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2"/>
  </p:notesMasterIdLst>
  <p:sldIdLst>
    <p:sldId id="540" r:id="rId2"/>
    <p:sldId id="892" r:id="rId3"/>
    <p:sldId id="891" r:id="rId4"/>
    <p:sldId id="894" r:id="rId5"/>
    <p:sldId id="756" r:id="rId6"/>
    <p:sldId id="755" r:id="rId7"/>
    <p:sldId id="890" r:id="rId8"/>
    <p:sldId id="893" r:id="rId9"/>
    <p:sldId id="572" r:id="rId10"/>
    <p:sldId id="725" r:id="rId11"/>
    <p:sldId id="541" r:id="rId12"/>
    <p:sldId id="876" r:id="rId13"/>
    <p:sldId id="679" r:id="rId14"/>
    <p:sldId id="680" r:id="rId15"/>
    <p:sldId id="727" r:id="rId16"/>
    <p:sldId id="842" r:id="rId17"/>
    <p:sldId id="768" r:id="rId18"/>
    <p:sldId id="549" r:id="rId19"/>
    <p:sldId id="790" r:id="rId20"/>
    <p:sldId id="791" r:id="rId21"/>
    <p:sldId id="667" r:id="rId22"/>
    <p:sldId id="668" r:id="rId23"/>
    <p:sldId id="702" r:id="rId24"/>
    <p:sldId id="665" r:id="rId25"/>
    <p:sldId id="728" r:id="rId26"/>
    <p:sldId id="860" r:id="rId27"/>
    <p:sldId id="859" r:id="rId28"/>
    <p:sldId id="857" r:id="rId29"/>
    <p:sldId id="861" r:id="rId30"/>
    <p:sldId id="777" r:id="rId31"/>
    <p:sldId id="778" r:id="rId32"/>
    <p:sldId id="258" r:id="rId33"/>
    <p:sldId id="257" r:id="rId34"/>
    <p:sldId id="260" r:id="rId35"/>
    <p:sldId id="261" r:id="rId36"/>
    <p:sldId id="263" r:id="rId37"/>
    <p:sldId id="266" r:id="rId38"/>
    <p:sldId id="262" r:id="rId39"/>
    <p:sldId id="259" r:id="rId40"/>
    <p:sldId id="265" r:id="rId41"/>
    <p:sldId id="856" r:id="rId42"/>
    <p:sldId id="264" r:id="rId43"/>
    <p:sldId id="854" r:id="rId44"/>
    <p:sldId id="855" r:id="rId45"/>
    <p:sldId id="889" r:id="rId46"/>
    <p:sldId id="864" r:id="rId47"/>
    <p:sldId id="863" r:id="rId48"/>
    <p:sldId id="872" r:id="rId49"/>
    <p:sldId id="873" r:id="rId50"/>
    <p:sldId id="871" r:id="rId51"/>
    <p:sldId id="862" r:id="rId52"/>
    <p:sldId id="869" r:id="rId53"/>
    <p:sldId id="884" r:id="rId54"/>
    <p:sldId id="868" r:id="rId55"/>
    <p:sldId id="867" r:id="rId56"/>
    <p:sldId id="870" r:id="rId57"/>
    <p:sldId id="874" r:id="rId58"/>
    <p:sldId id="865" r:id="rId59"/>
    <p:sldId id="866" r:id="rId60"/>
    <p:sldId id="875" r:id="rId61"/>
    <p:sldId id="879" r:id="rId62"/>
    <p:sldId id="878" r:id="rId63"/>
    <p:sldId id="886" r:id="rId64"/>
    <p:sldId id="880" r:id="rId65"/>
    <p:sldId id="887" r:id="rId66"/>
    <p:sldId id="883" r:id="rId67"/>
    <p:sldId id="882" r:id="rId68"/>
    <p:sldId id="888" r:id="rId69"/>
    <p:sldId id="885" r:id="rId70"/>
    <p:sldId id="858"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6327"/>
  </p:normalViewPr>
  <p:slideViewPr>
    <p:cSldViewPr snapToGrid="0">
      <p:cViewPr varScale="1">
        <p:scale>
          <a:sx n="100" d="100"/>
          <a:sy n="100" d="100"/>
        </p:scale>
        <p:origin x="96" y="5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E0C3F1-3744-C345-A6EA-0B6A672834AE}" type="datetimeFigureOut">
              <a:rPr lang="en-US" smtClean="0"/>
              <a:t>12/11/2023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939B4F-8B41-1642-B407-FE850B8EAED4}" type="slidenum">
              <a:rPr lang="en-US" smtClean="0"/>
              <a:t>‹#›</a:t>
            </a:fld>
            <a:endParaRPr lang="en-US"/>
          </a:p>
        </p:txBody>
      </p:sp>
    </p:spTree>
    <p:extLst>
      <p:ext uri="{BB962C8B-B14F-4D97-AF65-F5344CB8AC3E}">
        <p14:creationId xmlns:p14="http://schemas.microsoft.com/office/powerpoint/2010/main" val="1685807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Placeholder 2"/>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5602" name="Placeholder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1276413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4D8609-96E4-DF4E-9E5D-1ACA0909E1FC}" type="slidenum">
              <a:rPr lang="en-US" smtClean="0"/>
              <a:t>49</a:t>
            </a:fld>
            <a:endParaRPr lang="en-US"/>
          </a:p>
        </p:txBody>
      </p:sp>
    </p:spTree>
    <p:extLst>
      <p:ext uri="{BB962C8B-B14F-4D97-AF65-F5344CB8AC3E}">
        <p14:creationId xmlns:p14="http://schemas.microsoft.com/office/powerpoint/2010/main" val="2521621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1B093-B5DB-26C8-5672-42560AA0F8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D8BB6-741C-9E7F-9E9D-898C92D059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94FD94-CA32-3C3E-EFD3-991E31207AFD}"/>
              </a:ext>
            </a:extLst>
          </p:cNvPr>
          <p:cNvSpPr>
            <a:spLocks noGrp="1"/>
          </p:cNvSpPr>
          <p:nvPr>
            <p:ph type="dt" sz="half" idx="10"/>
          </p:nvPr>
        </p:nvSpPr>
        <p:spPr/>
        <p:txBody>
          <a:bodyPr/>
          <a:lstStyle/>
          <a:p>
            <a:fld id="{F0DEBE89-571E-DE47-A398-E18667771D12}" type="datetimeFigureOut">
              <a:rPr lang="en-US" smtClean="0"/>
              <a:t>12/11/2023</a:t>
            </a:fld>
            <a:endParaRPr lang="en-US"/>
          </a:p>
        </p:txBody>
      </p:sp>
      <p:sp>
        <p:nvSpPr>
          <p:cNvPr id="5" name="Footer Placeholder 4">
            <a:extLst>
              <a:ext uri="{FF2B5EF4-FFF2-40B4-BE49-F238E27FC236}">
                <a16:creationId xmlns:a16="http://schemas.microsoft.com/office/drawing/2014/main" id="{8FEB9DB8-2047-BEBB-3B77-AAD91BB5F6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297F25-FABD-F640-C7C9-38D9F0EEA8C0}"/>
              </a:ext>
            </a:extLst>
          </p:cNvPr>
          <p:cNvSpPr>
            <a:spLocks noGrp="1"/>
          </p:cNvSpPr>
          <p:nvPr>
            <p:ph type="sldNum" sz="quarter" idx="12"/>
          </p:nvPr>
        </p:nvSpPr>
        <p:spPr/>
        <p:txBody>
          <a:bodyPr/>
          <a:lstStyle/>
          <a:p>
            <a:fld id="{D9F2B9EA-21DD-0547-B0DE-2D2C1A539A02}" type="slidenum">
              <a:rPr lang="en-US" smtClean="0"/>
              <a:t>‹#›</a:t>
            </a:fld>
            <a:endParaRPr lang="en-US"/>
          </a:p>
        </p:txBody>
      </p:sp>
    </p:spTree>
    <p:extLst>
      <p:ext uri="{BB962C8B-B14F-4D97-AF65-F5344CB8AC3E}">
        <p14:creationId xmlns:p14="http://schemas.microsoft.com/office/powerpoint/2010/main" val="1720890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704A0-AC71-91D9-ACC1-591F857B0D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7D1630-F227-64CA-757B-7902F6D29DD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A78CDA-9A6B-EE82-7412-7B9A9C4FCF85}"/>
              </a:ext>
            </a:extLst>
          </p:cNvPr>
          <p:cNvSpPr>
            <a:spLocks noGrp="1"/>
          </p:cNvSpPr>
          <p:nvPr>
            <p:ph type="dt" sz="half" idx="10"/>
          </p:nvPr>
        </p:nvSpPr>
        <p:spPr/>
        <p:txBody>
          <a:bodyPr/>
          <a:lstStyle/>
          <a:p>
            <a:fld id="{F0DEBE89-571E-DE47-A398-E18667771D12}" type="datetimeFigureOut">
              <a:rPr lang="en-US" smtClean="0"/>
              <a:t>12/11/2023</a:t>
            </a:fld>
            <a:endParaRPr lang="en-US"/>
          </a:p>
        </p:txBody>
      </p:sp>
      <p:sp>
        <p:nvSpPr>
          <p:cNvPr id="5" name="Footer Placeholder 4">
            <a:extLst>
              <a:ext uri="{FF2B5EF4-FFF2-40B4-BE49-F238E27FC236}">
                <a16:creationId xmlns:a16="http://schemas.microsoft.com/office/drawing/2014/main" id="{DDF40E27-662F-AC8D-1B63-A2CED5A0B1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612A2-31EC-D14C-4643-8BCC5ADDEAF1}"/>
              </a:ext>
            </a:extLst>
          </p:cNvPr>
          <p:cNvSpPr>
            <a:spLocks noGrp="1"/>
          </p:cNvSpPr>
          <p:nvPr>
            <p:ph type="sldNum" sz="quarter" idx="12"/>
          </p:nvPr>
        </p:nvSpPr>
        <p:spPr/>
        <p:txBody>
          <a:bodyPr/>
          <a:lstStyle/>
          <a:p>
            <a:fld id="{D9F2B9EA-21DD-0547-B0DE-2D2C1A539A02}" type="slidenum">
              <a:rPr lang="en-US" smtClean="0"/>
              <a:t>‹#›</a:t>
            </a:fld>
            <a:endParaRPr lang="en-US"/>
          </a:p>
        </p:txBody>
      </p:sp>
    </p:spTree>
    <p:extLst>
      <p:ext uri="{BB962C8B-B14F-4D97-AF65-F5344CB8AC3E}">
        <p14:creationId xmlns:p14="http://schemas.microsoft.com/office/powerpoint/2010/main" val="834667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075A38-5C3E-79DC-A29C-34F4D89F3D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ED477D-FDDD-74B7-FE4F-72438AD8F3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4098C0-B819-6DE4-3ED3-720251A45122}"/>
              </a:ext>
            </a:extLst>
          </p:cNvPr>
          <p:cNvSpPr>
            <a:spLocks noGrp="1"/>
          </p:cNvSpPr>
          <p:nvPr>
            <p:ph type="dt" sz="half" idx="10"/>
          </p:nvPr>
        </p:nvSpPr>
        <p:spPr/>
        <p:txBody>
          <a:bodyPr/>
          <a:lstStyle/>
          <a:p>
            <a:fld id="{F0DEBE89-571E-DE47-A398-E18667771D12}" type="datetimeFigureOut">
              <a:rPr lang="en-US" smtClean="0"/>
              <a:t>12/11/2023</a:t>
            </a:fld>
            <a:endParaRPr lang="en-US"/>
          </a:p>
        </p:txBody>
      </p:sp>
      <p:sp>
        <p:nvSpPr>
          <p:cNvPr id="5" name="Footer Placeholder 4">
            <a:extLst>
              <a:ext uri="{FF2B5EF4-FFF2-40B4-BE49-F238E27FC236}">
                <a16:creationId xmlns:a16="http://schemas.microsoft.com/office/drawing/2014/main" id="{1D4D3688-3AE9-94AB-891D-7F66D4B8A7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C1BBA6-1A9B-2869-FF04-C36CA349625D}"/>
              </a:ext>
            </a:extLst>
          </p:cNvPr>
          <p:cNvSpPr>
            <a:spLocks noGrp="1"/>
          </p:cNvSpPr>
          <p:nvPr>
            <p:ph type="sldNum" sz="quarter" idx="12"/>
          </p:nvPr>
        </p:nvSpPr>
        <p:spPr/>
        <p:txBody>
          <a:bodyPr/>
          <a:lstStyle/>
          <a:p>
            <a:fld id="{D9F2B9EA-21DD-0547-B0DE-2D2C1A539A02}" type="slidenum">
              <a:rPr lang="en-US" smtClean="0"/>
              <a:t>‹#›</a:t>
            </a:fld>
            <a:endParaRPr lang="en-US"/>
          </a:p>
        </p:txBody>
      </p:sp>
    </p:spTree>
    <p:extLst>
      <p:ext uri="{BB962C8B-B14F-4D97-AF65-F5344CB8AC3E}">
        <p14:creationId xmlns:p14="http://schemas.microsoft.com/office/powerpoint/2010/main" val="915735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CB8F6-164C-7FA9-54D5-92C25C5869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5F7E25-6BDC-1486-EAF9-FDA32C6AA5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CFC68D-6BA9-A768-D4EF-8CEE010A82B4}"/>
              </a:ext>
            </a:extLst>
          </p:cNvPr>
          <p:cNvSpPr>
            <a:spLocks noGrp="1"/>
          </p:cNvSpPr>
          <p:nvPr>
            <p:ph type="dt" sz="half" idx="10"/>
          </p:nvPr>
        </p:nvSpPr>
        <p:spPr/>
        <p:txBody>
          <a:bodyPr/>
          <a:lstStyle/>
          <a:p>
            <a:fld id="{F0DEBE89-571E-DE47-A398-E18667771D12}" type="datetimeFigureOut">
              <a:rPr lang="en-US" smtClean="0"/>
              <a:t>12/11/2023</a:t>
            </a:fld>
            <a:endParaRPr lang="en-US"/>
          </a:p>
        </p:txBody>
      </p:sp>
      <p:sp>
        <p:nvSpPr>
          <p:cNvPr id="5" name="Footer Placeholder 4">
            <a:extLst>
              <a:ext uri="{FF2B5EF4-FFF2-40B4-BE49-F238E27FC236}">
                <a16:creationId xmlns:a16="http://schemas.microsoft.com/office/drawing/2014/main" id="{2D6BE486-CB6A-9229-58DA-D717BDE0CF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6DAB65-98F4-1846-5ED9-1D6786F6FDF1}"/>
              </a:ext>
            </a:extLst>
          </p:cNvPr>
          <p:cNvSpPr>
            <a:spLocks noGrp="1"/>
          </p:cNvSpPr>
          <p:nvPr>
            <p:ph type="sldNum" sz="quarter" idx="12"/>
          </p:nvPr>
        </p:nvSpPr>
        <p:spPr/>
        <p:txBody>
          <a:bodyPr/>
          <a:lstStyle/>
          <a:p>
            <a:fld id="{D9F2B9EA-21DD-0547-B0DE-2D2C1A539A02}" type="slidenum">
              <a:rPr lang="en-US" smtClean="0"/>
              <a:t>‹#›</a:t>
            </a:fld>
            <a:endParaRPr lang="en-US"/>
          </a:p>
        </p:txBody>
      </p:sp>
    </p:spTree>
    <p:extLst>
      <p:ext uri="{BB962C8B-B14F-4D97-AF65-F5344CB8AC3E}">
        <p14:creationId xmlns:p14="http://schemas.microsoft.com/office/powerpoint/2010/main" val="2075767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380D9-D092-F09A-0482-11FBE6E064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5709FC-CC5E-9BFE-4039-1359074CD5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E34C99-21C4-30E4-1404-4E46B697FA26}"/>
              </a:ext>
            </a:extLst>
          </p:cNvPr>
          <p:cNvSpPr>
            <a:spLocks noGrp="1"/>
          </p:cNvSpPr>
          <p:nvPr>
            <p:ph type="dt" sz="half" idx="10"/>
          </p:nvPr>
        </p:nvSpPr>
        <p:spPr/>
        <p:txBody>
          <a:bodyPr/>
          <a:lstStyle/>
          <a:p>
            <a:fld id="{F0DEBE89-571E-DE47-A398-E18667771D12}" type="datetimeFigureOut">
              <a:rPr lang="en-US" smtClean="0"/>
              <a:t>12/11/2023</a:t>
            </a:fld>
            <a:endParaRPr lang="en-US"/>
          </a:p>
        </p:txBody>
      </p:sp>
      <p:sp>
        <p:nvSpPr>
          <p:cNvPr id="5" name="Footer Placeholder 4">
            <a:extLst>
              <a:ext uri="{FF2B5EF4-FFF2-40B4-BE49-F238E27FC236}">
                <a16:creationId xmlns:a16="http://schemas.microsoft.com/office/drawing/2014/main" id="{80F45AE3-3034-C888-5F34-EB16917CBC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16B312-7165-95B0-5F21-6F5E22E19678}"/>
              </a:ext>
            </a:extLst>
          </p:cNvPr>
          <p:cNvSpPr>
            <a:spLocks noGrp="1"/>
          </p:cNvSpPr>
          <p:nvPr>
            <p:ph type="sldNum" sz="quarter" idx="12"/>
          </p:nvPr>
        </p:nvSpPr>
        <p:spPr/>
        <p:txBody>
          <a:bodyPr/>
          <a:lstStyle/>
          <a:p>
            <a:fld id="{D9F2B9EA-21DD-0547-B0DE-2D2C1A539A02}" type="slidenum">
              <a:rPr lang="en-US" smtClean="0"/>
              <a:t>‹#›</a:t>
            </a:fld>
            <a:endParaRPr lang="en-US"/>
          </a:p>
        </p:txBody>
      </p:sp>
    </p:spTree>
    <p:extLst>
      <p:ext uri="{BB962C8B-B14F-4D97-AF65-F5344CB8AC3E}">
        <p14:creationId xmlns:p14="http://schemas.microsoft.com/office/powerpoint/2010/main" val="3695908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BF2AD-3473-598E-29A9-B8CF66BC28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221C13-6DCA-0114-5AD7-82186C3F55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093F55-7910-2FF0-AE81-5AA0AEDD01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D41020-640D-7AC6-42D5-C2194C7B9492}"/>
              </a:ext>
            </a:extLst>
          </p:cNvPr>
          <p:cNvSpPr>
            <a:spLocks noGrp="1"/>
          </p:cNvSpPr>
          <p:nvPr>
            <p:ph type="dt" sz="half" idx="10"/>
          </p:nvPr>
        </p:nvSpPr>
        <p:spPr/>
        <p:txBody>
          <a:bodyPr/>
          <a:lstStyle/>
          <a:p>
            <a:fld id="{F0DEBE89-571E-DE47-A398-E18667771D12}" type="datetimeFigureOut">
              <a:rPr lang="en-US" smtClean="0"/>
              <a:t>12/11/2023</a:t>
            </a:fld>
            <a:endParaRPr lang="en-US"/>
          </a:p>
        </p:txBody>
      </p:sp>
      <p:sp>
        <p:nvSpPr>
          <p:cNvPr id="6" name="Footer Placeholder 5">
            <a:extLst>
              <a:ext uri="{FF2B5EF4-FFF2-40B4-BE49-F238E27FC236}">
                <a16:creationId xmlns:a16="http://schemas.microsoft.com/office/drawing/2014/main" id="{CBEAFA7E-2ABE-A11E-F1C5-5FC6297DB7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9F9B03-03EB-BDB0-55AA-9018ED35474B}"/>
              </a:ext>
            </a:extLst>
          </p:cNvPr>
          <p:cNvSpPr>
            <a:spLocks noGrp="1"/>
          </p:cNvSpPr>
          <p:nvPr>
            <p:ph type="sldNum" sz="quarter" idx="12"/>
          </p:nvPr>
        </p:nvSpPr>
        <p:spPr/>
        <p:txBody>
          <a:bodyPr/>
          <a:lstStyle/>
          <a:p>
            <a:fld id="{D9F2B9EA-21DD-0547-B0DE-2D2C1A539A02}" type="slidenum">
              <a:rPr lang="en-US" smtClean="0"/>
              <a:t>‹#›</a:t>
            </a:fld>
            <a:endParaRPr lang="en-US"/>
          </a:p>
        </p:txBody>
      </p:sp>
    </p:spTree>
    <p:extLst>
      <p:ext uri="{BB962C8B-B14F-4D97-AF65-F5344CB8AC3E}">
        <p14:creationId xmlns:p14="http://schemas.microsoft.com/office/powerpoint/2010/main" val="246212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B55CB-6CCB-6A25-B78A-0550189C69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B77742-9DF9-6478-089C-6F4E8CCD9C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037D07-9C8F-2AEB-C24E-EE3EF9EC7FD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97D4CA-0F23-FC25-5D3E-DD11EC3B92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D0F8FC-1A3A-4F1E-8917-00FF9BAD99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3F754A-783D-EC05-5106-1DF610E6B75B}"/>
              </a:ext>
            </a:extLst>
          </p:cNvPr>
          <p:cNvSpPr>
            <a:spLocks noGrp="1"/>
          </p:cNvSpPr>
          <p:nvPr>
            <p:ph type="dt" sz="half" idx="10"/>
          </p:nvPr>
        </p:nvSpPr>
        <p:spPr/>
        <p:txBody>
          <a:bodyPr/>
          <a:lstStyle/>
          <a:p>
            <a:fld id="{F0DEBE89-571E-DE47-A398-E18667771D12}" type="datetimeFigureOut">
              <a:rPr lang="en-US" smtClean="0"/>
              <a:t>12/11/2023</a:t>
            </a:fld>
            <a:endParaRPr lang="en-US"/>
          </a:p>
        </p:txBody>
      </p:sp>
      <p:sp>
        <p:nvSpPr>
          <p:cNvPr id="8" name="Footer Placeholder 7">
            <a:extLst>
              <a:ext uri="{FF2B5EF4-FFF2-40B4-BE49-F238E27FC236}">
                <a16:creationId xmlns:a16="http://schemas.microsoft.com/office/drawing/2014/main" id="{28C3174D-91F2-9216-40C9-C717A6E7A9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A0761B-0912-AF08-0705-9603DF4BBE55}"/>
              </a:ext>
            </a:extLst>
          </p:cNvPr>
          <p:cNvSpPr>
            <a:spLocks noGrp="1"/>
          </p:cNvSpPr>
          <p:nvPr>
            <p:ph type="sldNum" sz="quarter" idx="12"/>
          </p:nvPr>
        </p:nvSpPr>
        <p:spPr/>
        <p:txBody>
          <a:bodyPr/>
          <a:lstStyle/>
          <a:p>
            <a:fld id="{D9F2B9EA-21DD-0547-B0DE-2D2C1A539A02}" type="slidenum">
              <a:rPr lang="en-US" smtClean="0"/>
              <a:t>‹#›</a:t>
            </a:fld>
            <a:endParaRPr lang="en-US"/>
          </a:p>
        </p:txBody>
      </p:sp>
    </p:spTree>
    <p:extLst>
      <p:ext uri="{BB962C8B-B14F-4D97-AF65-F5344CB8AC3E}">
        <p14:creationId xmlns:p14="http://schemas.microsoft.com/office/powerpoint/2010/main" val="790851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7DF09-7C88-DAA3-4B42-8A37B3B21E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3B310E-4536-2FF4-4460-2CF43519B6CF}"/>
              </a:ext>
            </a:extLst>
          </p:cNvPr>
          <p:cNvSpPr>
            <a:spLocks noGrp="1"/>
          </p:cNvSpPr>
          <p:nvPr>
            <p:ph type="dt" sz="half" idx="10"/>
          </p:nvPr>
        </p:nvSpPr>
        <p:spPr/>
        <p:txBody>
          <a:bodyPr/>
          <a:lstStyle/>
          <a:p>
            <a:fld id="{F0DEBE89-571E-DE47-A398-E18667771D12}" type="datetimeFigureOut">
              <a:rPr lang="en-US" smtClean="0"/>
              <a:t>12/11/2023</a:t>
            </a:fld>
            <a:endParaRPr lang="en-US"/>
          </a:p>
        </p:txBody>
      </p:sp>
      <p:sp>
        <p:nvSpPr>
          <p:cNvPr id="4" name="Footer Placeholder 3">
            <a:extLst>
              <a:ext uri="{FF2B5EF4-FFF2-40B4-BE49-F238E27FC236}">
                <a16:creationId xmlns:a16="http://schemas.microsoft.com/office/drawing/2014/main" id="{52E7BFCD-654E-7609-E933-BA86129AAB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29BAE8-BF9E-B912-F783-B372B94B86E2}"/>
              </a:ext>
            </a:extLst>
          </p:cNvPr>
          <p:cNvSpPr>
            <a:spLocks noGrp="1"/>
          </p:cNvSpPr>
          <p:nvPr>
            <p:ph type="sldNum" sz="quarter" idx="12"/>
          </p:nvPr>
        </p:nvSpPr>
        <p:spPr/>
        <p:txBody>
          <a:bodyPr/>
          <a:lstStyle/>
          <a:p>
            <a:fld id="{D9F2B9EA-21DD-0547-B0DE-2D2C1A539A02}" type="slidenum">
              <a:rPr lang="en-US" smtClean="0"/>
              <a:t>‹#›</a:t>
            </a:fld>
            <a:endParaRPr lang="en-US"/>
          </a:p>
        </p:txBody>
      </p:sp>
    </p:spTree>
    <p:extLst>
      <p:ext uri="{BB962C8B-B14F-4D97-AF65-F5344CB8AC3E}">
        <p14:creationId xmlns:p14="http://schemas.microsoft.com/office/powerpoint/2010/main" val="3054603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A3C2D7-8CCB-200C-1E2C-F42C706376C0}"/>
              </a:ext>
            </a:extLst>
          </p:cNvPr>
          <p:cNvSpPr>
            <a:spLocks noGrp="1"/>
          </p:cNvSpPr>
          <p:nvPr>
            <p:ph type="dt" sz="half" idx="10"/>
          </p:nvPr>
        </p:nvSpPr>
        <p:spPr/>
        <p:txBody>
          <a:bodyPr/>
          <a:lstStyle/>
          <a:p>
            <a:fld id="{F0DEBE89-571E-DE47-A398-E18667771D12}" type="datetimeFigureOut">
              <a:rPr lang="en-US" smtClean="0"/>
              <a:t>12/11/2023</a:t>
            </a:fld>
            <a:endParaRPr lang="en-US"/>
          </a:p>
        </p:txBody>
      </p:sp>
      <p:sp>
        <p:nvSpPr>
          <p:cNvPr id="3" name="Footer Placeholder 2">
            <a:extLst>
              <a:ext uri="{FF2B5EF4-FFF2-40B4-BE49-F238E27FC236}">
                <a16:creationId xmlns:a16="http://schemas.microsoft.com/office/drawing/2014/main" id="{47EF9D41-8EB3-FA02-0BD8-61673978F3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7F63C1F-8C82-5718-4FF3-6DC502103514}"/>
              </a:ext>
            </a:extLst>
          </p:cNvPr>
          <p:cNvSpPr>
            <a:spLocks noGrp="1"/>
          </p:cNvSpPr>
          <p:nvPr>
            <p:ph type="sldNum" sz="quarter" idx="12"/>
          </p:nvPr>
        </p:nvSpPr>
        <p:spPr/>
        <p:txBody>
          <a:bodyPr/>
          <a:lstStyle/>
          <a:p>
            <a:fld id="{D9F2B9EA-21DD-0547-B0DE-2D2C1A539A02}" type="slidenum">
              <a:rPr lang="en-US" smtClean="0"/>
              <a:t>‹#›</a:t>
            </a:fld>
            <a:endParaRPr lang="en-US"/>
          </a:p>
        </p:txBody>
      </p:sp>
    </p:spTree>
    <p:extLst>
      <p:ext uri="{BB962C8B-B14F-4D97-AF65-F5344CB8AC3E}">
        <p14:creationId xmlns:p14="http://schemas.microsoft.com/office/powerpoint/2010/main" val="933109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EA0C5-CD0E-9DA3-8828-A78CDDFB0C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0B7E4E-2DAF-F02F-FB0F-824EAE7624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FAE087-AFCA-A7B1-2182-B4DF689862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BB35CA-7E7E-327A-FC87-C0E9E0B26001}"/>
              </a:ext>
            </a:extLst>
          </p:cNvPr>
          <p:cNvSpPr>
            <a:spLocks noGrp="1"/>
          </p:cNvSpPr>
          <p:nvPr>
            <p:ph type="dt" sz="half" idx="10"/>
          </p:nvPr>
        </p:nvSpPr>
        <p:spPr/>
        <p:txBody>
          <a:bodyPr/>
          <a:lstStyle/>
          <a:p>
            <a:fld id="{F0DEBE89-571E-DE47-A398-E18667771D12}" type="datetimeFigureOut">
              <a:rPr lang="en-US" smtClean="0"/>
              <a:t>12/11/2023</a:t>
            </a:fld>
            <a:endParaRPr lang="en-US"/>
          </a:p>
        </p:txBody>
      </p:sp>
      <p:sp>
        <p:nvSpPr>
          <p:cNvPr id="6" name="Footer Placeholder 5">
            <a:extLst>
              <a:ext uri="{FF2B5EF4-FFF2-40B4-BE49-F238E27FC236}">
                <a16:creationId xmlns:a16="http://schemas.microsoft.com/office/drawing/2014/main" id="{8F320EAC-68C1-9009-DFD2-64806C19D8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9AB61B-0625-D6FC-89CC-25DDCD9EFCD5}"/>
              </a:ext>
            </a:extLst>
          </p:cNvPr>
          <p:cNvSpPr>
            <a:spLocks noGrp="1"/>
          </p:cNvSpPr>
          <p:nvPr>
            <p:ph type="sldNum" sz="quarter" idx="12"/>
          </p:nvPr>
        </p:nvSpPr>
        <p:spPr/>
        <p:txBody>
          <a:bodyPr/>
          <a:lstStyle/>
          <a:p>
            <a:fld id="{D9F2B9EA-21DD-0547-B0DE-2D2C1A539A02}" type="slidenum">
              <a:rPr lang="en-US" smtClean="0"/>
              <a:t>‹#›</a:t>
            </a:fld>
            <a:endParaRPr lang="en-US"/>
          </a:p>
        </p:txBody>
      </p:sp>
    </p:spTree>
    <p:extLst>
      <p:ext uri="{BB962C8B-B14F-4D97-AF65-F5344CB8AC3E}">
        <p14:creationId xmlns:p14="http://schemas.microsoft.com/office/powerpoint/2010/main" val="3631191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9123C-6C40-C340-7DAB-024994B986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D9CA85-434C-8845-91F9-1B51539910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36D18A-BE2B-E0B8-4905-F1EB1AC2FE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4B97E8-FBA0-2D73-3B21-0B94FD412406}"/>
              </a:ext>
            </a:extLst>
          </p:cNvPr>
          <p:cNvSpPr>
            <a:spLocks noGrp="1"/>
          </p:cNvSpPr>
          <p:nvPr>
            <p:ph type="dt" sz="half" idx="10"/>
          </p:nvPr>
        </p:nvSpPr>
        <p:spPr/>
        <p:txBody>
          <a:bodyPr/>
          <a:lstStyle/>
          <a:p>
            <a:fld id="{F0DEBE89-571E-DE47-A398-E18667771D12}" type="datetimeFigureOut">
              <a:rPr lang="en-US" smtClean="0"/>
              <a:t>12/11/2023</a:t>
            </a:fld>
            <a:endParaRPr lang="en-US"/>
          </a:p>
        </p:txBody>
      </p:sp>
      <p:sp>
        <p:nvSpPr>
          <p:cNvPr id="6" name="Footer Placeholder 5">
            <a:extLst>
              <a:ext uri="{FF2B5EF4-FFF2-40B4-BE49-F238E27FC236}">
                <a16:creationId xmlns:a16="http://schemas.microsoft.com/office/drawing/2014/main" id="{DBF6056E-44E0-6901-1F34-84D88556F2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BD97B1-A097-D30D-37A9-F42259CE5B84}"/>
              </a:ext>
            </a:extLst>
          </p:cNvPr>
          <p:cNvSpPr>
            <a:spLocks noGrp="1"/>
          </p:cNvSpPr>
          <p:nvPr>
            <p:ph type="sldNum" sz="quarter" idx="12"/>
          </p:nvPr>
        </p:nvSpPr>
        <p:spPr/>
        <p:txBody>
          <a:bodyPr/>
          <a:lstStyle/>
          <a:p>
            <a:fld id="{D9F2B9EA-21DD-0547-B0DE-2D2C1A539A02}" type="slidenum">
              <a:rPr lang="en-US" smtClean="0"/>
              <a:t>‹#›</a:t>
            </a:fld>
            <a:endParaRPr lang="en-US"/>
          </a:p>
        </p:txBody>
      </p:sp>
    </p:spTree>
    <p:extLst>
      <p:ext uri="{BB962C8B-B14F-4D97-AF65-F5344CB8AC3E}">
        <p14:creationId xmlns:p14="http://schemas.microsoft.com/office/powerpoint/2010/main" val="1846829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A5D4B4-AED8-CC6F-1321-B6452CB132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80B93B-6748-0798-6EA5-90D47C72A5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7F80A7-6B71-5C0B-1862-E3F46FE7DA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DEBE89-571E-DE47-A398-E18667771D12}" type="datetimeFigureOut">
              <a:rPr lang="en-US" smtClean="0"/>
              <a:t>12/11/2023</a:t>
            </a:fld>
            <a:endParaRPr lang="en-US"/>
          </a:p>
        </p:txBody>
      </p:sp>
      <p:sp>
        <p:nvSpPr>
          <p:cNvPr id="5" name="Footer Placeholder 4">
            <a:extLst>
              <a:ext uri="{FF2B5EF4-FFF2-40B4-BE49-F238E27FC236}">
                <a16:creationId xmlns:a16="http://schemas.microsoft.com/office/drawing/2014/main" id="{99F120FD-FC96-F847-A94F-CF1F1FEFCB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AD8CBE-2D4B-A603-03C8-DEF54E54A2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F2B9EA-21DD-0547-B0DE-2D2C1A539A02}" type="slidenum">
              <a:rPr lang="en-US" smtClean="0"/>
              <a:t>‹#›</a:t>
            </a:fld>
            <a:endParaRPr lang="en-US"/>
          </a:p>
        </p:txBody>
      </p:sp>
    </p:spTree>
    <p:extLst>
      <p:ext uri="{BB962C8B-B14F-4D97-AF65-F5344CB8AC3E}">
        <p14:creationId xmlns:p14="http://schemas.microsoft.com/office/powerpoint/2010/main" val="2663738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oleObject" Target="file:///\\localhost\%3F%3F%3F"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www.biblegateway.com/passage/?search=Joel%203%3A2&amp;version=KJV" TargetMode="Externa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hyperlink" Target="https://www.pgpf.org/blog/2021/03/heres-everything-congress-has-done-to-respond-to-the-coronavirus-so-far" TargetMode="External"/><Relationship Id="rId2" Type="http://schemas.openxmlformats.org/officeDocument/2006/relationships/hyperlink" Target="https://www.brown.edu/news/2019-11-13/costsofwar" TargetMode="External"/><Relationship Id="rId1" Type="http://schemas.openxmlformats.org/officeDocument/2006/relationships/slideLayout" Target="../slideLayouts/slideLayout2.xml"/><Relationship Id="rId4" Type="http://schemas.openxmlformats.org/officeDocument/2006/relationships/hyperlink" Target="https://www.covidmoneytracker.org/"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tiff"/><Relationship Id="rId2" Type="http://schemas.openxmlformats.org/officeDocument/2006/relationships/image" Target="../media/image22.tiff"/><Relationship Id="rId1" Type="http://schemas.openxmlformats.org/officeDocument/2006/relationships/slideLayout" Target="../slideLayouts/slideLayout1.xml"/><Relationship Id="rId6" Type="http://schemas.openxmlformats.org/officeDocument/2006/relationships/image" Target="../media/image26.tiff"/><Relationship Id="rId5" Type="http://schemas.openxmlformats.org/officeDocument/2006/relationships/image" Target="../media/image25.tiff"/><Relationship Id="rId4" Type="http://schemas.openxmlformats.org/officeDocument/2006/relationships/image" Target="../media/image24.tiff"/></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s://www.nytimes.com/2022/05/22/business/jared-kushner-steven-mnuchin-gulf-investments.html"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axios.com/jared-kushner-affinity-partners-private-equity-51405761-848c-4afe-a17d-2d108306fde2.html"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s://www.cnn.com/videos/world/2023/06/07/exp-iran-hypersonic-missile-trita-parsi-john-vause-intv-06071aseg2-cnni-world.cnn"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s://www.jpost.com/international/article-746016"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timesofisrael.com/islamic-jihad-chief-says-iran-backed-group-forming-fighting-battalions-across-w-bank/"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s://www.timesofisrael.com/blinken-west-bank-unrest-makes-israel-saudi-deal-much-tougher-if-not-impossible/"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s://www.timesofisrael.com/israel-advances-plans-for-5700-settlement-homes-breaking-annual-record-in-6-months/"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r20.rs6.net/tn.jsp?f=001BqHdbIeO-wN5U3qhkVuVOJWzfHW_SonZeCbIl_ahhi-_C-keVFH7cy6K6YhURYTgzu7sHCgWbyzGevw_QEWIN8S74VK43OxD3Tv6sjUpjKnJOSkm79ravAIQ2hmWcAkDXOMQni0kS_nSRF34Qr_6DAWlPE14ggiVsvZMjmp0VCH2BbpSS5iW-PLAGbBTbKyMhM_1vXRmhJzSkb2gUaSjCva3D5RbPkJLEU6EyAXvr6ffgLhTeVbuSugKAo4aZ3sgjN4MO_Nzj97_JUzekpQMlE_zgxUHsbAR681RvszW-5NNq5jIQxcqGwugctiWRIuGF9g_naUS2Z5OMg9IGVvd3RJYckP87azxOeQgSOE0JViseJt5KGDLKA==&amp;c=2U6dgETLkrAmYNjvs4ub84wfhyMaH9sTNP1TSLg18SGestQBNYIoaQ==&amp;ch=FECpb5O9mtHThr_pIwXwNwcnxsW6ttcEOkfvs9JO33bNNQfmxM71Yw==" TargetMode="External"/><Relationship Id="rId2" Type="http://schemas.openxmlformats.org/officeDocument/2006/relationships/hyperlink" Target="https://r20.rs6.net/tn.jsp?f=001BqHdbIeO-wN5U3qhkVuVOJWzfHW_SonZeCbIl_ahhi-_C-keVFH7cy59LDcL_K0XjWEEzD51b7w6xLN-3DUpmGpkxBIKU9z0vQcG7FhHTINOkmMa8kc2SgNu3HzUuKWCZsYgD5aoE6jW3Jj7Py374RpcXGyE7Ai7gasvHJ158WAdCsj4okIzG13qMyuN4jlvkqgTcyxRTX0zZ8hljEdxiejUhcm2EdU8vPuBMxTGOm4oJDPr6cVwsynkD6WRtqJnLAow5W27KNHf6d3yALPPrhUy12llOTVP4kqMGt62z3c=&amp;c=2U6dgETLkrAmYNjvs4ub84wfhyMaH9sTNP1TSLg18SGestQBNYIoaQ==&amp;ch=FECpb5O9mtHThr_pIwXwNwcnxsW6ttcEOkfvs9JO33bNNQfmxM71Yw==" TargetMode="Externa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hyperlink" Target="https://r20.rs6.net/tn.jsp?f=001BqHdbIeO-wN5U3qhkVuVOJWzfHW_SonZeCbIl_ahhi-_C-keVFH7cy6K6YhURYTgYv3Hd90LjZ6jyX9s7kijWHoOlvSNo7NvVU8h_OQ4u-CERUdRLZlVrbDmwXkaOm5l0NjXibqrbslqxN0-_C-oZNAFmQTrXMHm6mz9UWWRNQQtiSXhZXSV9EUxko7_E3v3lCb_J9ygogb0vvyP3ydKfGmeuaAQ5GRIxBMo6kns7InHZnikWLrJyvBGVSlnkpMCX02JlZV_Y_mhx-4OFwPjKA==&amp;c=2U6dgETLkrAmYNjvs4ub84wfhyMaH9sTNP1TSLg18SGestQBNYIoaQ==&amp;ch=FECpb5O9mtHThr_pIwXwNwcnxsW6ttcEOkfvs9JO33bNNQfmxM71Yw=="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s://www.reuters.com/world/middle-east/irans-axis-resistance-against-israel-faces-trial-by-fire-2023-11-15/#:~:text=DUBAI%2C%20Nov%2015%20(Reuters),the%20war%20on%20your%20behalf."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r20.rs6.net/tn.jsp?f=001BqHdbIeO-wN5U3qhkVuVOJWzfHW_SonZeCbIl_ahhi-_C-keVFH7cy6K6YhURYTgUgibUumpu0mI3zQKe0s6_AGbg_-LCRR1VGDRpjFXWKj42Al4JOOQPZygy3NWVPlfmeYbgbkmEyjdZ3J4uo9etKeelxjgM8w26Mbgq7PugKJxG68lZgFDhNdYg45Cl3B8_ITxqM5weQx5XMlLXNmfiNkBgx3IhWKXzLwR0mL8g-P_SW3ZbFJrnuEy7YRA6XoPfsSGwWTE8COg1ShggKJQURIB2pydL35lW54NAYQAqBQ3QqNfEcD8mQ==&amp;c=2U6dgETLkrAmYNjvs4ub84wfhyMaH9sTNP1TSLg18SGestQBNYIoaQ==&amp;ch=FECpb5O9mtHThr_pIwXwNwcnxsW6ttcEOkfvs9JO33bNNQfmxM71Yw=="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www.jns.org/gantz-we-will-kill-hamas-leaders-in-gaza-and-around-the-world/"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https://www.ynetnews.com/article/h1nngcpnp"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www.militarytimes.com/news/your-military/2023/05/02/on-board-a-philippine-patrol-in-contested-south-china-sea/"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5" descr="Screen Shot 2015-12-08 at 8.33.10 AM.png">
            <a:extLst>
              <a:ext uri="{FF2B5EF4-FFF2-40B4-BE49-F238E27FC236}">
                <a16:creationId xmlns:a16="http://schemas.microsoft.com/office/drawing/2014/main" id="{0E71DA87-E444-9E41-8E0C-ACE0636275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3913" y="660401"/>
            <a:ext cx="8037512"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TextBox 6">
            <a:extLst>
              <a:ext uri="{FF2B5EF4-FFF2-40B4-BE49-F238E27FC236}">
                <a16:creationId xmlns:a16="http://schemas.microsoft.com/office/drawing/2014/main" id="{D655F03E-67E3-854A-B7FA-F743E98ADCE4}"/>
              </a:ext>
            </a:extLst>
          </p:cNvPr>
          <p:cNvSpPr txBox="1">
            <a:spLocks noChangeArrowheads="1"/>
          </p:cNvSpPr>
          <p:nvPr/>
        </p:nvSpPr>
        <p:spPr bwMode="auto">
          <a:xfrm>
            <a:off x="2783467" y="3206751"/>
            <a:ext cx="7077075"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i="1" dirty="0"/>
              <a:t>Biblical World News </a:t>
            </a:r>
          </a:p>
          <a:p>
            <a:pPr algn="ctr" eaLnBrk="1" hangingPunct="1">
              <a:lnSpc>
                <a:spcPct val="100000"/>
              </a:lnSpc>
              <a:spcBef>
                <a:spcPct val="0"/>
              </a:spcBef>
              <a:buFontTx/>
              <a:buNone/>
            </a:pPr>
            <a:r>
              <a:rPr lang="en-US" altLang="en-US" sz="3200" i="1" dirty="0"/>
              <a:t>365 Days a Year</a:t>
            </a:r>
          </a:p>
          <a:p>
            <a:pPr algn="ctr" eaLnBrk="1" hangingPunct="1">
              <a:lnSpc>
                <a:spcPct val="100000"/>
              </a:lnSpc>
              <a:spcBef>
                <a:spcPct val="0"/>
              </a:spcBef>
              <a:buFontTx/>
              <a:buNone/>
            </a:pPr>
            <a:endParaRPr lang="en-US" altLang="en-US" sz="3200" i="1" dirty="0"/>
          </a:p>
          <a:p>
            <a:pPr algn="ctr" eaLnBrk="1" hangingPunct="1">
              <a:lnSpc>
                <a:spcPct val="100000"/>
              </a:lnSpc>
              <a:spcBef>
                <a:spcPct val="0"/>
              </a:spcBef>
              <a:buFontTx/>
              <a:buNone/>
            </a:pPr>
            <a:r>
              <a:rPr lang="en-US" altLang="en-US" sz="3200" i="1" dirty="0"/>
              <a:t>http://</a:t>
            </a:r>
            <a:r>
              <a:rPr lang="en-US" altLang="en-US" sz="3200" i="1" dirty="0" err="1"/>
              <a:t>watch.org</a:t>
            </a:r>
            <a:endParaRPr lang="en-US" altLang="en-US" sz="3200" i="1"/>
          </a:p>
        </p:txBody>
      </p:sp>
    </p:spTree>
    <p:extLst>
      <p:ext uri="{BB962C8B-B14F-4D97-AF65-F5344CB8AC3E}">
        <p14:creationId xmlns:p14="http://schemas.microsoft.com/office/powerpoint/2010/main" val="34099644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089C5F-04E3-5144-9B25-EF65D96C9DC6}"/>
              </a:ext>
            </a:extLst>
          </p:cNvPr>
          <p:cNvPicPr>
            <a:picLocks noChangeAspect="1"/>
          </p:cNvPicPr>
          <p:nvPr/>
        </p:nvPicPr>
        <p:blipFill>
          <a:blip r:embed="rId2"/>
          <a:stretch>
            <a:fillRect/>
          </a:stretch>
        </p:blipFill>
        <p:spPr>
          <a:xfrm>
            <a:off x="3921370" y="318190"/>
            <a:ext cx="4026876" cy="6221619"/>
          </a:xfrm>
          <a:prstGeom prst="rect">
            <a:avLst/>
          </a:prstGeom>
        </p:spPr>
      </p:pic>
    </p:spTree>
    <p:extLst>
      <p:ext uri="{BB962C8B-B14F-4D97-AF65-F5344CB8AC3E}">
        <p14:creationId xmlns:p14="http://schemas.microsoft.com/office/powerpoint/2010/main" val="26249917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5" descr="http://www.watch.org/images/BillKoenig_hd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2489" y="1262080"/>
            <a:ext cx="2622642" cy="15020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24579" name="Object 1026"/>
          <p:cNvGraphicFramePr>
            <a:graphicFrameLocks noChangeAspect="1"/>
          </p:cNvGraphicFramePr>
          <p:nvPr/>
        </p:nvGraphicFramePr>
        <p:xfrm>
          <a:off x="1806580" y="3135087"/>
          <a:ext cx="8647664" cy="2978015"/>
        </p:xfrm>
        <a:graphic>
          <a:graphicData uri="http://schemas.openxmlformats.org/presentationml/2006/ole">
            <mc:AlternateContent xmlns:mc="http://schemas.openxmlformats.org/markup-compatibility/2006">
              <mc:Choice xmlns:v="urn:schemas-microsoft-com:vml" Requires="v">
                <p:oleObj name="Document" r:id="rId4" imgW="21942857" imgH="8787302" progId="Word.Document.12">
                  <p:link updateAutomatic="1"/>
                </p:oleObj>
              </mc:Choice>
              <mc:Fallback>
                <p:oleObj name="Document" r:id="rId4" imgW="21942857" imgH="8787302" progId="Word.Document.12">
                  <p:link updateAutomatic="1"/>
                  <p:pic>
                    <p:nvPicPr>
                      <p:cNvPr id="24579" name="Object 10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6580" y="3135087"/>
                        <a:ext cx="8647664" cy="297801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oleObj>
              </mc:Fallback>
            </mc:AlternateContent>
          </a:graphicData>
        </a:graphic>
      </p:graphicFrame>
      <p:graphicFrame>
        <p:nvGraphicFramePr>
          <p:cNvPr id="24580" name="Object 1027"/>
          <p:cNvGraphicFramePr>
            <a:graphicFrameLocks noChangeAspect="1"/>
          </p:cNvGraphicFramePr>
          <p:nvPr/>
        </p:nvGraphicFramePr>
        <p:xfrm>
          <a:off x="3590306" y="434857"/>
          <a:ext cx="6863938" cy="641748"/>
        </p:xfrm>
        <a:graphic>
          <a:graphicData uri="http://schemas.openxmlformats.org/presentationml/2006/ole">
            <mc:AlternateContent xmlns:mc="http://schemas.openxmlformats.org/markup-compatibility/2006">
              <mc:Choice xmlns:v="urn:schemas-microsoft-com:vml" Requires="v">
                <p:oleObj name="Document" r:id="rId4" imgW="21942857" imgH="1625397" progId="Word.Document.12">
                  <p:link updateAutomatic="1"/>
                </p:oleObj>
              </mc:Choice>
              <mc:Fallback>
                <p:oleObj name="Document" r:id="rId4" imgW="21942857" imgH="1625397" progId="Word.Document.12">
                  <p:link updateAutomatic="1"/>
                  <p:pic>
                    <p:nvPicPr>
                      <p:cNvPr id="24580" name="Object 10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0306" y="434857"/>
                        <a:ext cx="6863938" cy="641748"/>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604659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A3F0C-5D92-98D6-7783-669F16579113}"/>
              </a:ext>
            </a:extLst>
          </p:cNvPr>
          <p:cNvSpPr>
            <a:spLocks noGrp="1"/>
          </p:cNvSpPr>
          <p:nvPr>
            <p:ph type="title"/>
          </p:nvPr>
        </p:nvSpPr>
        <p:spPr/>
        <p:txBody>
          <a:bodyPr/>
          <a:lstStyle/>
          <a:p>
            <a:pPr algn="ctr"/>
            <a:r>
              <a:rPr lang="en-US" i="1" dirty="0"/>
              <a:t>Replacement Theology – led to 18 centuries of anti-Semitism and Jewish persecution</a:t>
            </a:r>
          </a:p>
        </p:txBody>
      </p:sp>
      <p:sp>
        <p:nvSpPr>
          <p:cNvPr id="3" name="Content Placeholder 2">
            <a:extLst>
              <a:ext uri="{FF2B5EF4-FFF2-40B4-BE49-F238E27FC236}">
                <a16:creationId xmlns:a16="http://schemas.microsoft.com/office/drawing/2014/main" id="{52B837FF-8591-E464-81ED-35E62239807C}"/>
              </a:ext>
            </a:extLst>
          </p:cNvPr>
          <p:cNvSpPr>
            <a:spLocks noGrp="1"/>
          </p:cNvSpPr>
          <p:nvPr>
            <p:ph idx="1"/>
          </p:nvPr>
        </p:nvSpPr>
        <p:spPr>
          <a:xfrm>
            <a:off x="838200" y="2141537"/>
            <a:ext cx="10515600" cy="4351338"/>
          </a:xfrm>
        </p:spPr>
        <p:txBody>
          <a:bodyPr>
            <a:normAutofit fontScale="92500" lnSpcReduction="20000"/>
          </a:bodyPr>
          <a:lstStyle/>
          <a:p>
            <a:pPr algn="ctr"/>
            <a:r>
              <a:rPr lang="en-US" dirty="0"/>
              <a:t>Origin and Clement</a:t>
            </a:r>
          </a:p>
          <a:p>
            <a:pPr algn="ctr"/>
            <a:r>
              <a:rPr lang="en-US" dirty="0"/>
              <a:t>Augustine, King Constantine and the Catholic Church</a:t>
            </a:r>
          </a:p>
          <a:p>
            <a:pPr algn="ctr"/>
            <a:r>
              <a:rPr lang="en-US" dirty="0"/>
              <a:t>Martin Luther, John Calvin, John Wesley</a:t>
            </a:r>
          </a:p>
          <a:p>
            <a:pPr algn="ctr"/>
            <a:endParaRPr lang="en-US" dirty="0"/>
          </a:p>
          <a:p>
            <a:pPr marL="0" indent="0" algn="ctr">
              <a:buNone/>
            </a:pPr>
            <a:r>
              <a:rPr lang="en-US" dirty="0"/>
              <a:t>-----------</a:t>
            </a:r>
          </a:p>
          <a:p>
            <a:pPr marL="0" indent="0">
              <a:buNone/>
            </a:pPr>
            <a:endParaRPr lang="en-US" dirty="0"/>
          </a:p>
          <a:p>
            <a:pPr algn="ctr"/>
            <a:r>
              <a:rPr lang="en-US" dirty="0"/>
              <a:t>Crusades </a:t>
            </a:r>
          </a:p>
          <a:p>
            <a:pPr algn="ctr"/>
            <a:r>
              <a:rPr lang="en-US" dirty="0"/>
              <a:t>Spanish Inquisition</a:t>
            </a:r>
          </a:p>
          <a:p>
            <a:pPr algn="ctr"/>
            <a:r>
              <a:rPr lang="en-US" dirty="0"/>
              <a:t>Holocaust </a:t>
            </a:r>
          </a:p>
          <a:p>
            <a:pPr algn="ctr"/>
            <a:r>
              <a:rPr lang="en-US" dirty="0"/>
              <a:t>Iran, Hamas, Hezbollah </a:t>
            </a:r>
          </a:p>
          <a:p>
            <a:pPr marL="0" indent="0">
              <a:buNone/>
            </a:pPr>
            <a:endParaRPr lang="en-US" dirty="0"/>
          </a:p>
        </p:txBody>
      </p:sp>
    </p:spTree>
    <p:extLst>
      <p:ext uri="{BB962C8B-B14F-4D97-AF65-F5344CB8AC3E}">
        <p14:creationId xmlns:p14="http://schemas.microsoft.com/office/powerpoint/2010/main" val="17366589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763DC-2FA4-C167-8F2F-E05794172D7A}"/>
              </a:ext>
            </a:extLst>
          </p:cNvPr>
          <p:cNvSpPr>
            <a:spLocks noGrp="1"/>
          </p:cNvSpPr>
          <p:nvPr>
            <p:ph type="title"/>
          </p:nvPr>
        </p:nvSpPr>
        <p:spPr>
          <a:xfrm>
            <a:off x="838200" y="89580"/>
            <a:ext cx="10515600" cy="1325563"/>
          </a:xfrm>
        </p:spPr>
        <p:txBody>
          <a:bodyPr/>
          <a:lstStyle/>
          <a:p>
            <a:pPr algn="ctr"/>
            <a:r>
              <a:rPr lang="en-US" i="1" dirty="0" err="1"/>
              <a:t>AllIsraelShallbeSaved.com</a:t>
            </a:r>
            <a:endParaRPr lang="en-US" i="1" dirty="0"/>
          </a:p>
        </p:txBody>
      </p:sp>
      <p:sp>
        <p:nvSpPr>
          <p:cNvPr id="3" name="Content Placeholder 2">
            <a:extLst>
              <a:ext uri="{FF2B5EF4-FFF2-40B4-BE49-F238E27FC236}">
                <a16:creationId xmlns:a16="http://schemas.microsoft.com/office/drawing/2014/main" id="{70C77C5D-8AD8-CA4B-79D2-DD06E5C20324}"/>
              </a:ext>
            </a:extLst>
          </p:cNvPr>
          <p:cNvSpPr>
            <a:spLocks noGrp="1"/>
          </p:cNvSpPr>
          <p:nvPr>
            <p:ph idx="1"/>
          </p:nvPr>
        </p:nvSpPr>
        <p:spPr>
          <a:xfrm>
            <a:off x="478972" y="1415143"/>
            <a:ext cx="6030686" cy="4761820"/>
          </a:xfrm>
        </p:spPr>
        <p:txBody>
          <a:bodyPr>
            <a:normAutofit fontScale="92500" lnSpcReduction="10000"/>
          </a:bodyPr>
          <a:lstStyle/>
          <a:p>
            <a:pPr marL="0" indent="0">
              <a:buNone/>
            </a:pPr>
            <a:r>
              <a:rPr lang="en-US" dirty="0"/>
              <a:t>Zechariah 12:10: </a:t>
            </a:r>
            <a:r>
              <a:rPr lang="en-US" b="0" i="0" u="none" strike="noStrike" dirty="0">
                <a:solidFill>
                  <a:srgbClr val="000000"/>
                </a:solidFill>
                <a:effectLst/>
                <a:latin typeface="system-ui"/>
              </a:rPr>
              <a:t>And I will pour upon the house of David, and upon the inhabitants of Jerusalem, the spirit of grace and of supplications: and they shall look upon me whom they have pierced, and they shall mourn for him, as one </a:t>
            </a:r>
            <a:r>
              <a:rPr lang="en-US" b="0" i="0" u="none" strike="noStrike" dirty="0" err="1">
                <a:solidFill>
                  <a:srgbClr val="000000"/>
                </a:solidFill>
                <a:effectLst/>
                <a:latin typeface="system-ui"/>
              </a:rPr>
              <a:t>mourneth</a:t>
            </a:r>
            <a:r>
              <a:rPr lang="en-US" b="0" i="0" u="none" strike="noStrike" dirty="0">
                <a:solidFill>
                  <a:srgbClr val="000000"/>
                </a:solidFill>
                <a:effectLst/>
                <a:latin typeface="system-ui"/>
              </a:rPr>
              <a:t> for his only son, and shall be in bitterness for him, as one that is in bitterness for his firstborn.</a:t>
            </a:r>
            <a:r>
              <a:rPr lang="en-US" dirty="0"/>
              <a:t> </a:t>
            </a:r>
          </a:p>
          <a:p>
            <a:pPr marL="0" indent="0">
              <a:buNone/>
            </a:pPr>
            <a:endParaRPr lang="en-US" dirty="0"/>
          </a:p>
          <a:p>
            <a:pPr marL="0" indent="0">
              <a:buNone/>
            </a:pPr>
            <a:r>
              <a:rPr lang="en-US" dirty="0"/>
              <a:t>Romans 11:26: </a:t>
            </a:r>
            <a:r>
              <a:rPr lang="en-US" b="0" i="0" u="none" strike="noStrike" dirty="0">
                <a:solidFill>
                  <a:srgbClr val="000000"/>
                </a:solidFill>
                <a:effectLst/>
                <a:latin typeface="system-ui"/>
              </a:rPr>
              <a:t>And so all Israel shall be saved: as it is written, There shall come out of Sion the Deliverer, and shall turn away ungodliness from Jacob:</a:t>
            </a:r>
            <a:endParaRPr lang="en-US" dirty="0"/>
          </a:p>
          <a:p>
            <a:endParaRPr lang="en-US" dirty="0"/>
          </a:p>
        </p:txBody>
      </p:sp>
      <p:pic>
        <p:nvPicPr>
          <p:cNvPr id="8194" name="Picture 2">
            <a:extLst>
              <a:ext uri="{FF2B5EF4-FFF2-40B4-BE49-F238E27FC236}">
                <a16:creationId xmlns:a16="http://schemas.microsoft.com/office/drawing/2014/main" id="{0E2194C9-4CA7-FCEC-5FBC-9C809B1943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3831" y="2007167"/>
            <a:ext cx="5203370" cy="3468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400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763DC-2FA4-C167-8F2F-E05794172D7A}"/>
              </a:ext>
            </a:extLst>
          </p:cNvPr>
          <p:cNvSpPr>
            <a:spLocks noGrp="1"/>
          </p:cNvSpPr>
          <p:nvPr>
            <p:ph type="title"/>
          </p:nvPr>
        </p:nvSpPr>
        <p:spPr>
          <a:xfrm>
            <a:off x="838200" y="89580"/>
            <a:ext cx="10515600" cy="1325563"/>
          </a:xfrm>
        </p:spPr>
        <p:txBody>
          <a:bodyPr/>
          <a:lstStyle/>
          <a:p>
            <a:pPr algn="ctr"/>
            <a:r>
              <a:rPr lang="en-US" i="1" dirty="0"/>
              <a:t>Reach1billion.com</a:t>
            </a:r>
          </a:p>
        </p:txBody>
      </p:sp>
      <p:sp>
        <p:nvSpPr>
          <p:cNvPr id="3" name="Content Placeholder 2">
            <a:extLst>
              <a:ext uri="{FF2B5EF4-FFF2-40B4-BE49-F238E27FC236}">
                <a16:creationId xmlns:a16="http://schemas.microsoft.com/office/drawing/2014/main" id="{70C77C5D-8AD8-CA4B-79D2-DD06E5C20324}"/>
              </a:ext>
            </a:extLst>
          </p:cNvPr>
          <p:cNvSpPr>
            <a:spLocks noGrp="1"/>
          </p:cNvSpPr>
          <p:nvPr>
            <p:ph idx="1"/>
          </p:nvPr>
        </p:nvSpPr>
        <p:spPr>
          <a:xfrm>
            <a:off x="326642" y="1390378"/>
            <a:ext cx="6177608" cy="5066620"/>
          </a:xfrm>
        </p:spPr>
        <p:txBody>
          <a:bodyPr>
            <a:normAutofit fontScale="55000" lnSpcReduction="20000"/>
          </a:bodyPr>
          <a:lstStyle/>
          <a:p>
            <a:pPr marL="0" indent="0">
              <a:buNone/>
            </a:pPr>
            <a:r>
              <a:rPr lang="en-US" sz="3800" dirty="0"/>
              <a:t>100 million church attendees in the US and 1 billion worldwide do not know:</a:t>
            </a:r>
          </a:p>
          <a:p>
            <a:pPr marL="0" indent="0">
              <a:buNone/>
            </a:pPr>
            <a:endParaRPr lang="en-US" sz="3800" dirty="0"/>
          </a:p>
          <a:p>
            <a:r>
              <a:rPr lang="en-US" sz="3800" dirty="0"/>
              <a:t>The biblical significance of the modern state of Israel. </a:t>
            </a:r>
          </a:p>
          <a:p>
            <a:endParaRPr lang="en-US" sz="3800" dirty="0"/>
          </a:p>
          <a:p>
            <a:r>
              <a:rPr lang="en-US" sz="3800" dirty="0"/>
              <a:t>That the God of Israel will judge the world for its sins and unbelief.</a:t>
            </a:r>
          </a:p>
          <a:p>
            <a:endParaRPr lang="en-US" sz="3800" dirty="0"/>
          </a:p>
          <a:p>
            <a:r>
              <a:rPr lang="en-US" sz="3800" dirty="0"/>
              <a:t>That God will remove those “born again” prior to </a:t>
            </a:r>
            <a:r>
              <a:rPr lang="en-US" sz="3800" dirty="0" err="1"/>
              <a:t>Yeshua’s</a:t>
            </a:r>
            <a:r>
              <a:rPr lang="en-US" sz="3800" dirty="0"/>
              <a:t> return. Joining Him in His victorious return. </a:t>
            </a:r>
          </a:p>
          <a:p>
            <a:endParaRPr lang="en-US" sz="3800" dirty="0"/>
          </a:p>
          <a:p>
            <a:r>
              <a:rPr lang="en-US" sz="3800" dirty="0"/>
              <a:t>That </a:t>
            </a:r>
            <a:r>
              <a:rPr lang="en-US" sz="3800" dirty="0" err="1"/>
              <a:t>Yeshua</a:t>
            </a:r>
            <a:r>
              <a:rPr lang="en-US" sz="3800" dirty="0"/>
              <a:t> will reign from the New Jerusalem for 1000 years. </a:t>
            </a:r>
          </a:p>
          <a:p>
            <a:pPr marL="0" indent="0">
              <a:buNone/>
            </a:pPr>
            <a:endParaRPr lang="en-US" sz="3400" dirty="0"/>
          </a:p>
          <a:p>
            <a:pPr marL="0" indent="0">
              <a:buNone/>
            </a:pPr>
            <a:r>
              <a:rPr lang="en-US" sz="3400" dirty="0"/>
              <a:t> </a:t>
            </a:r>
          </a:p>
          <a:p>
            <a:endParaRPr lang="en-US" dirty="0"/>
          </a:p>
        </p:txBody>
      </p:sp>
      <p:pic>
        <p:nvPicPr>
          <p:cNvPr id="10242" name="Picture 2">
            <a:extLst>
              <a:ext uri="{FF2B5EF4-FFF2-40B4-BE49-F238E27FC236}">
                <a16:creationId xmlns:a16="http://schemas.microsoft.com/office/drawing/2014/main" id="{14A9E9FC-1726-DE9E-AAF1-97EC43CFFF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4250" y="1567543"/>
            <a:ext cx="5355700" cy="4052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953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11019-F770-394C-9A97-CDD7A683DC9E}"/>
              </a:ext>
            </a:extLst>
          </p:cNvPr>
          <p:cNvSpPr>
            <a:spLocks noGrp="1"/>
          </p:cNvSpPr>
          <p:nvPr>
            <p:ph type="title"/>
          </p:nvPr>
        </p:nvSpPr>
        <p:spPr>
          <a:xfrm>
            <a:off x="128591" y="365125"/>
            <a:ext cx="11225212" cy="1325563"/>
          </a:xfrm>
        </p:spPr>
        <p:txBody>
          <a:bodyPr>
            <a:normAutofit fontScale="90000"/>
          </a:bodyPr>
          <a:lstStyle/>
          <a:p>
            <a:pPr algn="ctr"/>
            <a:br>
              <a:rPr lang="en-US" b="1" dirty="0"/>
            </a:br>
            <a:r>
              <a:rPr lang="en-US" sz="4000" b="1" i="1" dirty="0"/>
              <a:t>Land of Israel: </a:t>
            </a:r>
            <a:br>
              <a:rPr lang="en-US" sz="4000" b="1" i="1" dirty="0"/>
            </a:br>
            <a:r>
              <a:rPr lang="en-US" sz="4000" b="1" i="1" dirty="0"/>
              <a:t>Corresponding events of 9-11 and coronavirus have cost </a:t>
            </a:r>
            <a:br>
              <a:rPr lang="en-US" sz="4000" b="1" i="1" dirty="0"/>
            </a:br>
            <a:r>
              <a:rPr lang="en-US" sz="4000" b="1" i="1" dirty="0"/>
              <a:t>U.S. govt./ Federal Reserve $15.7 trillion</a:t>
            </a:r>
            <a:br>
              <a:rPr lang="en-US" b="1" i="1" dirty="0"/>
            </a:br>
            <a:endParaRPr lang="en-US" i="1" dirty="0"/>
          </a:p>
        </p:txBody>
      </p:sp>
      <p:sp>
        <p:nvSpPr>
          <p:cNvPr id="3" name="Content Placeholder 2">
            <a:extLst>
              <a:ext uri="{FF2B5EF4-FFF2-40B4-BE49-F238E27FC236}">
                <a16:creationId xmlns:a16="http://schemas.microsoft.com/office/drawing/2014/main" id="{C768866E-9FFD-FD4F-86D4-45B0FBEA6913}"/>
              </a:ext>
            </a:extLst>
          </p:cNvPr>
          <p:cNvSpPr>
            <a:spLocks noGrp="1"/>
          </p:cNvSpPr>
          <p:nvPr>
            <p:ph idx="1"/>
          </p:nvPr>
        </p:nvSpPr>
        <p:spPr>
          <a:xfrm>
            <a:off x="804866" y="1829593"/>
            <a:ext cx="5600700" cy="4351339"/>
          </a:xfrm>
        </p:spPr>
        <p:txBody>
          <a:bodyPr>
            <a:noAutofit/>
          </a:bodyPr>
          <a:lstStyle/>
          <a:p>
            <a:pPr marL="0" indent="0">
              <a:buNone/>
            </a:pPr>
            <a:endParaRPr lang="en-US" dirty="0"/>
          </a:p>
          <a:p>
            <a:pPr marL="0" indent="0">
              <a:buNone/>
            </a:pPr>
            <a:r>
              <a:rPr lang="en-US" dirty="0"/>
              <a:t>When the covenant land of Israel is negotiated or compromised, you can observe an atmospheric and/or disruptive response in the country responsible (</a:t>
            </a:r>
            <a:r>
              <a:rPr lang="en-US" dirty="0">
                <a:hlinkClick r:id="rId2"/>
              </a:rPr>
              <a:t>Joel 3:2</a:t>
            </a:r>
            <a:r>
              <a:rPr lang="en-US" dirty="0"/>
              <a:t>). </a:t>
            </a:r>
          </a:p>
          <a:p>
            <a:pPr marL="0" indent="0">
              <a:buNone/>
            </a:pPr>
            <a:endParaRPr lang="en-US" dirty="0"/>
          </a:p>
          <a:p>
            <a:pPr marL="0" indent="0">
              <a:buNone/>
            </a:pPr>
            <a:r>
              <a:rPr lang="en-US" dirty="0"/>
              <a:t>The two largest catastrophes in U.S. history corresponded to direct White House role in establishing an Arab state in Judea and Samaria.  </a:t>
            </a:r>
          </a:p>
        </p:txBody>
      </p:sp>
      <p:pic>
        <p:nvPicPr>
          <p:cNvPr id="19458" name="Picture 2" descr="Biden signs executive order calling for declassification review of 9/11  documents - POLITICO">
            <a:extLst>
              <a:ext uri="{FF2B5EF4-FFF2-40B4-BE49-F238E27FC236}">
                <a16:creationId xmlns:a16="http://schemas.microsoft.com/office/drawing/2014/main" id="{FEA44DD0-6E79-F14C-A954-A99A30B43E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1685" y="1829597"/>
            <a:ext cx="3567644" cy="2374105"/>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In Trump Time Audiobook By Peter Navarro cover art">
            <a:extLst>
              <a:ext uri="{FF2B5EF4-FFF2-40B4-BE49-F238E27FC236}">
                <a16:creationId xmlns:a16="http://schemas.microsoft.com/office/drawing/2014/main" id="{1E2B7928-6D6C-6141-BE4E-FB2D66DBA0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5017" y="4081461"/>
            <a:ext cx="2920980" cy="2776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07342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2CBD2-D60E-EE4B-9908-A527582065AF}"/>
              </a:ext>
            </a:extLst>
          </p:cNvPr>
          <p:cNvSpPr>
            <a:spLocks noGrp="1"/>
          </p:cNvSpPr>
          <p:nvPr>
            <p:ph type="title"/>
          </p:nvPr>
        </p:nvSpPr>
        <p:spPr>
          <a:xfrm>
            <a:off x="838200" y="352425"/>
            <a:ext cx="10515600" cy="1325563"/>
          </a:xfrm>
        </p:spPr>
        <p:txBody>
          <a:bodyPr>
            <a:normAutofit fontScale="90000"/>
          </a:bodyPr>
          <a:lstStyle/>
          <a:p>
            <a:pPr algn="ctr"/>
            <a:r>
              <a:rPr lang="en-US" sz="3600" i="1" dirty="0"/>
              <a:t>Bush – Abdullah two state plan - 9-11-2001</a:t>
            </a:r>
            <a:br>
              <a:rPr lang="en-US" sz="3600" i="1" dirty="0"/>
            </a:br>
            <a:br>
              <a:rPr lang="en-US" sz="3600" i="1" dirty="0"/>
            </a:br>
            <a:r>
              <a:rPr lang="en-US" sz="3600" i="1" dirty="0"/>
              <a:t>Trump-Kushner – Peace to Prosperity Plan – 1-28-2020</a:t>
            </a:r>
          </a:p>
        </p:txBody>
      </p:sp>
      <p:sp>
        <p:nvSpPr>
          <p:cNvPr id="3" name="Content Placeholder 2">
            <a:extLst>
              <a:ext uri="{FF2B5EF4-FFF2-40B4-BE49-F238E27FC236}">
                <a16:creationId xmlns:a16="http://schemas.microsoft.com/office/drawing/2014/main" id="{D919E2C1-08F8-1448-A0CA-1EFC15982AB4}"/>
              </a:ext>
            </a:extLst>
          </p:cNvPr>
          <p:cNvSpPr>
            <a:spLocks noGrp="1"/>
          </p:cNvSpPr>
          <p:nvPr>
            <p:ph idx="1"/>
          </p:nvPr>
        </p:nvSpPr>
        <p:spPr>
          <a:xfrm>
            <a:off x="642941" y="1677993"/>
            <a:ext cx="11029951" cy="4498975"/>
          </a:xfrm>
        </p:spPr>
        <p:txBody>
          <a:bodyPr>
            <a:normAutofit lnSpcReduction="10000"/>
          </a:bodyPr>
          <a:lstStyle/>
          <a:p>
            <a:pPr marL="0" indent="0">
              <a:buNone/>
            </a:pPr>
            <a:endParaRPr lang="en-US" dirty="0"/>
          </a:p>
          <a:p>
            <a:pPr marL="0" indent="0">
              <a:buNone/>
            </a:pPr>
            <a:r>
              <a:rPr lang="en-US" dirty="0"/>
              <a:t>Those two events have cost the </a:t>
            </a:r>
            <a:r>
              <a:rPr lang="en-US" b="1" dirty="0"/>
              <a:t>United States just under $15 trillion </a:t>
            </a:r>
          </a:p>
          <a:p>
            <a:pPr marL="0" indent="0">
              <a:buNone/>
            </a:pPr>
            <a:r>
              <a:rPr lang="en-US" b="1" dirty="0"/>
              <a:t>and growing for the war on terror in the Middle East totaling </a:t>
            </a:r>
            <a:r>
              <a:rPr lang="en-US" dirty="0">
                <a:hlinkClick r:id="rId2"/>
              </a:rPr>
              <a:t>$6.4 trillion</a:t>
            </a:r>
            <a:r>
              <a:rPr lang="en-US" b="1" dirty="0"/>
              <a:t> </a:t>
            </a:r>
            <a:r>
              <a:rPr lang="en-US" dirty="0"/>
              <a:t>and lawmakers enacted six major coronavirus bills totaling </a:t>
            </a:r>
            <a:r>
              <a:rPr lang="en-US" b="1" dirty="0">
                <a:hlinkClick r:id="rId3"/>
              </a:rPr>
              <a:t>$5.3 trillion</a:t>
            </a:r>
            <a:r>
              <a:rPr lang="en-US" dirty="0"/>
              <a:t> and the </a:t>
            </a:r>
            <a:r>
              <a:rPr lang="en-US" b="1" dirty="0"/>
              <a:t>Federal Reserve has committed/disbursed </a:t>
            </a:r>
            <a:r>
              <a:rPr lang="en-US" b="1" dirty="0">
                <a:hlinkClick r:id="rId4"/>
              </a:rPr>
              <a:t>$4.0 trillion</a:t>
            </a:r>
            <a:r>
              <a:rPr lang="en-US" b="1" dirty="0"/>
              <a:t> out of </a:t>
            </a:r>
            <a:r>
              <a:rPr lang="en-US" b="1" dirty="0">
                <a:hlinkClick r:id="rId4"/>
              </a:rPr>
              <a:t>$6.2 trillion</a:t>
            </a:r>
            <a:r>
              <a:rPr lang="en-US" b="1" dirty="0"/>
              <a:t> </a:t>
            </a:r>
            <a:r>
              <a:rPr lang="en-US" dirty="0"/>
              <a:t>allowed. </a:t>
            </a:r>
            <a:br>
              <a:rPr lang="en-US" dirty="0"/>
            </a:br>
            <a:br>
              <a:rPr lang="en-US" dirty="0"/>
            </a:br>
            <a:r>
              <a:rPr lang="en-US" dirty="0"/>
              <a:t>These major events have dramatically changed life as we know it in America, Israel, and the world. </a:t>
            </a:r>
            <a:br>
              <a:rPr lang="en-US" dirty="0"/>
            </a:br>
            <a:br>
              <a:rPr lang="en-US" dirty="0"/>
            </a:br>
            <a:r>
              <a:rPr lang="en-US" dirty="0"/>
              <a:t>These figures do not include the enormous costs to businesses and individuals. On a positive note, this has accelerated final-day events. </a:t>
            </a:r>
          </a:p>
        </p:txBody>
      </p:sp>
    </p:spTree>
    <p:extLst>
      <p:ext uri="{BB962C8B-B14F-4D97-AF65-F5344CB8AC3E}">
        <p14:creationId xmlns:p14="http://schemas.microsoft.com/office/powerpoint/2010/main" val="296129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09033-5A8A-4007-4CE7-BED54D398B59}"/>
              </a:ext>
            </a:extLst>
          </p:cNvPr>
          <p:cNvSpPr>
            <a:spLocks noGrp="1"/>
          </p:cNvSpPr>
          <p:nvPr>
            <p:ph type="title"/>
          </p:nvPr>
        </p:nvSpPr>
        <p:spPr>
          <a:xfrm>
            <a:off x="838200" y="723210"/>
            <a:ext cx="10515600" cy="1325563"/>
          </a:xfrm>
        </p:spPr>
        <p:txBody>
          <a:bodyPr>
            <a:normAutofit/>
          </a:bodyPr>
          <a:lstStyle/>
          <a:p>
            <a:pPr algn="ctr"/>
            <a:r>
              <a:rPr lang="en-US" sz="3600" i="1" dirty="0"/>
              <a:t>US - Israel Acceleration of Final Day Events</a:t>
            </a:r>
            <a:br>
              <a:rPr lang="en-US" sz="3600" i="1" dirty="0"/>
            </a:br>
            <a:r>
              <a:rPr lang="en-US" sz="3600" i="1" dirty="0"/>
              <a:t>Spoken of in the Book of Revelation </a:t>
            </a:r>
          </a:p>
        </p:txBody>
      </p:sp>
      <p:pic>
        <p:nvPicPr>
          <p:cNvPr id="19458" name="Picture 2" descr="President Trump Meets With Prime Minister Netanyahu of Israel – The White  House">
            <a:extLst>
              <a:ext uri="{FF2B5EF4-FFF2-40B4-BE49-F238E27FC236}">
                <a16:creationId xmlns:a16="http://schemas.microsoft.com/office/drawing/2014/main" id="{BAC184DF-77AE-311A-6E40-1019AD32BF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1969" y="2267177"/>
            <a:ext cx="7988062" cy="4166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8537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DA671541-CBBE-C747-949C-A5FD006D70D5}"/>
              </a:ext>
            </a:extLst>
          </p:cNvPr>
          <p:cNvSpPr>
            <a:spLocks noGrp="1"/>
          </p:cNvSpPr>
          <p:nvPr>
            <p:ph type="subTitle" idx="1"/>
          </p:nvPr>
        </p:nvSpPr>
        <p:spPr>
          <a:xfrm>
            <a:off x="952499" y="487917"/>
            <a:ext cx="10287000" cy="1579679"/>
          </a:xfrm>
        </p:spPr>
        <p:txBody>
          <a:bodyPr>
            <a:noAutofit/>
          </a:bodyPr>
          <a:lstStyle/>
          <a:p>
            <a:r>
              <a:rPr lang="en-US" sz="3200" i="1" dirty="0">
                <a:latin typeface="+mj-lt"/>
              </a:rPr>
              <a:t>Trump’s ‘deal of the century’ presented with </a:t>
            </a:r>
          </a:p>
          <a:p>
            <a:r>
              <a:rPr lang="en-US" sz="3200" i="1" dirty="0">
                <a:latin typeface="+mj-lt"/>
              </a:rPr>
              <a:t>map at White House - January 28, 2020 </a:t>
            </a:r>
            <a:br>
              <a:rPr lang="en-US" dirty="0"/>
            </a:br>
            <a:endParaRPr lang="en-US" dirty="0"/>
          </a:p>
        </p:txBody>
      </p:sp>
      <p:sp>
        <p:nvSpPr>
          <p:cNvPr id="8" name="Rectangle 7">
            <a:extLst>
              <a:ext uri="{FF2B5EF4-FFF2-40B4-BE49-F238E27FC236}">
                <a16:creationId xmlns:a16="http://schemas.microsoft.com/office/drawing/2014/main" id="{468CB042-53F5-A84F-88FB-A64709EEB4FF}"/>
              </a:ext>
            </a:extLst>
          </p:cNvPr>
          <p:cNvSpPr/>
          <p:nvPr/>
        </p:nvSpPr>
        <p:spPr>
          <a:xfrm>
            <a:off x="0" y="3429000"/>
            <a:ext cx="6241052" cy="369332"/>
          </a:xfrm>
          <a:prstGeom prst="rect">
            <a:avLst/>
          </a:prstGeom>
        </p:spPr>
        <p:txBody>
          <a:bodyPr wrap="square">
            <a:spAutoFit/>
          </a:bodyPr>
          <a:lstStyle/>
          <a:p>
            <a:pPr lvl="0"/>
            <a:r>
              <a:rPr lang="en-US"/>
              <a:t>	</a:t>
            </a:r>
          </a:p>
        </p:txBody>
      </p:sp>
      <p:sp>
        <p:nvSpPr>
          <p:cNvPr id="3" name="Rectangle 2">
            <a:extLst>
              <a:ext uri="{FF2B5EF4-FFF2-40B4-BE49-F238E27FC236}">
                <a16:creationId xmlns:a16="http://schemas.microsoft.com/office/drawing/2014/main" id="{F1594FD1-1216-CB46-B930-72BA47CF0093}"/>
              </a:ext>
            </a:extLst>
          </p:cNvPr>
          <p:cNvSpPr>
            <a:spLocks noChangeArrowheads="1"/>
          </p:cNvSpPr>
          <p:nvPr/>
        </p:nvSpPr>
        <p:spPr bwMode="auto">
          <a:xfrm>
            <a:off x="6526802" y="24765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4">
            <a:extLst>
              <a:ext uri="{FF2B5EF4-FFF2-40B4-BE49-F238E27FC236}">
                <a16:creationId xmlns:a16="http://schemas.microsoft.com/office/drawing/2014/main" id="{C0DF6EBD-E7C5-D641-89F6-85A48210A7CD}"/>
              </a:ext>
            </a:extLst>
          </p:cNvPr>
          <p:cNvSpPr>
            <a:spLocks noChangeArrowheads="1"/>
          </p:cNvSpPr>
          <p:nvPr/>
        </p:nvSpPr>
        <p:spPr bwMode="auto">
          <a:xfrm>
            <a:off x="6627109" y="1599340"/>
            <a:ext cx="797169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6">
            <a:extLst>
              <a:ext uri="{FF2B5EF4-FFF2-40B4-BE49-F238E27FC236}">
                <a16:creationId xmlns:a16="http://schemas.microsoft.com/office/drawing/2014/main" id="{D43BFE40-CB73-C342-933E-C2EE3028C840}"/>
              </a:ext>
            </a:extLst>
          </p:cNvPr>
          <p:cNvSpPr>
            <a:spLocks noChangeArrowheads="1"/>
          </p:cNvSpPr>
          <p:nvPr/>
        </p:nvSpPr>
        <p:spPr bwMode="auto">
          <a:xfrm>
            <a:off x="5945891" y="1447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2">
            <a:extLst>
              <a:ext uri="{FF2B5EF4-FFF2-40B4-BE49-F238E27FC236}">
                <a16:creationId xmlns:a16="http://schemas.microsoft.com/office/drawing/2014/main" id="{4261F733-BBCE-C048-B2BF-5AE19E225794}"/>
              </a:ext>
            </a:extLst>
          </p:cNvPr>
          <p:cNvSpPr>
            <a:spLocks noChangeArrowheads="1"/>
          </p:cNvSpPr>
          <p:nvPr/>
        </p:nvSpPr>
        <p:spPr bwMode="auto">
          <a:xfrm flipV="1">
            <a:off x="1180305" y="2067596"/>
            <a:ext cx="1500152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2" name="Picture 1">
            <a:extLst>
              <a:ext uri="{FF2B5EF4-FFF2-40B4-BE49-F238E27FC236}">
                <a16:creationId xmlns:a16="http://schemas.microsoft.com/office/drawing/2014/main" id="{28703D11-E792-5949-887A-2D2C47908F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1052" y="2156711"/>
            <a:ext cx="5331721" cy="3494704"/>
          </a:xfrm>
          <a:prstGeom prst="rect">
            <a:avLst/>
          </a:prstGeom>
        </p:spPr>
      </p:pic>
      <p:pic>
        <p:nvPicPr>
          <p:cNvPr id="5" name="Picture 4">
            <a:extLst>
              <a:ext uri="{FF2B5EF4-FFF2-40B4-BE49-F238E27FC236}">
                <a16:creationId xmlns:a16="http://schemas.microsoft.com/office/drawing/2014/main" id="{918DEBEC-9DE3-A442-BCCF-C4BE6EB41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326" y="1912782"/>
            <a:ext cx="5611726" cy="3738633"/>
          </a:xfrm>
          <a:prstGeom prst="rect">
            <a:avLst/>
          </a:prstGeom>
        </p:spPr>
      </p:pic>
    </p:spTree>
    <p:extLst>
      <p:ext uri="{BB962C8B-B14F-4D97-AF65-F5344CB8AC3E}">
        <p14:creationId xmlns:p14="http://schemas.microsoft.com/office/powerpoint/2010/main" val="3288343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371BC4-E1B8-6682-B0A5-C876BE1CF9AD}"/>
              </a:ext>
            </a:extLst>
          </p:cNvPr>
          <p:cNvSpPr txBox="1"/>
          <p:nvPr/>
        </p:nvSpPr>
        <p:spPr>
          <a:xfrm>
            <a:off x="1052424" y="412922"/>
            <a:ext cx="10092904" cy="2215991"/>
          </a:xfrm>
          <a:prstGeom prst="rect">
            <a:avLst/>
          </a:prstGeom>
          <a:noFill/>
        </p:spPr>
        <p:txBody>
          <a:bodyPr wrap="square" rtlCol="0">
            <a:spAutoFit/>
          </a:bodyPr>
          <a:lstStyle/>
          <a:p>
            <a:pPr algn="ctr"/>
            <a:r>
              <a:rPr lang="en-US" sz="3200" i="1" dirty="0"/>
              <a:t>Trump Peace to Prosperity Plan and the Global Peace Plan  Accelerated Final Day Events – Jan. 28 – Feb 4. 2020</a:t>
            </a:r>
          </a:p>
          <a:p>
            <a:endParaRPr lang="en-US" sz="2800" dirty="0"/>
          </a:p>
          <a:p>
            <a:endParaRPr lang="en-US" sz="2800" dirty="0"/>
          </a:p>
          <a:p>
            <a:r>
              <a:rPr lang="en-US" dirty="0"/>
              <a:t> </a:t>
            </a:r>
          </a:p>
        </p:txBody>
      </p:sp>
      <p:pic>
        <p:nvPicPr>
          <p:cNvPr id="3" name="Picture 2">
            <a:extLst>
              <a:ext uri="{FF2B5EF4-FFF2-40B4-BE49-F238E27FC236}">
                <a16:creationId xmlns:a16="http://schemas.microsoft.com/office/drawing/2014/main" id="{6BDE85BF-BCB5-831E-E954-B088A3469F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939" y="1832520"/>
            <a:ext cx="3384523" cy="2254830"/>
          </a:xfrm>
          <a:prstGeom prst="rect">
            <a:avLst/>
          </a:prstGeom>
        </p:spPr>
      </p:pic>
      <p:pic>
        <p:nvPicPr>
          <p:cNvPr id="20482" name="Picture 2" descr="Macron and Merkel play 'good cop, bad cop' to bully Boris into Brexit  customs union | UK | News | Express.co.uk">
            <a:extLst>
              <a:ext uri="{FF2B5EF4-FFF2-40B4-BE49-F238E27FC236}">
                <a16:creationId xmlns:a16="http://schemas.microsoft.com/office/drawing/2014/main" id="{A24C074A-43A5-BCB4-59D0-5C0AD586B9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7113" y="1861658"/>
            <a:ext cx="3751881" cy="22256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5E3E39F-F4EB-BD74-8FC6-80BCE59933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890" y="4293402"/>
            <a:ext cx="3384523" cy="2289479"/>
          </a:xfrm>
          <a:prstGeom prst="rect">
            <a:avLst/>
          </a:prstGeom>
        </p:spPr>
      </p:pic>
      <p:pic>
        <p:nvPicPr>
          <p:cNvPr id="8" name="Picture 7">
            <a:extLst>
              <a:ext uri="{FF2B5EF4-FFF2-40B4-BE49-F238E27FC236}">
                <a16:creationId xmlns:a16="http://schemas.microsoft.com/office/drawing/2014/main" id="{D166DB27-A2C6-1FDE-C078-E80D6E084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9916" y="4293402"/>
            <a:ext cx="3565755" cy="2138808"/>
          </a:xfrm>
          <a:prstGeom prst="rect">
            <a:avLst/>
          </a:prstGeom>
        </p:spPr>
      </p:pic>
      <p:pic>
        <p:nvPicPr>
          <p:cNvPr id="9" name="Picture 8">
            <a:extLst>
              <a:ext uri="{FF2B5EF4-FFF2-40B4-BE49-F238E27FC236}">
                <a16:creationId xmlns:a16="http://schemas.microsoft.com/office/drawing/2014/main" id="{7AABEC63-62DF-AE00-A20C-36CE54CC3E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55540" y="1845465"/>
            <a:ext cx="3751881" cy="2258077"/>
          </a:xfrm>
          <a:prstGeom prst="rect">
            <a:avLst/>
          </a:prstGeom>
        </p:spPr>
      </p:pic>
      <p:pic>
        <p:nvPicPr>
          <p:cNvPr id="10" name="Picture 9">
            <a:extLst>
              <a:ext uri="{FF2B5EF4-FFF2-40B4-BE49-F238E27FC236}">
                <a16:creationId xmlns:a16="http://schemas.microsoft.com/office/drawing/2014/main" id="{B4586162-7BA1-A618-B15E-2FD4AFE0E9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4174" y="4213485"/>
            <a:ext cx="2213566" cy="2294059"/>
          </a:xfrm>
          <a:prstGeom prst="rect">
            <a:avLst/>
          </a:prstGeom>
        </p:spPr>
      </p:pic>
    </p:spTree>
    <p:extLst>
      <p:ext uri="{BB962C8B-B14F-4D97-AF65-F5344CB8AC3E}">
        <p14:creationId xmlns:p14="http://schemas.microsoft.com/office/powerpoint/2010/main" val="1879767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E50D3-C7C7-C604-C50B-A591ABEF2894}"/>
              </a:ext>
            </a:extLst>
          </p:cNvPr>
          <p:cNvSpPr>
            <a:spLocks noGrp="1"/>
          </p:cNvSpPr>
          <p:nvPr>
            <p:ph type="title"/>
          </p:nvPr>
        </p:nvSpPr>
        <p:spPr>
          <a:xfrm>
            <a:off x="541867" y="365125"/>
            <a:ext cx="10811933" cy="1325563"/>
          </a:xfrm>
        </p:spPr>
        <p:txBody>
          <a:bodyPr>
            <a:normAutofit/>
          </a:bodyPr>
          <a:lstStyle/>
          <a:p>
            <a:pPr algn="ctr"/>
            <a:r>
              <a:rPr lang="en-US" sz="3200" i="1" dirty="0"/>
              <a:t>Israeli Embassy in Brasilia, Brazil, September 2022 </a:t>
            </a:r>
            <a:br>
              <a:rPr lang="en-US" sz="3200" i="1" dirty="0"/>
            </a:br>
            <a:r>
              <a:rPr lang="en-US" sz="3200" i="1" dirty="0"/>
              <a:t>President and Mrs. Bolsonaro, Michele Bachmann, Tania</a:t>
            </a:r>
          </a:p>
        </p:txBody>
      </p:sp>
      <p:pic>
        <p:nvPicPr>
          <p:cNvPr id="4" name="Picture 3">
            <a:extLst>
              <a:ext uri="{FF2B5EF4-FFF2-40B4-BE49-F238E27FC236}">
                <a16:creationId xmlns:a16="http://schemas.microsoft.com/office/drawing/2014/main" id="{9718C887-2FE3-A91C-274E-57745EFED6BB}"/>
              </a:ext>
            </a:extLst>
          </p:cNvPr>
          <p:cNvPicPr>
            <a:picLocks noChangeAspect="1"/>
          </p:cNvPicPr>
          <p:nvPr/>
        </p:nvPicPr>
        <p:blipFill>
          <a:blip r:embed="rId2"/>
          <a:stretch>
            <a:fillRect/>
          </a:stretch>
        </p:blipFill>
        <p:spPr>
          <a:xfrm>
            <a:off x="2274139" y="1690688"/>
            <a:ext cx="7643722" cy="4120444"/>
          </a:xfrm>
          <a:prstGeom prst="rect">
            <a:avLst/>
          </a:prstGeom>
        </p:spPr>
      </p:pic>
    </p:spTree>
    <p:extLst>
      <p:ext uri="{BB962C8B-B14F-4D97-AF65-F5344CB8AC3E}">
        <p14:creationId xmlns:p14="http://schemas.microsoft.com/office/powerpoint/2010/main" val="26598294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1A766-C465-1AE1-D5B5-40E7B72766C9}"/>
              </a:ext>
            </a:extLst>
          </p:cNvPr>
          <p:cNvSpPr>
            <a:spLocks noGrp="1"/>
          </p:cNvSpPr>
          <p:nvPr>
            <p:ph type="title"/>
          </p:nvPr>
        </p:nvSpPr>
        <p:spPr>
          <a:xfrm>
            <a:off x="470137" y="0"/>
            <a:ext cx="10979989" cy="1325563"/>
          </a:xfrm>
        </p:spPr>
        <p:txBody>
          <a:bodyPr>
            <a:normAutofit/>
          </a:bodyPr>
          <a:lstStyle/>
          <a:p>
            <a:pPr algn="ctr"/>
            <a:r>
              <a:rPr lang="en-US" sz="3600" i="1" dirty="0"/>
              <a:t>Abraham Accords signing, September 15, 2020</a:t>
            </a:r>
          </a:p>
        </p:txBody>
      </p:sp>
      <p:sp>
        <p:nvSpPr>
          <p:cNvPr id="4" name="TextBox 3">
            <a:extLst>
              <a:ext uri="{FF2B5EF4-FFF2-40B4-BE49-F238E27FC236}">
                <a16:creationId xmlns:a16="http://schemas.microsoft.com/office/drawing/2014/main" id="{A639D69D-D1E7-A3B3-AD46-124814C38432}"/>
              </a:ext>
            </a:extLst>
          </p:cNvPr>
          <p:cNvSpPr txBox="1"/>
          <p:nvPr/>
        </p:nvSpPr>
        <p:spPr>
          <a:xfrm>
            <a:off x="-189781" y="6055742"/>
            <a:ext cx="11576649" cy="830997"/>
          </a:xfrm>
          <a:prstGeom prst="rect">
            <a:avLst/>
          </a:prstGeom>
          <a:noFill/>
        </p:spPr>
        <p:txBody>
          <a:bodyPr wrap="square" rtlCol="0">
            <a:spAutoFit/>
          </a:bodyPr>
          <a:lstStyle/>
          <a:p>
            <a:pPr algn="ctr"/>
            <a:r>
              <a:rPr lang="en-US" sz="2400" i="1" u="none" strike="noStrike" dirty="0">
                <a:solidFill>
                  <a:srgbClr val="000000"/>
                </a:solidFill>
                <a:effectLst/>
                <a:latin typeface="arial" panose="020B0604020202020204" pitchFamily="34" charset="0"/>
              </a:rPr>
              <a:t>Sally derives from the Hebrew '</a:t>
            </a:r>
            <a:r>
              <a:rPr lang="en-US" sz="2400" i="1" u="none" strike="noStrike" dirty="0" err="1">
                <a:solidFill>
                  <a:srgbClr val="000000"/>
                </a:solidFill>
                <a:effectLst/>
                <a:latin typeface="arial" panose="020B0604020202020204" pitchFamily="34" charset="0"/>
              </a:rPr>
              <a:t>Saray</a:t>
            </a:r>
            <a:r>
              <a:rPr lang="en-US" sz="2400" i="1" u="none" strike="noStrike" dirty="0">
                <a:solidFill>
                  <a:srgbClr val="000000"/>
                </a:solidFill>
                <a:effectLst/>
                <a:latin typeface="arial" panose="020B0604020202020204" pitchFamily="34" charset="0"/>
              </a:rPr>
              <a:t>/Sarah' name: </a:t>
            </a:r>
            <a:br>
              <a:rPr lang="en-US" sz="2400" i="1" u="none" strike="noStrike" dirty="0">
                <a:solidFill>
                  <a:srgbClr val="000000"/>
                </a:solidFill>
                <a:effectLst/>
                <a:latin typeface="arial" panose="020B0604020202020204" pitchFamily="34" charset="0"/>
              </a:rPr>
            </a:br>
            <a:r>
              <a:rPr lang="en-US" sz="2400" i="1" u="none" strike="noStrike" dirty="0">
                <a:solidFill>
                  <a:srgbClr val="000000"/>
                </a:solidFill>
                <a:effectLst/>
                <a:latin typeface="arial" panose="020B0604020202020204" pitchFamily="34" charset="0"/>
              </a:rPr>
              <a:t>Was Hurricane Sally/Sarah a response to the Abraham Accords?</a:t>
            </a:r>
          </a:p>
        </p:txBody>
      </p:sp>
      <p:pic>
        <p:nvPicPr>
          <p:cNvPr id="21510" name="Picture 6">
            <a:extLst>
              <a:ext uri="{FF2B5EF4-FFF2-40B4-BE49-F238E27FC236}">
                <a16:creationId xmlns:a16="http://schemas.microsoft.com/office/drawing/2014/main" id="{58D209EE-FE9B-303B-B713-6AD2E98D5B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0341" y="1235820"/>
            <a:ext cx="7763772" cy="4567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3013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9FB6B-7B5E-8749-BC35-C917223F80E6}"/>
              </a:ext>
            </a:extLst>
          </p:cNvPr>
          <p:cNvSpPr>
            <a:spLocks noGrp="1"/>
          </p:cNvSpPr>
          <p:nvPr>
            <p:ph type="title"/>
          </p:nvPr>
        </p:nvSpPr>
        <p:spPr/>
        <p:txBody>
          <a:bodyPr>
            <a:normAutofit/>
          </a:bodyPr>
          <a:lstStyle/>
          <a:p>
            <a:pPr algn="ctr"/>
            <a:r>
              <a:rPr lang="en-US" sz="4000" i="1" dirty="0"/>
              <a:t>Abraham Accord Signing at White House </a:t>
            </a:r>
            <a:br>
              <a:rPr lang="en-US" sz="4000" i="1" dirty="0"/>
            </a:br>
            <a:r>
              <a:rPr lang="en-US" sz="4000" i="1" dirty="0"/>
              <a:t>September 15, 2020</a:t>
            </a:r>
          </a:p>
        </p:txBody>
      </p:sp>
      <p:pic>
        <p:nvPicPr>
          <p:cNvPr id="4098" name="Picture 2" descr="China and the Abraham Accords Peace Agreement | Middle East Institute">
            <a:extLst>
              <a:ext uri="{FF2B5EF4-FFF2-40B4-BE49-F238E27FC236}">
                <a16:creationId xmlns:a16="http://schemas.microsoft.com/office/drawing/2014/main" id="{439F340E-EC07-EB4D-8791-033C46A16F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0" y="1690688"/>
            <a:ext cx="9525000" cy="500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5023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3FD96-42DE-3C45-9A53-1593CCBDA808}"/>
              </a:ext>
            </a:extLst>
          </p:cNvPr>
          <p:cNvSpPr>
            <a:spLocks noGrp="1"/>
          </p:cNvSpPr>
          <p:nvPr>
            <p:ph type="title"/>
          </p:nvPr>
        </p:nvSpPr>
        <p:spPr/>
        <p:txBody>
          <a:bodyPr>
            <a:normAutofit fontScale="90000"/>
          </a:bodyPr>
          <a:lstStyle/>
          <a:p>
            <a:pPr algn="ctr"/>
            <a:r>
              <a:rPr lang="en-US" sz="3200" i="1"/>
              <a:t>Israel goes into national lockdown beginning </a:t>
            </a:r>
            <a:br>
              <a:rPr lang="en-US" sz="3200" i="1"/>
            </a:br>
            <a:r>
              <a:rPr lang="en-US" sz="3200" i="1"/>
              <a:t>on Rosh Hashanah, through Yom Kippur and Sukkoth</a:t>
            </a:r>
            <a:br>
              <a:rPr lang="en-US" sz="3200" i="1"/>
            </a:br>
            <a:r>
              <a:rPr lang="en-US" sz="3200" i="1"/>
              <a:t>72 hours after Abraham Accord Signing </a:t>
            </a:r>
          </a:p>
        </p:txBody>
      </p:sp>
      <p:sp>
        <p:nvSpPr>
          <p:cNvPr id="3" name="Content Placeholder 2">
            <a:extLst>
              <a:ext uri="{FF2B5EF4-FFF2-40B4-BE49-F238E27FC236}">
                <a16:creationId xmlns:a16="http://schemas.microsoft.com/office/drawing/2014/main" id="{465CA935-0306-9E4F-85F6-CE705F0D0581}"/>
              </a:ext>
            </a:extLst>
          </p:cNvPr>
          <p:cNvSpPr>
            <a:spLocks noGrp="1"/>
          </p:cNvSpPr>
          <p:nvPr>
            <p:ph idx="1"/>
          </p:nvPr>
        </p:nvSpPr>
        <p:spPr>
          <a:xfrm>
            <a:off x="729891" y="2073052"/>
            <a:ext cx="5089264" cy="4220173"/>
          </a:xfrm>
        </p:spPr>
        <p:txBody>
          <a:bodyPr>
            <a:noAutofit/>
          </a:bodyPr>
          <a:lstStyle/>
          <a:p>
            <a:r>
              <a:rPr lang="en-US"/>
              <a:t>The three-week national lockdown was timed to coincide with the Rosh Hashana and Yom Kippur holy days and the festival of Sukkot, in the hope of causing less economic damage because business slows down in any case around the holidays. It was also aimed at preventing large family meals that could become petri dishes for the virus.</a:t>
            </a:r>
          </a:p>
        </p:txBody>
      </p:sp>
      <p:pic>
        <p:nvPicPr>
          <p:cNvPr id="5122" name="Picture 2" descr="Israel to enter third nationwide lockdown on Sunday - Israel News -  Haaretz.com">
            <a:extLst>
              <a:ext uri="{FF2B5EF4-FFF2-40B4-BE49-F238E27FC236}">
                <a16:creationId xmlns:a16="http://schemas.microsoft.com/office/drawing/2014/main" id="{C08F4FE8-700C-2745-8250-8D01A7D09B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3" y="2550347"/>
            <a:ext cx="4893836" cy="32655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C47A929-2423-524A-A7F8-1F98D13E5CF9}"/>
              </a:ext>
            </a:extLst>
          </p:cNvPr>
          <p:cNvSpPr txBox="1"/>
          <p:nvPr/>
        </p:nvSpPr>
        <p:spPr>
          <a:xfrm>
            <a:off x="6691257" y="5938221"/>
            <a:ext cx="3905027" cy="369332"/>
          </a:xfrm>
          <a:prstGeom prst="rect">
            <a:avLst/>
          </a:prstGeom>
          <a:noFill/>
        </p:spPr>
        <p:txBody>
          <a:bodyPr wrap="square" rtlCol="0">
            <a:spAutoFit/>
          </a:bodyPr>
          <a:lstStyle/>
          <a:p>
            <a:pPr algn="ctr"/>
            <a:r>
              <a:rPr lang="en-US"/>
              <a:t>September 18, 2020 </a:t>
            </a:r>
          </a:p>
        </p:txBody>
      </p:sp>
    </p:spTree>
    <p:extLst>
      <p:ext uri="{BB962C8B-B14F-4D97-AF65-F5344CB8AC3E}">
        <p14:creationId xmlns:p14="http://schemas.microsoft.com/office/powerpoint/2010/main" val="91154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66528-8E0A-B04F-B834-9E8FD5CE443A}"/>
              </a:ext>
            </a:extLst>
          </p:cNvPr>
          <p:cNvSpPr>
            <a:spLocks noGrp="1"/>
          </p:cNvSpPr>
          <p:nvPr>
            <p:ph type="title"/>
          </p:nvPr>
        </p:nvSpPr>
        <p:spPr>
          <a:xfrm>
            <a:off x="838200" y="139867"/>
            <a:ext cx="10515600" cy="1325563"/>
          </a:xfrm>
        </p:spPr>
        <p:txBody>
          <a:bodyPr>
            <a:normAutofit/>
          </a:bodyPr>
          <a:lstStyle/>
          <a:p>
            <a:pPr algn="ctr"/>
            <a:r>
              <a:rPr lang="en-US" sz="4000" i="1" dirty="0"/>
              <a:t>The Abraham Accord is Cursed</a:t>
            </a:r>
          </a:p>
        </p:txBody>
      </p:sp>
      <p:sp>
        <p:nvSpPr>
          <p:cNvPr id="3" name="Content Placeholder 2">
            <a:extLst>
              <a:ext uri="{FF2B5EF4-FFF2-40B4-BE49-F238E27FC236}">
                <a16:creationId xmlns:a16="http://schemas.microsoft.com/office/drawing/2014/main" id="{E761D225-08A0-D844-91D2-2EFEBD398312}"/>
              </a:ext>
            </a:extLst>
          </p:cNvPr>
          <p:cNvSpPr>
            <a:spLocks noGrp="1"/>
          </p:cNvSpPr>
          <p:nvPr>
            <p:ph idx="1"/>
          </p:nvPr>
        </p:nvSpPr>
        <p:spPr>
          <a:xfrm>
            <a:off x="707090" y="1465432"/>
            <a:ext cx="6389035" cy="4802187"/>
          </a:xfrm>
        </p:spPr>
        <p:txBody>
          <a:bodyPr>
            <a:normAutofit fontScale="92500" lnSpcReduction="10000"/>
          </a:bodyPr>
          <a:lstStyle/>
          <a:p>
            <a:r>
              <a:rPr lang="en-US" dirty="0"/>
              <a:t>Stopped the extended sovereignity of 134 Jewish communities in Judea and Samaria.</a:t>
            </a:r>
            <a:br>
              <a:rPr lang="en-US" dirty="0"/>
            </a:br>
            <a:endParaRPr lang="en-US" dirty="0"/>
          </a:p>
          <a:p>
            <a:r>
              <a:rPr lang="en-US" dirty="0"/>
              <a:t>Continued the ‘two-state’ false narrative. </a:t>
            </a:r>
            <a:br>
              <a:rPr lang="en-US" dirty="0"/>
            </a:br>
            <a:endParaRPr lang="en-US" dirty="0"/>
          </a:p>
          <a:p>
            <a:r>
              <a:rPr lang="en-US" dirty="0"/>
              <a:t>Continues the UN Resolutions 242  and 338. </a:t>
            </a:r>
            <a:br>
              <a:rPr lang="en-US" dirty="0"/>
            </a:br>
            <a:endParaRPr lang="en-US" dirty="0"/>
          </a:p>
          <a:p>
            <a:r>
              <a:rPr lang="en-US" dirty="0"/>
              <a:t>Resolutions which call for Israel to give back land to 1967 lines with swaps and the division of Jerusalem. </a:t>
            </a:r>
            <a:br>
              <a:rPr lang="en-US" dirty="0"/>
            </a:br>
            <a:endParaRPr lang="en-US" dirty="0"/>
          </a:p>
          <a:p>
            <a:r>
              <a:rPr lang="en-US" dirty="0"/>
              <a:t>Mentions the Arab peace plan of 2002.</a:t>
            </a:r>
          </a:p>
          <a:p>
            <a:endParaRPr lang="en-US" dirty="0"/>
          </a:p>
          <a:p>
            <a:pPr marL="0" indent="0">
              <a:buNone/>
            </a:pPr>
            <a:endParaRPr lang="en-US" dirty="0"/>
          </a:p>
          <a:p>
            <a:endParaRPr lang="en-US" dirty="0"/>
          </a:p>
          <a:p>
            <a:endParaRPr lang="en-US" dirty="0"/>
          </a:p>
        </p:txBody>
      </p:sp>
      <p:pic>
        <p:nvPicPr>
          <p:cNvPr id="3074" name="Picture 2" descr="Abraham, the Father of Faith | True Faith">
            <a:extLst>
              <a:ext uri="{FF2B5EF4-FFF2-40B4-BE49-F238E27FC236}">
                <a16:creationId xmlns:a16="http://schemas.microsoft.com/office/drawing/2014/main" id="{CA0505B9-4EFC-FE43-8877-0E196727F4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6125" y="2187883"/>
            <a:ext cx="4257675" cy="3357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509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66528-8E0A-B04F-B834-9E8FD5CE443A}"/>
              </a:ext>
            </a:extLst>
          </p:cNvPr>
          <p:cNvSpPr>
            <a:spLocks noGrp="1"/>
          </p:cNvSpPr>
          <p:nvPr>
            <p:ph type="title"/>
          </p:nvPr>
        </p:nvSpPr>
        <p:spPr/>
        <p:txBody>
          <a:bodyPr>
            <a:normAutofit/>
          </a:bodyPr>
          <a:lstStyle/>
          <a:p>
            <a:pPr algn="ctr"/>
            <a:r>
              <a:rPr lang="en-US" sz="4000" i="1" dirty="0"/>
              <a:t>The Abraham Accord is Cursed</a:t>
            </a:r>
          </a:p>
        </p:txBody>
      </p:sp>
      <p:sp>
        <p:nvSpPr>
          <p:cNvPr id="3" name="Content Placeholder 2">
            <a:extLst>
              <a:ext uri="{FF2B5EF4-FFF2-40B4-BE49-F238E27FC236}">
                <a16:creationId xmlns:a16="http://schemas.microsoft.com/office/drawing/2014/main" id="{E761D225-08A0-D844-91D2-2EFEBD398312}"/>
              </a:ext>
            </a:extLst>
          </p:cNvPr>
          <p:cNvSpPr>
            <a:spLocks noGrp="1"/>
          </p:cNvSpPr>
          <p:nvPr>
            <p:ph idx="1"/>
          </p:nvPr>
        </p:nvSpPr>
        <p:spPr>
          <a:xfrm>
            <a:off x="838201" y="1690689"/>
            <a:ext cx="6208059" cy="4802187"/>
          </a:xfrm>
        </p:spPr>
        <p:txBody>
          <a:bodyPr>
            <a:normAutofit fontScale="92500" lnSpcReduction="20000"/>
          </a:bodyPr>
          <a:lstStyle/>
          <a:p>
            <a:r>
              <a:rPr lang="en-US" dirty="0"/>
              <a:t>Abrahamic covenant and land covenant applies only to Isaac and his seed.  Genesis 17:19-21 </a:t>
            </a:r>
            <a:br>
              <a:rPr lang="en-US" dirty="0"/>
            </a:br>
            <a:endParaRPr lang="en-US" dirty="0"/>
          </a:p>
          <a:p>
            <a:r>
              <a:rPr lang="en-US" dirty="0"/>
              <a:t>The land which I gave Abraham and Isaac. Genesis.  35:11-12</a:t>
            </a:r>
            <a:br>
              <a:rPr lang="en-US" dirty="0"/>
            </a:br>
            <a:endParaRPr lang="en-US" dirty="0"/>
          </a:p>
          <a:p>
            <a:r>
              <a:rPr lang="en-US" dirty="0"/>
              <a:t>The Land as an everlasting possession. Genesis 48:3-4 </a:t>
            </a:r>
            <a:br>
              <a:rPr lang="en-US" dirty="0"/>
            </a:br>
            <a:endParaRPr lang="en-US" dirty="0"/>
          </a:p>
          <a:p>
            <a:r>
              <a:rPr lang="en-US" dirty="0"/>
              <a:t>Israel’s land not to be sold or exchanged. Ezekiel 36:24, Ezekiel 48:14, Ezekiel 48:29 </a:t>
            </a:r>
            <a:br>
              <a:rPr lang="en-US" dirty="0"/>
            </a:br>
            <a:endParaRPr lang="en-US" dirty="0"/>
          </a:p>
          <a:p>
            <a:r>
              <a:rPr lang="en-US" dirty="0"/>
              <a:t>Isaac and his seed is the heir, not Ishmael.  Galatians 4:22-31 </a:t>
            </a:r>
          </a:p>
        </p:txBody>
      </p:sp>
      <p:pic>
        <p:nvPicPr>
          <p:cNvPr id="3074" name="Picture 2" descr="Abraham, the Father of Faith | True Faith">
            <a:extLst>
              <a:ext uri="{FF2B5EF4-FFF2-40B4-BE49-F238E27FC236}">
                <a16:creationId xmlns:a16="http://schemas.microsoft.com/office/drawing/2014/main" id="{CA0505B9-4EFC-FE43-8877-0E196727F4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432" y="2065971"/>
            <a:ext cx="4162368" cy="3357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05036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22834E-2464-8F6C-B440-4C5E65A072F0}"/>
              </a:ext>
            </a:extLst>
          </p:cNvPr>
          <p:cNvPicPr>
            <a:picLocks noChangeAspect="1"/>
          </p:cNvPicPr>
          <p:nvPr/>
        </p:nvPicPr>
        <p:blipFill>
          <a:blip r:embed="rId2"/>
          <a:stretch>
            <a:fillRect/>
          </a:stretch>
        </p:blipFill>
        <p:spPr>
          <a:xfrm>
            <a:off x="2714284" y="0"/>
            <a:ext cx="6166479" cy="6206535"/>
          </a:xfrm>
          <a:prstGeom prst="rect">
            <a:avLst/>
          </a:prstGeom>
        </p:spPr>
      </p:pic>
      <p:sp>
        <p:nvSpPr>
          <p:cNvPr id="2" name="TextBox 1">
            <a:extLst>
              <a:ext uri="{FF2B5EF4-FFF2-40B4-BE49-F238E27FC236}">
                <a16:creationId xmlns:a16="http://schemas.microsoft.com/office/drawing/2014/main" id="{C321C521-853F-936F-EEBA-3CFAABD6FB56}"/>
              </a:ext>
            </a:extLst>
          </p:cNvPr>
          <p:cNvSpPr txBox="1"/>
          <p:nvPr/>
        </p:nvSpPr>
        <p:spPr>
          <a:xfrm>
            <a:off x="2714284" y="6273225"/>
            <a:ext cx="7676625" cy="523220"/>
          </a:xfrm>
          <a:prstGeom prst="rect">
            <a:avLst/>
          </a:prstGeom>
          <a:noFill/>
        </p:spPr>
        <p:txBody>
          <a:bodyPr wrap="square" rtlCol="0">
            <a:spAutoFit/>
          </a:bodyPr>
          <a:lstStyle/>
          <a:p>
            <a:r>
              <a:rPr lang="en-US" sz="2800" i="1" dirty="0"/>
              <a:t>Ambassador David Friedman, June 2, 2022</a:t>
            </a:r>
          </a:p>
        </p:txBody>
      </p:sp>
    </p:spTree>
    <p:extLst>
      <p:ext uri="{BB962C8B-B14F-4D97-AF65-F5344CB8AC3E}">
        <p14:creationId xmlns:p14="http://schemas.microsoft.com/office/powerpoint/2010/main" val="25712357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A6EF3-4261-146F-E99E-26CE16672AF7}"/>
              </a:ext>
            </a:extLst>
          </p:cNvPr>
          <p:cNvSpPr>
            <a:spLocks noGrp="1"/>
          </p:cNvSpPr>
          <p:nvPr>
            <p:ph type="title"/>
          </p:nvPr>
        </p:nvSpPr>
        <p:spPr>
          <a:xfrm>
            <a:off x="685800" y="734291"/>
            <a:ext cx="10965872" cy="1330036"/>
          </a:xfrm>
        </p:spPr>
        <p:txBody>
          <a:bodyPr>
            <a:noAutofit/>
          </a:bodyPr>
          <a:lstStyle/>
          <a:p>
            <a:pPr algn="ctr"/>
            <a:r>
              <a:rPr lang="en-US" sz="3200" i="1" u="none" strike="noStrike" dirty="0">
                <a:solidFill>
                  <a:srgbClr val="111111"/>
                </a:solidFill>
                <a:effectLst/>
                <a:latin typeface="LabGrotesque"/>
              </a:rPr>
              <a:t>Jared Kushner and Steve Mnuchin cashed in fast on their </a:t>
            </a:r>
            <a:br>
              <a:rPr lang="en-US" sz="3200" i="1" u="none" strike="noStrike" dirty="0">
                <a:solidFill>
                  <a:srgbClr val="111111"/>
                </a:solidFill>
                <a:effectLst/>
                <a:latin typeface="LabGrotesque"/>
              </a:rPr>
            </a:br>
            <a:r>
              <a:rPr lang="en-US" sz="3200" i="1" u="none" strike="noStrike" dirty="0">
                <a:solidFill>
                  <a:srgbClr val="111111"/>
                </a:solidFill>
                <a:effectLst/>
                <a:latin typeface="LabGrotesque"/>
              </a:rPr>
              <a:t>Trump-era work, raising $3.5 billion </a:t>
            </a:r>
            <a:br>
              <a:rPr lang="en-US" sz="3200" i="1" u="none" strike="noStrike" dirty="0">
                <a:solidFill>
                  <a:srgbClr val="111111"/>
                </a:solidFill>
                <a:effectLst/>
                <a:latin typeface="LabGrotesque"/>
              </a:rPr>
            </a:br>
            <a:r>
              <a:rPr lang="en-US" sz="3200" i="1" u="none" strike="noStrike" dirty="0">
                <a:solidFill>
                  <a:srgbClr val="111111"/>
                </a:solidFill>
                <a:effectLst/>
                <a:latin typeface="LabGrotesque"/>
              </a:rPr>
              <a:t>from Arab states for private funds, report says</a:t>
            </a:r>
            <a:br>
              <a:rPr lang="en-US" sz="3200" i="1" u="none" strike="noStrike" dirty="0">
                <a:solidFill>
                  <a:srgbClr val="111111"/>
                </a:solidFill>
                <a:effectLst/>
                <a:latin typeface="LabGrotesque"/>
              </a:rPr>
            </a:br>
            <a:endParaRPr lang="en-US" sz="3200" i="1" dirty="0"/>
          </a:p>
        </p:txBody>
      </p:sp>
      <p:sp>
        <p:nvSpPr>
          <p:cNvPr id="3" name="Content Placeholder 2">
            <a:extLst>
              <a:ext uri="{FF2B5EF4-FFF2-40B4-BE49-F238E27FC236}">
                <a16:creationId xmlns:a16="http://schemas.microsoft.com/office/drawing/2014/main" id="{078C1414-D283-ECE2-EE5D-6A8FECF7993F}"/>
              </a:ext>
            </a:extLst>
          </p:cNvPr>
          <p:cNvSpPr>
            <a:spLocks noGrp="1"/>
          </p:cNvSpPr>
          <p:nvPr>
            <p:ph idx="1"/>
          </p:nvPr>
        </p:nvSpPr>
        <p:spPr>
          <a:xfrm>
            <a:off x="685800" y="2104236"/>
            <a:ext cx="4620491" cy="4351338"/>
          </a:xfrm>
        </p:spPr>
        <p:txBody>
          <a:bodyPr>
            <a:normAutofit fontScale="92500" lnSpcReduction="10000"/>
          </a:bodyPr>
          <a:lstStyle/>
          <a:p>
            <a:pPr algn="l">
              <a:buFont typeface="Arial" panose="020B0604020202020204" pitchFamily="34" charset="0"/>
              <a:buChar char="•"/>
            </a:pPr>
            <a:r>
              <a:rPr lang="en-US" i="0" u="none" strike="noStrike" dirty="0">
                <a:solidFill>
                  <a:srgbClr val="111111"/>
                </a:solidFill>
                <a:effectLst/>
              </a:rPr>
              <a:t>Kushner and Mnuchin have </a:t>
            </a:r>
            <a:r>
              <a:rPr lang="en-US" i="0" u="none" strike="noStrike" dirty="0">
                <a:solidFill>
                  <a:srgbClr val="111111"/>
                </a:solidFill>
                <a:effectLst/>
                <a:hlinkClick r:id="rId2"/>
              </a:rPr>
              <a:t>reportedly</a:t>
            </a:r>
            <a:r>
              <a:rPr lang="en-US" i="0" u="none" strike="noStrike" dirty="0">
                <a:solidFill>
                  <a:srgbClr val="111111"/>
                </a:solidFill>
                <a:effectLst/>
              </a:rPr>
              <a:t> raised $3.5 billion from Arab states since leaving office.</a:t>
            </a:r>
          </a:p>
          <a:p>
            <a:pPr algn="l">
              <a:buFont typeface="Arial" panose="020B0604020202020204" pitchFamily="34" charset="0"/>
              <a:buChar char="•"/>
            </a:pPr>
            <a:r>
              <a:rPr lang="en-US" i="0" u="none" strike="noStrike" dirty="0">
                <a:solidFill>
                  <a:srgbClr val="111111"/>
                </a:solidFill>
                <a:effectLst/>
              </a:rPr>
              <a:t>Saudi Arabia put a combined $3 billion into Kushner's and Mnuchin's funds, The New York Times said.</a:t>
            </a:r>
          </a:p>
          <a:p>
            <a:pPr algn="l">
              <a:buFont typeface="Arial" panose="020B0604020202020204" pitchFamily="34" charset="0"/>
              <a:buChar char="•"/>
            </a:pPr>
            <a:r>
              <a:rPr lang="en-US" i="0" u="none" strike="noStrike" dirty="0">
                <a:solidFill>
                  <a:srgbClr val="111111"/>
                </a:solidFill>
                <a:effectLst/>
              </a:rPr>
              <a:t>The Times reported both men held meetings with their investors while working in the White House.</a:t>
            </a:r>
          </a:p>
          <a:p>
            <a:pPr marL="0" indent="0">
              <a:buNone/>
            </a:pPr>
            <a:endParaRPr lang="en-US" dirty="0"/>
          </a:p>
        </p:txBody>
      </p:sp>
      <p:pic>
        <p:nvPicPr>
          <p:cNvPr id="4098" name="Picture 2" descr="Senior Advisor Jared Kushner and US Secretary of the Treasury Steven Mnuchin listen after US President Donald Trump announced an agreement between the United Arab Emirates and Israel to normalize diplomatic ties, the White House August 13, 2020, in Washington, DC. - Trump on Thursday made the surprise announcement of a peace agreement between Israel and the United Arab Emirates. The normalization of relations between the UAE and Israel is a &quot;HUGE breakthrough&quot; Trump tweeted, calling it a &quot;Historic Peace Agreement between our two GREAT friends.&quot; (Photo by Brendan Smialowski / AFP) (Photo by BRENDAN SMIALOWSKI/AFP via Getty Images)">
            <a:extLst>
              <a:ext uri="{FF2B5EF4-FFF2-40B4-BE49-F238E27FC236}">
                <a16:creationId xmlns:a16="http://schemas.microsoft.com/office/drawing/2014/main" id="{ADC9E6AF-C9E2-09C0-E87D-B42F5D73FD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9964" y="2421602"/>
            <a:ext cx="5565608" cy="3005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4524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6313A-6D93-6FCC-E874-E24A4F4596E6}"/>
              </a:ext>
            </a:extLst>
          </p:cNvPr>
          <p:cNvSpPr>
            <a:spLocks noGrp="1"/>
          </p:cNvSpPr>
          <p:nvPr>
            <p:ph type="title"/>
          </p:nvPr>
        </p:nvSpPr>
        <p:spPr/>
        <p:txBody>
          <a:bodyPr/>
          <a:lstStyle/>
          <a:p>
            <a:pPr algn="ctr"/>
            <a:r>
              <a:rPr lang="en-US" i="1" dirty="0"/>
              <a:t>Kushner’s raised $2 billion from Saudis</a:t>
            </a:r>
          </a:p>
        </p:txBody>
      </p:sp>
      <p:sp>
        <p:nvSpPr>
          <p:cNvPr id="5" name="TextBox 4">
            <a:extLst>
              <a:ext uri="{FF2B5EF4-FFF2-40B4-BE49-F238E27FC236}">
                <a16:creationId xmlns:a16="http://schemas.microsoft.com/office/drawing/2014/main" id="{73E54F54-CA8B-6916-8BBF-936679B83C3A}"/>
              </a:ext>
            </a:extLst>
          </p:cNvPr>
          <p:cNvSpPr txBox="1"/>
          <p:nvPr/>
        </p:nvSpPr>
        <p:spPr>
          <a:xfrm>
            <a:off x="783265" y="1690688"/>
            <a:ext cx="4031512" cy="4401205"/>
          </a:xfrm>
          <a:prstGeom prst="rect">
            <a:avLst/>
          </a:prstGeom>
          <a:noFill/>
        </p:spPr>
        <p:txBody>
          <a:bodyPr wrap="square">
            <a:spAutoFit/>
          </a:bodyPr>
          <a:lstStyle/>
          <a:p>
            <a:r>
              <a:rPr lang="en-US" sz="2800" b="1" i="0" u="none" strike="noStrike" dirty="0">
                <a:solidFill>
                  <a:srgbClr val="333335"/>
                </a:solidFill>
                <a:effectLst/>
              </a:rPr>
              <a:t>Driving the news: </a:t>
            </a:r>
            <a:r>
              <a:rPr lang="en-US" sz="2800" b="0" i="0" u="none" strike="noStrike" dirty="0">
                <a:solidFill>
                  <a:srgbClr val="333335"/>
                </a:solidFill>
                <a:effectLst/>
              </a:rPr>
              <a:t>Jared Kushner's firm, </a:t>
            </a:r>
            <a:r>
              <a:rPr lang="en-US" sz="2800" b="0" i="0" dirty="0">
                <a:effectLst/>
                <a:hlinkClick r:id="rId2"/>
              </a:rPr>
              <a:t>Affinity Equity</a:t>
            </a:r>
            <a:r>
              <a:rPr lang="en-US" sz="2800" b="0" i="0" u="none" strike="noStrike" dirty="0">
                <a:solidFill>
                  <a:srgbClr val="333335"/>
                </a:solidFill>
                <a:effectLst/>
              </a:rPr>
              <a:t>, scored a $2 billion commitment from Saudi Arabia's Public Investment Fund, while former Treasury Secretary Steven Mnuchin's Liberty Strategic Capital secured $1 billion.</a:t>
            </a:r>
            <a:endParaRPr lang="en-US" sz="2800" dirty="0"/>
          </a:p>
        </p:txBody>
      </p:sp>
      <p:pic>
        <p:nvPicPr>
          <p:cNvPr id="3074" name="Picture 2" descr="Jared Kushner and Steven Mnuchin, with President Trump">
            <a:extLst>
              <a:ext uri="{FF2B5EF4-FFF2-40B4-BE49-F238E27FC236}">
                <a16:creationId xmlns:a16="http://schemas.microsoft.com/office/drawing/2014/main" id="{D9914E57-2491-EFED-DFEB-6E9CB93D4E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2" y="1951847"/>
            <a:ext cx="6095998" cy="3428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19321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6313A-6D93-6FCC-E874-E24A4F4596E6}"/>
              </a:ext>
            </a:extLst>
          </p:cNvPr>
          <p:cNvSpPr>
            <a:spLocks noGrp="1"/>
          </p:cNvSpPr>
          <p:nvPr>
            <p:ph type="title"/>
          </p:nvPr>
        </p:nvSpPr>
        <p:spPr/>
        <p:txBody>
          <a:bodyPr/>
          <a:lstStyle/>
          <a:p>
            <a:pPr algn="ctr"/>
            <a:r>
              <a:rPr lang="en-US" i="1" dirty="0"/>
              <a:t>Kushner raised hundreds of millions </a:t>
            </a:r>
            <a:br>
              <a:rPr lang="en-US" i="1" dirty="0"/>
            </a:br>
            <a:r>
              <a:rPr lang="en-US" i="1" dirty="0"/>
              <a:t>from UAE and Qatar</a:t>
            </a:r>
          </a:p>
        </p:txBody>
      </p:sp>
      <p:sp>
        <p:nvSpPr>
          <p:cNvPr id="5" name="TextBox 4">
            <a:extLst>
              <a:ext uri="{FF2B5EF4-FFF2-40B4-BE49-F238E27FC236}">
                <a16:creationId xmlns:a16="http://schemas.microsoft.com/office/drawing/2014/main" id="{73E54F54-CA8B-6916-8BBF-936679B83C3A}"/>
              </a:ext>
            </a:extLst>
          </p:cNvPr>
          <p:cNvSpPr txBox="1"/>
          <p:nvPr/>
        </p:nvSpPr>
        <p:spPr>
          <a:xfrm>
            <a:off x="532917" y="1690688"/>
            <a:ext cx="5166134" cy="4832092"/>
          </a:xfrm>
          <a:prstGeom prst="rect">
            <a:avLst/>
          </a:prstGeom>
          <a:noFill/>
        </p:spPr>
        <p:txBody>
          <a:bodyPr wrap="square">
            <a:spAutoFit/>
          </a:bodyPr>
          <a:lstStyle/>
          <a:p>
            <a:r>
              <a:rPr lang="en-US" sz="2800" b="1" i="0" u="none" strike="noStrike" dirty="0">
                <a:solidFill>
                  <a:srgbClr val="363636"/>
                </a:solidFill>
                <a:effectLst/>
              </a:rPr>
              <a:t>Wealth funds in the United Arab Emirates and Qatar have invested hundreds of millions of dollars with Jared Kushner’s private equity firm,</a:t>
            </a:r>
            <a:r>
              <a:rPr lang="en-US" sz="2800" b="0" i="0" u="none" strike="noStrike" dirty="0">
                <a:solidFill>
                  <a:srgbClr val="363636"/>
                </a:solidFill>
                <a:effectLst/>
              </a:rPr>
              <a:t> according to people with knowledge of the transactions, joining Saudi Arabia in backing the venture launched by former President Donald J. Trump’s son-in-law as he left the White House.</a:t>
            </a:r>
            <a:endParaRPr lang="en-US" sz="2800" dirty="0"/>
          </a:p>
        </p:txBody>
      </p:sp>
      <p:pic>
        <p:nvPicPr>
          <p:cNvPr id="1026" name="Picture 2" descr="Jared Kushner wearing a suit and walking with a group of other men at a fancy hotel in Saudi Arabia.">
            <a:extLst>
              <a:ext uri="{FF2B5EF4-FFF2-40B4-BE49-F238E27FC236}">
                <a16:creationId xmlns:a16="http://schemas.microsoft.com/office/drawing/2014/main" id="{658099DF-4206-F842-7558-3B6C89C4DB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882" y="1979322"/>
            <a:ext cx="5791201" cy="3903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39068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90D67-F662-4CF0-FBF9-A42ECE603229}"/>
              </a:ext>
            </a:extLst>
          </p:cNvPr>
          <p:cNvSpPr>
            <a:spLocks noGrp="1"/>
          </p:cNvSpPr>
          <p:nvPr>
            <p:ph type="title"/>
          </p:nvPr>
        </p:nvSpPr>
        <p:spPr>
          <a:xfrm>
            <a:off x="701749" y="365125"/>
            <a:ext cx="10972800" cy="1325563"/>
          </a:xfrm>
        </p:spPr>
        <p:txBody>
          <a:bodyPr>
            <a:normAutofit/>
          </a:bodyPr>
          <a:lstStyle/>
          <a:p>
            <a:pPr algn="ctr"/>
            <a:r>
              <a:rPr lang="en-US" sz="3600" i="1" dirty="0"/>
              <a:t>T Boone Pickens: $500 billion a year sent to the Middle East for oil; that money should stay in the US</a:t>
            </a:r>
          </a:p>
        </p:txBody>
      </p:sp>
      <p:pic>
        <p:nvPicPr>
          <p:cNvPr id="5122" name="Picture 2" descr="Oklahoma oil tycoon T. Boone Pickens dies at age 91">
            <a:extLst>
              <a:ext uri="{FF2B5EF4-FFF2-40B4-BE49-F238E27FC236}">
                <a16:creationId xmlns:a16="http://schemas.microsoft.com/office/drawing/2014/main" id="{C1B4E0F7-A4F3-D41A-D44B-470B123735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7006" y="1690688"/>
            <a:ext cx="7137988" cy="4750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7185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00CDF4-6CFB-5858-1C49-70055ED7B44D}"/>
              </a:ext>
            </a:extLst>
          </p:cNvPr>
          <p:cNvPicPr>
            <a:picLocks noChangeAspect="1"/>
          </p:cNvPicPr>
          <p:nvPr/>
        </p:nvPicPr>
        <p:blipFill>
          <a:blip r:embed="rId2"/>
          <a:stretch>
            <a:fillRect/>
          </a:stretch>
        </p:blipFill>
        <p:spPr>
          <a:xfrm>
            <a:off x="4328278" y="1591929"/>
            <a:ext cx="3163596" cy="4893538"/>
          </a:xfrm>
          <a:prstGeom prst="rect">
            <a:avLst/>
          </a:prstGeom>
        </p:spPr>
      </p:pic>
      <p:sp>
        <p:nvSpPr>
          <p:cNvPr id="5" name="TextBox 4">
            <a:extLst>
              <a:ext uri="{FF2B5EF4-FFF2-40B4-BE49-F238E27FC236}">
                <a16:creationId xmlns:a16="http://schemas.microsoft.com/office/drawing/2014/main" id="{33AEBCBF-9032-78F7-3419-291969AD39C9}"/>
              </a:ext>
            </a:extLst>
          </p:cNvPr>
          <p:cNvSpPr txBox="1"/>
          <p:nvPr/>
        </p:nvSpPr>
        <p:spPr>
          <a:xfrm>
            <a:off x="722489" y="372533"/>
            <a:ext cx="10375175" cy="1077218"/>
          </a:xfrm>
          <a:prstGeom prst="rect">
            <a:avLst/>
          </a:prstGeom>
          <a:noFill/>
        </p:spPr>
        <p:txBody>
          <a:bodyPr wrap="square" rtlCol="0">
            <a:spAutoFit/>
          </a:bodyPr>
          <a:lstStyle/>
          <a:p>
            <a:pPr algn="ctr"/>
            <a:r>
              <a:rPr lang="en-US" sz="3200" i="1" dirty="0"/>
              <a:t>Tania praying for President Bolsonaro on </a:t>
            </a:r>
          </a:p>
          <a:p>
            <a:pPr algn="ctr"/>
            <a:r>
              <a:rPr lang="en-US" sz="3200" i="1" dirty="0"/>
              <a:t>Yom Kippur, October 4, 2022</a:t>
            </a:r>
          </a:p>
        </p:txBody>
      </p:sp>
    </p:spTree>
    <p:extLst>
      <p:ext uri="{BB962C8B-B14F-4D97-AF65-F5344CB8AC3E}">
        <p14:creationId xmlns:p14="http://schemas.microsoft.com/office/powerpoint/2010/main" val="16358159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B9A40-8C4F-E0CB-CADB-F90267E03B29}"/>
              </a:ext>
            </a:extLst>
          </p:cNvPr>
          <p:cNvSpPr>
            <a:spLocks noGrp="1"/>
          </p:cNvSpPr>
          <p:nvPr>
            <p:ph type="title"/>
          </p:nvPr>
        </p:nvSpPr>
        <p:spPr>
          <a:xfrm>
            <a:off x="838200" y="-113658"/>
            <a:ext cx="10515600" cy="1325563"/>
          </a:xfrm>
        </p:spPr>
        <p:txBody>
          <a:bodyPr>
            <a:normAutofit/>
          </a:bodyPr>
          <a:lstStyle/>
          <a:p>
            <a:pPr algn="ctr"/>
            <a:r>
              <a:rPr lang="en-US" sz="4000" i="1" dirty="0"/>
              <a:t>Ezekiel 38-39 alignment: July 16, 2022</a:t>
            </a:r>
            <a:endParaRPr lang="en-US" sz="4000" dirty="0"/>
          </a:p>
        </p:txBody>
      </p:sp>
      <p:sp>
        <p:nvSpPr>
          <p:cNvPr id="4" name="TextBox 3">
            <a:extLst>
              <a:ext uri="{FF2B5EF4-FFF2-40B4-BE49-F238E27FC236}">
                <a16:creationId xmlns:a16="http://schemas.microsoft.com/office/drawing/2014/main" id="{12675C91-58CD-F39B-498F-82210EE559A6}"/>
              </a:ext>
            </a:extLst>
          </p:cNvPr>
          <p:cNvSpPr txBox="1"/>
          <p:nvPr/>
        </p:nvSpPr>
        <p:spPr>
          <a:xfrm>
            <a:off x="838200" y="6155473"/>
            <a:ext cx="10907751" cy="461665"/>
          </a:xfrm>
          <a:prstGeom prst="rect">
            <a:avLst/>
          </a:prstGeom>
          <a:noFill/>
        </p:spPr>
        <p:txBody>
          <a:bodyPr wrap="square" rtlCol="0">
            <a:spAutoFit/>
          </a:bodyPr>
          <a:lstStyle/>
          <a:p>
            <a:r>
              <a:rPr lang="en-US" sz="2400" b="0" i="0" u="none" strike="noStrike" dirty="0">
                <a:solidFill>
                  <a:srgbClr val="2E2E2E"/>
                </a:solidFill>
                <a:effectLst/>
                <a:latin typeface="Roboto" panose="02000000000000000000" pitchFamily="2" charset="0"/>
              </a:rPr>
              <a:t>Biden at summit in Jeddah, on the Red Sea coast of Saudi Arabia. </a:t>
            </a:r>
            <a:r>
              <a:rPr lang="en-US" sz="2400" dirty="0"/>
              <a:t>July 16, 2022 </a:t>
            </a:r>
          </a:p>
        </p:txBody>
      </p:sp>
      <p:pic>
        <p:nvPicPr>
          <p:cNvPr id="3080" name="Picture 8" descr="'US Will Not Walk Away From Middle East': Biden To Arab Leaders">
            <a:extLst>
              <a:ext uri="{FF2B5EF4-FFF2-40B4-BE49-F238E27FC236}">
                <a16:creationId xmlns:a16="http://schemas.microsoft.com/office/drawing/2014/main" id="{3A53EBCC-0CB9-0447-C4A0-6064B8B899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500" y="889000"/>
            <a:ext cx="8255000" cy="5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34670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B9A40-8C4F-E0CB-CADB-F90267E03B29}"/>
              </a:ext>
            </a:extLst>
          </p:cNvPr>
          <p:cNvSpPr>
            <a:spLocks noGrp="1"/>
          </p:cNvSpPr>
          <p:nvPr>
            <p:ph type="title"/>
          </p:nvPr>
        </p:nvSpPr>
        <p:spPr>
          <a:xfrm>
            <a:off x="838200" y="103071"/>
            <a:ext cx="10515600" cy="1325563"/>
          </a:xfrm>
        </p:spPr>
        <p:txBody>
          <a:bodyPr/>
          <a:lstStyle/>
          <a:p>
            <a:pPr algn="ctr"/>
            <a:r>
              <a:rPr lang="en-US" i="1" dirty="0"/>
              <a:t>Ezekiel 38-39 alignment </a:t>
            </a:r>
            <a:endParaRPr lang="en-US" dirty="0"/>
          </a:p>
        </p:txBody>
      </p:sp>
      <p:pic>
        <p:nvPicPr>
          <p:cNvPr id="3074" name="Picture 2" descr="Are the Biblical End Times Upon Us? The Shocking Russia-Iran Moment That  Just Caused Ezekiel 38 to Trend | CBN News">
            <a:extLst>
              <a:ext uri="{FF2B5EF4-FFF2-40B4-BE49-F238E27FC236}">
                <a16:creationId xmlns:a16="http://schemas.microsoft.com/office/drawing/2014/main" id="{67272823-9EA1-6A84-E101-BF0E8D478A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6254" y="1265741"/>
            <a:ext cx="8331200" cy="46863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2675C91-58CD-F39B-498F-82210EE559A6}"/>
              </a:ext>
            </a:extLst>
          </p:cNvPr>
          <p:cNvSpPr txBox="1"/>
          <p:nvPr/>
        </p:nvSpPr>
        <p:spPr>
          <a:xfrm>
            <a:off x="3256156" y="6170154"/>
            <a:ext cx="6980665" cy="584775"/>
          </a:xfrm>
          <a:prstGeom prst="rect">
            <a:avLst/>
          </a:prstGeom>
          <a:noFill/>
        </p:spPr>
        <p:txBody>
          <a:bodyPr wrap="square" rtlCol="0">
            <a:spAutoFit/>
          </a:bodyPr>
          <a:lstStyle/>
          <a:p>
            <a:r>
              <a:rPr lang="en-US" sz="3200" dirty="0"/>
              <a:t>Putin, </a:t>
            </a:r>
            <a:r>
              <a:rPr lang="en-US" sz="3200" dirty="0" err="1"/>
              <a:t>Raisi</a:t>
            </a:r>
            <a:r>
              <a:rPr lang="en-US" sz="3200" dirty="0"/>
              <a:t> and Erdogan, July 19, 2022 </a:t>
            </a:r>
          </a:p>
        </p:txBody>
      </p:sp>
    </p:spTree>
    <p:extLst>
      <p:ext uri="{BB962C8B-B14F-4D97-AF65-F5344CB8AC3E}">
        <p14:creationId xmlns:p14="http://schemas.microsoft.com/office/powerpoint/2010/main" val="8779717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79051-D612-6AB7-EE45-167954D0FDCA}"/>
              </a:ext>
            </a:extLst>
          </p:cNvPr>
          <p:cNvSpPr>
            <a:spLocks noGrp="1"/>
          </p:cNvSpPr>
          <p:nvPr>
            <p:ph type="title"/>
          </p:nvPr>
        </p:nvSpPr>
        <p:spPr>
          <a:xfrm>
            <a:off x="838200" y="500062"/>
            <a:ext cx="10515600" cy="1325563"/>
          </a:xfrm>
        </p:spPr>
        <p:txBody>
          <a:bodyPr>
            <a:normAutofit fontScale="90000"/>
          </a:bodyPr>
          <a:lstStyle/>
          <a:p>
            <a:pPr algn="ctr"/>
            <a:r>
              <a:rPr lang="en-US" sz="4000" i="1" u="none" strike="noStrike" dirty="0">
                <a:effectLst/>
              </a:rPr>
              <a:t>Chinese-Brokered Deal Upends Mideast Diplomacy </a:t>
            </a:r>
            <a:br>
              <a:rPr lang="en-US" sz="4000" i="1" u="none" strike="noStrike" dirty="0">
                <a:effectLst/>
              </a:rPr>
            </a:br>
            <a:r>
              <a:rPr lang="en-US" sz="4000" i="1" u="none" strike="noStrike" dirty="0">
                <a:effectLst/>
              </a:rPr>
              <a:t>and Challenges U.S. – March 10, 2023</a:t>
            </a:r>
            <a:br>
              <a:rPr lang="en-US" b="1" i="1" u="none" strike="noStrike" dirty="0">
                <a:effectLst/>
                <a:latin typeface="nyt-cheltenham"/>
              </a:rPr>
            </a:br>
            <a:endParaRPr lang="en-US" dirty="0"/>
          </a:p>
        </p:txBody>
      </p:sp>
      <p:sp>
        <p:nvSpPr>
          <p:cNvPr id="3" name="Content Placeholder 2">
            <a:extLst>
              <a:ext uri="{FF2B5EF4-FFF2-40B4-BE49-F238E27FC236}">
                <a16:creationId xmlns:a16="http://schemas.microsoft.com/office/drawing/2014/main" id="{ADC17022-0D1E-9859-9256-FE4D2EBA5FC7}"/>
              </a:ext>
            </a:extLst>
          </p:cNvPr>
          <p:cNvSpPr>
            <a:spLocks noGrp="1"/>
          </p:cNvSpPr>
          <p:nvPr>
            <p:ph idx="1"/>
          </p:nvPr>
        </p:nvSpPr>
        <p:spPr>
          <a:xfrm>
            <a:off x="838199" y="1825625"/>
            <a:ext cx="4775791" cy="4351338"/>
          </a:xfrm>
        </p:spPr>
        <p:txBody>
          <a:bodyPr>
            <a:normAutofit lnSpcReduction="10000"/>
          </a:bodyPr>
          <a:lstStyle/>
          <a:p>
            <a:r>
              <a:rPr lang="en-US" b="0" i="0" u="none" strike="noStrike" dirty="0">
                <a:solidFill>
                  <a:srgbClr val="363636"/>
                </a:solidFill>
                <a:effectLst/>
              </a:rPr>
              <a:t>The Chinese, who for years played only a secondary role in the region, have suddenly transformed themselves into the new power player. </a:t>
            </a:r>
          </a:p>
          <a:p>
            <a:endParaRPr lang="en-US" b="0" i="0" u="none" strike="noStrike" dirty="0">
              <a:solidFill>
                <a:srgbClr val="363636"/>
              </a:solidFill>
              <a:effectLst/>
            </a:endParaRPr>
          </a:p>
          <a:p>
            <a:r>
              <a:rPr lang="en-US" b="0" i="0" u="none" strike="noStrike" dirty="0">
                <a:solidFill>
                  <a:srgbClr val="363636"/>
                </a:solidFill>
                <a:effectLst/>
              </a:rPr>
              <a:t>And the Israelis, who have been courting the Saudis against their mutual adversaries in Tehran, now wonder where it leaves them.</a:t>
            </a:r>
            <a:endParaRPr lang="en-US" dirty="0"/>
          </a:p>
        </p:txBody>
      </p:sp>
      <p:pic>
        <p:nvPicPr>
          <p:cNvPr id="2050" name="Picture 2" descr="A Chinese official stands between two representatives from Iran and Saudi Arabia, who are shaking hands. Flags of the officials’ countries appear behind them.">
            <a:extLst>
              <a:ext uri="{FF2B5EF4-FFF2-40B4-BE49-F238E27FC236}">
                <a16:creationId xmlns:a16="http://schemas.microsoft.com/office/drawing/2014/main" id="{F5BFFB21-AE48-B64D-6F97-AEA7FECBBF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728860"/>
            <a:ext cx="5157677" cy="34384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78277D7-36CC-B9DD-A2D3-6EA3327D437F}"/>
              </a:ext>
            </a:extLst>
          </p:cNvPr>
          <p:cNvSpPr txBox="1"/>
          <p:nvPr/>
        </p:nvSpPr>
        <p:spPr>
          <a:xfrm>
            <a:off x="6149604" y="5167311"/>
            <a:ext cx="5157677" cy="1200329"/>
          </a:xfrm>
          <a:prstGeom prst="rect">
            <a:avLst/>
          </a:prstGeom>
          <a:noFill/>
        </p:spPr>
        <p:txBody>
          <a:bodyPr wrap="square" rtlCol="0">
            <a:spAutoFit/>
          </a:bodyPr>
          <a:lstStyle/>
          <a:p>
            <a:r>
              <a:rPr lang="en-US" b="0" i="0" u="none" strike="noStrike" dirty="0">
                <a:solidFill>
                  <a:srgbClr val="727272"/>
                </a:solidFill>
                <a:effectLst/>
                <a:latin typeface="nyt-imperial"/>
              </a:rPr>
              <a:t>China’s top foreign policy official, with Ali Shamkhani, right, the secretary of Iran’s security council, and </a:t>
            </a:r>
            <a:r>
              <a:rPr lang="en-US" b="0" i="0" u="none" strike="noStrike" dirty="0" err="1">
                <a:solidFill>
                  <a:srgbClr val="727272"/>
                </a:solidFill>
                <a:effectLst/>
                <a:latin typeface="nyt-imperial"/>
              </a:rPr>
              <a:t>Musaad</a:t>
            </a:r>
            <a:r>
              <a:rPr lang="en-US" b="0" i="0" u="none" strike="noStrike" dirty="0">
                <a:solidFill>
                  <a:srgbClr val="727272"/>
                </a:solidFill>
                <a:effectLst/>
                <a:latin typeface="nyt-imperial"/>
              </a:rPr>
              <a:t> bin Mohammed Al </a:t>
            </a:r>
            <a:r>
              <a:rPr lang="en-US" b="0" i="0" u="none" strike="noStrike" dirty="0" err="1">
                <a:solidFill>
                  <a:srgbClr val="727272"/>
                </a:solidFill>
                <a:effectLst/>
                <a:latin typeface="nyt-imperial"/>
              </a:rPr>
              <a:t>Aiban</a:t>
            </a:r>
            <a:r>
              <a:rPr lang="en-US" b="0" i="0" u="none" strike="noStrike" dirty="0">
                <a:solidFill>
                  <a:srgbClr val="727272"/>
                </a:solidFill>
                <a:effectLst/>
                <a:latin typeface="nyt-imperial"/>
              </a:rPr>
              <a:t>, Saudi Arabia’s minister of state, in Beijing, on Friday.</a:t>
            </a:r>
            <a:endParaRPr lang="en-US" dirty="0"/>
          </a:p>
        </p:txBody>
      </p:sp>
    </p:spTree>
    <p:extLst>
      <p:ext uri="{BB962C8B-B14F-4D97-AF65-F5344CB8AC3E}">
        <p14:creationId xmlns:p14="http://schemas.microsoft.com/office/powerpoint/2010/main" val="32344038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353C5-5CDB-8A64-C43D-3341A23BCC92}"/>
              </a:ext>
            </a:extLst>
          </p:cNvPr>
          <p:cNvSpPr>
            <a:spLocks noGrp="1"/>
          </p:cNvSpPr>
          <p:nvPr>
            <p:ph type="title"/>
          </p:nvPr>
        </p:nvSpPr>
        <p:spPr>
          <a:xfrm>
            <a:off x="838200" y="681037"/>
            <a:ext cx="10515600" cy="1325563"/>
          </a:xfrm>
        </p:spPr>
        <p:txBody>
          <a:bodyPr/>
          <a:lstStyle/>
          <a:p>
            <a:pPr algn="ctr"/>
            <a:r>
              <a:rPr lang="en-US" sz="3200" i="1" kern="100" dirty="0">
                <a:solidFill>
                  <a:srgbClr val="000000"/>
                </a:solidFill>
                <a:effectLst/>
                <a:latin typeface="Helvetica Neue" panose="02000503000000020004" pitchFamily="2" charset="0"/>
                <a:ea typeface="Times New Roman" panose="02020603050405020304" pitchFamily="18" charset="0"/>
                <a:cs typeface="Times New Roman" panose="02020603050405020304" pitchFamily="18" charset="0"/>
              </a:rPr>
              <a:t>China-brokered Saudi-Iran deal – April 6, 2023</a:t>
            </a:r>
            <a:br>
              <a:rPr lang="en-US" sz="1800" b="1" i="1" kern="100" dirty="0">
                <a:effectLst/>
                <a:latin typeface="Calibri Light" panose="020F0302020204030204" pitchFamily="34" charset="0"/>
                <a:ea typeface="Times New Roman" panose="02020603050405020304" pitchFamily="18"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99F2B79E-1172-3313-6476-57A106B924FD}"/>
              </a:ext>
            </a:extLst>
          </p:cNvPr>
          <p:cNvSpPr>
            <a:spLocks noGrp="1"/>
          </p:cNvSpPr>
          <p:nvPr>
            <p:ph idx="1"/>
          </p:nvPr>
        </p:nvSpPr>
        <p:spPr>
          <a:xfrm>
            <a:off x="838200" y="1931895"/>
            <a:ext cx="4432004" cy="4245068"/>
          </a:xfrm>
        </p:spPr>
        <p:txBody>
          <a:bodyPr>
            <a:noAutofit/>
          </a:bodyPr>
          <a:lstStyle/>
          <a:p>
            <a:pPr marL="0" indent="0">
              <a:buNone/>
            </a:pPr>
            <a:r>
              <a:rPr lang="en-US" sz="2400" b="0" i="0" u="none" strike="noStrike" dirty="0">
                <a:solidFill>
                  <a:srgbClr val="000000"/>
                </a:solidFill>
                <a:effectLst/>
              </a:rPr>
              <a:t>Top diplomats for Saudi Arabia and Iran were in Beijing </a:t>
            </a:r>
            <a:r>
              <a:rPr lang="en-US" sz="2400" b="1" i="0" u="none" strike="noStrike" dirty="0">
                <a:solidFill>
                  <a:srgbClr val="000000"/>
                </a:solidFill>
                <a:effectLst/>
              </a:rPr>
              <a:t>to finalize a deal that would reopen embassies, resume direct flights between their two nations and restart security and trade agreements. </a:t>
            </a:r>
          </a:p>
          <a:p>
            <a:pPr marL="0" indent="0">
              <a:buNone/>
            </a:pPr>
            <a:endParaRPr lang="en-US" sz="2400" dirty="0">
              <a:solidFill>
                <a:srgbClr val="000000"/>
              </a:solidFill>
            </a:endParaRPr>
          </a:p>
          <a:p>
            <a:pPr marL="0" indent="0">
              <a:buNone/>
            </a:pPr>
            <a:r>
              <a:rPr lang="en-US" sz="2400" b="0" i="0" u="none" strike="noStrike" dirty="0">
                <a:solidFill>
                  <a:srgbClr val="000000"/>
                </a:solidFill>
                <a:effectLst/>
              </a:rPr>
              <a:t>It’s the latest sign that </a:t>
            </a:r>
            <a:r>
              <a:rPr lang="en-US" sz="2400" b="1" i="0" u="none" strike="noStrike" dirty="0">
                <a:solidFill>
                  <a:srgbClr val="000000"/>
                </a:solidFill>
                <a:effectLst/>
              </a:rPr>
              <a:t>Beijing is not content with being solely a regional behemoth,</a:t>
            </a:r>
            <a:r>
              <a:rPr lang="en-US" sz="2400" b="0" i="0" u="none" strike="noStrike" dirty="0">
                <a:solidFill>
                  <a:srgbClr val="000000"/>
                </a:solidFill>
                <a:effectLst/>
              </a:rPr>
              <a:t> but rather a major global power.</a:t>
            </a:r>
            <a:endParaRPr lang="en-US" sz="2400" dirty="0"/>
          </a:p>
        </p:txBody>
      </p:sp>
      <p:pic>
        <p:nvPicPr>
          <p:cNvPr id="1026" name="Picture 2" descr="Hossein Amirabdollahian, left, hold hands with Prince Faisal bin Farhan Al Saud, right, and Qin Gang.">
            <a:extLst>
              <a:ext uri="{FF2B5EF4-FFF2-40B4-BE49-F238E27FC236}">
                <a16:creationId xmlns:a16="http://schemas.microsoft.com/office/drawing/2014/main" id="{ED4611AC-E35E-3D65-69F3-4763A23F6C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0954" y="1931895"/>
            <a:ext cx="6083596" cy="4055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6400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2CD4E-8E3F-DBF2-9503-2E1A2D178F18}"/>
              </a:ext>
            </a:extLst>
          </p:cNvPr>
          <p:cNvSpPr>
            <a:spLocks noGrp="1"/>
          </p:cNvSpPr>
          <p:nvPr>
            <p:ph type="title"/>
          </p:nvPr>
        </p:nvSpPr>
        <p:spPr>
          <a:xfrm>
            <a:off x="838200" y="681037"/>
            <a:ext cx="10515600" cy="1325563"/>
          </a:xfrm>
        </p:spPr>
        <p:txBody>
          <a:bodyPr>
            <a:normAutofit fontScale="90000"/>
          </a:bodyPr>
          <a:lstStyle/>
          <a:p>
            <a:pPr algn="ctr"/>
            <a:r>
              <a:rPr lang="en-US" i="1" dirty="0">
                <a:latin typeface="+mn-lt"/>
              </a:rPr>
              <a:t>I</a:t>
            </a:r>
            <a:r>
              <a:rPr lang="en-US" i="1" u="none" strike="noStrike" dirty="0">
                <a:effectLst/>
                <a:latin typeface="+mn-lt"/>
              </a:rPr>
              <a:t>ran has a new hypersonic missile</a:t>
            </a:r>
            <a:br>
              <a:rPr lang="en-US" i="1" u="none" strike="noStrike" dirty="0">
                <a:effectLst/>
                <a:latin typeface="+mn-lt"/>
              </a:rPr>
            </a:br>
            <a:r>
              <a:rPr lang="en-US" i="1" u="none" strike="noStrike" dirty="0">
                <a:effectLst/>
                <a:latin typeface="+mn-lt"/>
              </a:rPr>
              <a:t>June 9, 2023</a:t>
            </a:r>
            <a:br>
              <a:rPr lang="en-US" b="1" i="0" u="none" strike="noStrike" dirty="0">
                <a:effectLst/>
                <a:latin typeface="cnn_sans_display"/>
              </a:rPr>
            </a:br>
            <a:endParaRPr lang="en-US" dirty="0"/>
          </a:p>
        </p:txBody>
      </p:sp>
      <p:sp>
        <p:nvSpPr>
          <p:cNvPr id="3" name="Content Placeholder 2">
            <a:extLst>
              <a:ext uri="{FF2B5EF4-FFF2-40B4-BE49-F238E27FC236}">
                <a16:creationId xmlns:a16="http://schemas.microsoft.com/office/drawing/2014/main" id="{8B42DE89-8CEB-8A33-AB32-F5C32D400E2E}"/>
              </a:ext>
            </a:extLst>
          </p:cNvPr>
          <p:cNvSpPr>
            <a:spLocks noGrp="1"/>
          </p:cNvSpPr>
          <p:nvPr>
            <p:ph idx="1"/>
          </p:nvPr>
        </p:nvSpPr>
        <p:spPr>
          <a:xfrm>
            <a:off x="838200" y="1825625"/>
            <a:ext cx="5434584" cy="4351338"/>
          </a:xfrm>
        </p:spPr>
        <p:txBody>
          <a:bodyPr>
            <a:normAutofit lnSpcReduction="10000"/>
          </a:bodyPr>
          <a:lstStyle/>
          <a:p>
            <a:pPr marL="0" indent="0" algn="l">
              <a:buNone/>
            </a:pPr>
            <a:r>
              <a:rPr lang="en-US" b="0" i="0" u="none" strike="noStrike" dirty="0">
                <a:solidFill>
                  <a:srgbClr val="000000"/>
                </a:solidFill>
                <a:effectLst/>
              </a:rPr>
              <a:t>It’s not every day that you see billboards in Hebrew on the streets of Tehran. </a:t>
            </a:r>
          </a:p>
          <a:p>
            <a:pPr marL="0" indent="0" algn="l">
              <a:buNone/>
            </a:pPr>
            <a:r>
              <a:rPr lang="en-US" b="0" i="0" u="none" strike="noStrike" dirty="0">
                <a:solidFill>
                  <a:srgbClr val="000000"/>
                </a:solidFill>
                <a:effectLst/>
              </a:rPr>
              <a:t>This one, posted across the Iranian capital this week, reads: “</a:t>
            </a:r>
            <a:r>
              <a:rPr lang="en-US" b="1" i="0" u="none" strike="noStrike" dirty="0">
                <a:solidFill>
                  <a:srgbClr val="000000"/>
                </a:solidFill>
                <a:effectLst/>
              </a:rPr>
              <a:t>400 seconds to Tel Aviv” in Persian, Arabic and Hebrew.</a:t>
            </a:r>
            <a:r>
              <a:rPr lang="en-US" b="0" i="0" u="none" strike="noStrike" dirty="0">
                <a:solidFill>
                  <a:srgbClr val="000000"/>
                </a:solidFill>
                <a:effectLst/>
              </a:rPr>
              <a:t> It is an announcement of the </a:t>
            </a:r>
            <a:r>
              <a:rPr lang="en-US" b="0" i="0" u="none" strike="noStrike" dirty="0">
                <a:solidFill>
                  <a:srgbClr val="000000"/>
                </a:solidFill>
                <a:effectLst/>
                <a:hlinkClick r:id="rId2"/>
              </a:rPr>
              <a:t>latest missile in Iran’s</a:t>
            </a:r>
            <a:r>
              <a:rPr lang="en-US" b="0" i="0" u="none" strike="noStrike" dirty="0">
                <a:solidFill>
                  <a:srgbClr val="000000"/>
                </a:solidFill>
                <a:effectLst/>
              </a:rPr>
              <a:t> fast expanding arsenal of weapons – one that Iran’s military says can travel up to 15 times the speed of sound.</a:t>
            </a:r>
          </a:p>
          <a:p>
            <a:endParaRPr lang="en-US" dirty="0"/>
          </a:p>
        </p:txBody>
      </p:sp>
      <p:pic>
        <p:nvPicPr>
          <p:cNvPr id="1026" name="Picture 2" descr="A giant billboard bearing a picture of the 'Fattah' hypersonic missile covers the side of a building in Tehran on Wednesday.">
            <a:extLst>
              <a:ext uri="{FF2B5EF4-FFF2-40B4-BE49-F238E27FC236}">
                <a16:creationId xmlns:a16="http://schemas.microsoft.com/office/drawing/2014/main" id="{597EA671-D380-CFE0-4A70-FF960D5B70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8514" y="2040845"/>
            <a:ext cx="5145088"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97811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5ADCF-AF48-A395-2BDE-20BC12653B74}"/>
              </a:ext>
            </a:extLst>
          </p:cNvPr>
          <p:cNvSpPr>
            <a:spLocks noGrp="1"/>
          </p:cNvSpPr>
          <p:nvPr>
            <p:ph type="title"/>
          </p:nvPr>
        </p:nvSpPr>
        <p:spPr/>
        <p:txBody>
          <a:bodyPr>
            <a:normAutofit fontScale="90000"/>
          </a:bodyPr>
          <a:lstStyle/>
          <a:p>
            <a:pPr algn="ctr"/>
            <a:br>
              <a:rPr lang="en-US" b="1" dirty="0">
                <a:effectLst/>
              </a:rPr>
            </a:br>
            <a:br>
              <a:rPr lang="en-US" b="1" dirty="0">
                <a:effectLst/>
              </a:rPr>
            </a:br>
            <a:br>
              <a:rPr lang="en-US" b="1" dirty="0">
                <a:effectLst/>
              </a:rPr>
            </a:br>
            <a:r>
              <a:rPr lang="en-US" b="1" i="1" dirty="0">
                <a:effectLst/>
              </a:rPr>
              <a:t>'Sky Sonic' will be Israel's first anti-hypersonic missile system – June 14, 2023</a:t>
            </a:r>
            <a:br>
              <a:rPr lang="en-US" b="1" dirty="0">
                <a:effectLst/>
              </a:rPr>
            </a:br>
            <a:br>
              <a:rPr lang="en-US" b="1" dirty="0">
                <a:effectLst/>
              </a:rPr>
            </a:br>
            <a:br>
              <a:rPr lang="en-US" b="1" dirty="0">
                <a:effectLst/>
              </a:rPr>
            </a:br>
            <a:endParaRPr lang="en-US" dirty="0"/>
          </a:p>
        </p:txBody>
      </p:sp>
      <p:sp>
        <p:nvSpPr>
          <p:cNvPr id="3" name="Content Placeholder 2">
            <a:extLst>
              <a:ext uri="{FF2B5EF4-FFF2-40B4-BE49-F238E27FC236}">
                <a16:creationId xmlns:a16="http://schemas.microsoft.com/office/drawing/2014/main" id="{0D0D5187-3D82-51B1-6255-DAB46B93B855}"/>
              </a:ext>
            </a:extLst>
          </p:cNvPr>
          <p:cNvSpPr>
            <a:spLocks noGrp="1"/>
          </p:cNvSpPr>
          <p:nvPr>
            <p:ph idx="1"/>
          </p:nvPr>
        </p:nvSpPr>
        <p:spPr>
          <a:xfrm>
            <a:off x="838200" y="1825625"/>
            <a:ext cx="4831080" cy="4351338"/>
          </a:xfrm>
        </p:spPr>
        <p:txBody>
          <a:bodyPr>
            <a:normAutofit lnSpcReduction="10000"/>
          </a:bodyPr>
          <a:lstStyle/>
          <a:p>
            <a:r>
              <a:rPr lang="en-US" b="1" i="0" u="none" strike="noStrike" dirty="0">
                <a:solidFill>
                  <a:srgbClr val="374151"/>
                </a:solidFill>
                <a:effectLst/>
              </a:rPr>
              <a:t>Israel is in the process of developing an anti-hypersonic missile system, known as the “Sky Sonic” system</a:t>
            </a:r>
            <a:r>
              <a:rPr lang="en-US" b="0" i="0" u="none" strike="noStrike" dirty="0">
                <a:solidFill>
                  <a:srgbClr val="374151"/>
                </a:solidFill>
                <a:effectLst/>
              </a:rPr>
              <a:t>, that will reportedly be able to shoot down hypersonic missiles, according to an announcement made by Israel's Rafael Advanced Defense Systems on Wednesday.</a:t>
            </a:r>
            <a:endParaRPr lang="en-US" dirty="0"/>
          </a:p>
        </p:txBody>
      </p:sp>
      <p:pic>
        <p:nvPicPr>
          <p:cNvPr id="2050" name="Picture 2">
            <a:extLst>
              <a:ext uri="{FF2B5EF4-FFF2-40B4-BE49-F238E27FC236}">
                <a16:creationId xmlns:a16="http://schemas.microsoft.com/office/drawing/2014/main" id="{B26DBA20-89E1-0669-DA0A-53C02774B4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4693" y="2286794"/>
            <a:ext cx="5481638" cy="3429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9E97633-F156-E543-9010-3D2E2F06E75C}"/>
              </a:ext>
            </a:extLst>
          </p:cNvPr>
          <p:cNvSpPr txBox="1"/>
          <p:nvPr/>
        </p:nvSpPr>
        <p:spPr>
          <a:xfrm>
            <a:off x="7899763" y="5807631"/>
            <a:ext cx="6106884" cy="369332"/>
          </a:xfrm>
          <a:prstGeom prst="rect">
            <a:avLst/>
          </a:prstGeom>
          <a:noFill/>
        </p:spPr>
        <p:txBody>
          <a:bodyPr wrap="square">
            <a:spAutoFit/>
          </a:bodyPr>
          <a:lstStyle/>
          <a:p>
            <a:r>
              <a:rPr lang="en-US" b="0" i="0" u="none" strike="noStrike" dirty="0">
                <a:solidFill>
                  <a:srgbClr val="556271"/>
                </a:solidFill>
                <a:effectLst/>
                <a:latin typeface="aktiv-grotesk"/>
              </a:rPr>
              <a:t>(Photo courtesy Rafael)</a:t>
            </a:r>
            <a:endParaRPr lang="en-US" dirty="0"/>
          </a:p>
        </p:txBody>
      </p:sp>
    </p:spTree>
    <p:extLst>
      <p:ext uri="{BB962C8B-B14F-4D97-AF65-F5344CB8AC3E}">
        <p14:creationId xmlns:p14="http://schemas.microsoft.com/office/powerpoint/2010/main" val="23102161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D1AE3-BAEE-CD49-6AED-06BFC44E0FA3}"/>
              </a:ext>
            </a:extLst>
          </p:cNvPr>
          <p:cNvSpPr>
            <a:spLocks noGrp="1"/>
          </p:cNvSpPr>
          <p:nvPr>
            <p:ph type="title"/>
          </p:nvPr>
        </p:nvSpPr>
        <p:spPr/>
        <p:txBody>
          <a:bodyPr>
            <a:normAutofit fontScale="90000"/>
          </a:bodyPr>
          <a:lstStyle/>
          <a:p>
            <a:pPr algn="ctr"/>
            <a:br>
              <a:rPr lang="en-US" b="0" i="1" u="none" strike="noStrike" dirty="0">
                <a:solidFill>
                  <a:srgbClr val="000000"/>
                </a:solidFill>
                <a:effectLst/>
                <a:latin typeface="FrankRuhlLibre"/>
              </a:rPr>
            </a:br>
            <a:r>
              <a:rPr lang="en-US" b="0" i="1" u="none" strike="noStrike" dirty="0">
                <a:solidFill>
                  <a:srgbClr val="000000"/>
                </a:solidFill>
                <a:effectLst/>
                <a:latin typeface="FrankRuhlLibre"/>
              </a:rPr>
              <a:t>Saudi Arabia, China undermine US influence in Middle East – analysis – June 14, 2023</a:t>
            </a:r>
            <a:br>
              <a:rPr lang="en-US" b="0" i="0" u="none" strike="noStrike" dirty="0">
                <a:solidFill>
                  <a:srgbClr val="000000"/>
                </a:solidFill>
                <a:effectLst/>
                <a:latin typeface="FrankRuhlLibre"/>
              </a:rPr>
            </a:br>
            <a:endParaRPr lang="en-US" dirty="0"/>
          </a:p>
        </p:txBody>
      </p:sp>
      <p:sp>
        <p:nvSpPr>
          <p:cNvPr id="3" name="Content Placeholder 2">
            <a:extLst>
              <a:ext uri="{FF2B5EF4-FFF2-40B4-BE49-F238E27FC236}">
                <a16:creationId xmlns:a16="http://schemas.microsoft.com/office/drawing/2014/main" id="{4FC6C44C-A2F6-BEFA-643D-0C2427FC35EE}"/>
              </a:ext>
            </a:extLst>
          </p:cNvPr>
          <p:cNvSpPr>
            <a:spLocks noGrp="1"/>
          </p:cNvSpPr>
          <p:nvPr>
            <p:ph idx="1"/>
          </p:nvPr>
        </p:nvSpPr>
        <p:spPr>
          <a:xfrm>
            <a:off x="548640" y="1825625"/>
            <a:ext cx="5833872" cy="4351338"/>
          </a:xfrm>
        </p:spPr>
        <p:txBody>
          <a:bodyPr>
            <a:normAutofit/>
          </a:bodyPr>
          <a:lstStyle/>
          <a:p>
            <a:pPr marL="0" indent="0" algn="l">
              <a:buNone/>
            </a:pPr>
            <a:r>
              <a:rPr lang="en-US" b="0" i="0" u="none" strike="noStrike" dirty="0">
                <a:solidFill>
                  <a:srgbClr val="212121"/>
                </a:solidFill>
                <a:effectLst/>
              </a:rPr>
              <a:t>But after years of US military intervention in the region and an ongoing cold war-like relationship between Saudi Arabia’s de facto ruler Crown Prince Mohammed bin Salman (known as MBS) and the Biden Administration, </a:t>
            </a:r>
            <a:r>
              <a:rPr lang="en-US" b="1" i="0" u="none" strike="noStrike" dirty="0">
                <a:solidFill>
                  <a:srgbClr val="0000FF"/>
                </a:solidFill>
                <a:effectLst/>
                <a:hlinkClick r:id="rId2"/>
              </a:rPr>
              <a:t>China is stepping in</a:t>
            </a:r>
            <a:r>
              <a:rPr lang="en-US" b="1" i="0" u="none" strike="noStrike" dirty="0">
                <a:solidFill>
                  <a:srgbClr val="212121"/>
                </a:solidFill>
                <a:effectLst/>
              </a:rPr>
              <a:t> to fill the regional diplomatic role that was once the exclusive domain of United States.</a:t>
            </a:r>
            <a:br>
              <a:rPr lang="en-US" b="1" dirty="0"/>
            </a:br>
            <a:endParaRPr lang="en-US" b="1" dirty="0"/>
          </a:p>
        </p:txBody>
      </p:sp>
      <p:pic>
        <p:nvPicPr>
          <p:cNvPr id="4098" name="Picture 2" descr=" CHINESE PRESIDENT Xi Jinping meets with then-Saudi deputy crown prince Mohammed bin Salman during the G20 Summit in Zhejiang province, China, in 2016. (photo credit: Damir Sagolj/Reuters)">
            <a:extLst>
              <a:ext uri="{FF2B5EF4-FFF2-40B4-BE49-F238E27FC236}">
                <a16:creationId xmlns:a16="http://schemas.microsoft.com/office/drawing/2014/main" id="{03933268-30B2-7774-475C-2927923040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0596" y="2182970"/>
            <a:ext cx="4535648" cy="2963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8584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91499-C60C-ED75-B51B-404BDF684F13}"/>
              </a:ext>
            </a:extLst>
          </p:cNvPr>
          <p:cNvSpPr>
            <a:spLocks noGrp="1"/>
          </p:cNvSpPr>
          <p:nvPr>
            <p:ph type="title"/>
          </p:nvPr>
        </p:nvSpPr>
        <p:spPr>
          <a:xfrm>
            <a:off x="838200" y="500062"/>
            <a:ext cx="10515600" cy="1325563"/>
          </a:xfrm>
        </p:spPr>
        <p:txBody>
          <a:bodyPr>
            <a:noAutofit/>
          </a:bodyPr>
          <a:lstStyle/>
          <a:p>
            <a:pPr algn="ctr"/>
            <a:r>
              <a:rPr lang="en-US" sz="3600" i="1" u="none" strike="noStrike" dirty="0">
                <a:effectLst/>
                <a:latin typeface="+mn-lt"/>
              </a:rPr>
              <a:t>David Friedman, June 14, 2023: </a:t>
            </a:r>
            <a:br>
              <a:rPr lang="en-US" sz="3600" i="1" u="none" strike="noStrike" dirty="0">
                <a:effectLst/>
                <a:latin typeface="+mn-lt"/>
              </a:rPr>
            </a:br>
            <a:r>
              <a:rPr lang="en-US" sz="3600" i="1" u="none" strike="noStrike" dirty="0">
                <a:effectLst/>
                <a:latin typeface="+mn-lt"/>
              </a:rPr>
              <a:t>Not meeting with Netanyahu is ‘despicable’</a:t>
            </a:r>
            <a:br>
              <a:rPr lang="en-US" sz="3600" i="1" u="none" strike="noStrike" dirty="0">
                <a:effectLst/>
                <a:latin typeface="+mn-lt"/>
              </a:rPr>
            </a:br>
            <a:endParaRPr lang="en-US" sz="3600" i="1" dirty="0">
              <a:latin typeface="+mn-lt"/>
            </a:endParaRPr>
          </a:p>
        </p:txBody>
      </p:sp>
      <p:sp>
        <p:nvSpPr>
          <p:cNvPr id="3" name="Content Placeholder 2">
            <a:extLst>
              <a:ext uri="{FF2B5EF4-FFF2-40B4-BE49-F238E27FC236}">
                <a16:creationId xmlns:a16="http://schemas.microsoft.com/office/drawing/2014/main" id="{96405DFC-72C3-4718-8935-F2F1345ED0A1}"/>
              </a:ext>
            </a:extLst>
          </p:cNvPr>
          <p:cNvSpPr>
            <a:spLocks noGrp="1"/>
          </p:cNvSpPr>
          <p:nvPr>
            <p:ph idx="1"/>
          </p:nvPr>
        </p:nvSpPr>
        <p:spPr>
          <a:xfrm>
            <a:off x="838200" y="1825625"/>
            <a:ext cx="4989163" cy="4351338"/>
          </a:xfrm>
        </p:spPr>
        <p:txBody>
          <a:bodyPr>
            <a:normAutofit fontScale="92500" lnSpcReduction="10000"/>
          </a:bodyPr>
          <a:lstStyle/>
          <a:p>
            <a:r>
              <a:rPr lang="en-US" b="0" i="0" u="none" strike="noStrike" dirty="0">
                <a:effectLst/>
              </a:rPr>
              <a:t>Former U.S. Ambassador to Israel David Friedman blamed the American Jewish leadership for “koshering” President Joe Biden’s refusal to meet with Prime Minister Benjamin Netanyahu. </a:t>
            </a:r>
            <a:r>
              <a:rPr lang="en-US" b="1" i="0" u="none" strike="noStrike" dirty="0">
                <a:effectLst/>
              </a:rPr>
              <a:t>Friedman warned that the American Jewish leadership is playing with the future of the community by delegitimizing Israel’s democratically elected leaders</a:t>
            </a:r>
            <a:r>
              <a:rPr lang="en-US" b="1" i="0" u="none" strike="noStrike" dirty="0">
                <a:solidFill>
                  <a:srgbClr val="FFFFFF"/>
                </a:solidFill>
                <a:effectLst/>
              </a:rPr>
              <a:t>.</a:t>
            </a:r>
            <a:endParaRPr lang="en-US" b="1" dirty="0"/>
          </a:p>
        </p:txBody>
      </p:sp>
      <p:pic>
        <p:nvPicPr>
          <p:cNvPr id="7170" name="Picture 2" descr="Palestinians call to put US ambassador Friedman on 'global terror list' |  The Times of Israel">
            <a:extLst>
              <a:ext uri="{FF2B5EF4-FFF2-40B4-BE49-F238E27FC236}">
                <a16:creationId xmlns:a16="http://schemas.microsoft.com/office/drawing/2014/main" id="{C67A7415-7094-626D-E95C-E7D25B5422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7363" y="2162014"/>
            <a:ext cx="4841713" cy="3215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63078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728AC-1FD7-F3D6-80E9-520E33010E84}"/>
              </a:ext>
            </a:extLst>
          </p:cNvPr>
          <p:cNvSpPr>
            <a:spLocks noGrp="1"/>
          </p:cNvSpPr>
          <p:nvPr>
            <p:ph type="title"/>
          </p:nvPr>
        </p:nvSpPr>
        <p:spPr/>
        <p:txBody>
          <a:bodyPr>
            <a:noAutofit/>
          </a:bodyPr>
          <a:lstStyle/>
          <a:p>
            <a:r>
              <a:rPr lang="en-US" sz="3600" i="1" u="none" strike="noStrike" dirty="0">
                <a:solidFill>
                  <a:srgbClr val="000000"/>
                </a:solidFill>
                <a:effectLst/>
                <a:latin typeface="aktiv-grotesk"/>
              </a:rPr>
              <a:t>Palestinian Islamic Jihad leaders claim plans to establish new West Bank terror cells – July 2, 2023</a:t>
            </a:r>
            <a:br>
              <a:rPr lang="en-US" sz="3600" i="1" u="none" strike="noStrike" dirty="0">
                <a:solidFill>
                  <a:srgbClr val="000000"/>
                </a:solidFill>
                <a:effectLst/>
                <a:latin typeface="aktiv-grotesk"/>
              </a:rPr>
            </a:br>
            <a:endParaRPr lang="en-US" sz="3600" i="1" dirty="0"/>
          </a:p>
        </p:txBody>
      </p:sp>
      <p:sp>
        <p:nvSpPr>
          <p:cNvPr id="3" name="Content Placeholder 2">
            <a:extLst>
              <a:ext uri="{FF2B5EF4-FFF2-40B4-BE49-F238E27FC236}">
                <a16:creationId xmlns:a16="http://schemas.microsoft.com/office/drawing/2014/main" id="{14695C9D-3299-9F9B-DE4E-76F1FE5253CD}"/>
              </a:ext>
            </a:extLst>
          </p:cNvPr>
          <p:cNvSpPr>
            <a:spLocks noGrp="1"/>
          </p:cNvSpPr>
          <p:nvPr>
            <p:ph idx="1"/>
          </p:nvPr>
        </p:nvSpPr>
        <p:spPr>
          <a:xfrm>
            <a:off x="356054" y="1834768"/>
            <a:ext cx="5257800" cy="4351338"/>
          </a:xfrm>
        </p:spPr>
        <p:txBody>
          <a:bodyPr>
            <a:normAutofit fontScale="92500" lnSpcReduction="10000"/>
          </a:bodyPr>
          <a:lstStyle/>
          <a:p>
            <a:pPr marL="0" indent="0" algn="l">
              <a:buNone/>
            </a:pPr>
            <a:r>
              <a:rPr lang="en-US" b="0" i="0" u="none" strike="noStrike" dirty="0">
                <a:solidFill>
                  <a:srgbClr val="374151"/>
                </a:solidFill>
                <a:effectLst/>
              </a:rPr>
              <a:t>“The most important thing is that we strengthen the resistance,” PIJ head Ziad </a:t>
            </a:r>
            <a:r>
              <a:rPr lang="en-US" b="0" i="0" u="none" strike="noStrike" dirty="0" err="1">
                <a:solidFill>
                  <a:srgbClr val="374151"/>
                </a:solidFill>
                <a:effectLst/>
              </a:rPr>
              <a:t>Nakhaleh</a:t>
            </a:r>
            <a:r>
              <a:rPr lang="en-US" b="0" i="0" u="none" strike="noStrike" dirty="0">
                <a:solidFill>
                  <a:srgbClr val="374151"/>
                </a:solidFill>
                <a:effectLst/>
              </a:rPr>
              <a:t> </a:t>
            </a:r>
            <a:r>
              <a:rPr lang="en-US" b="1" i="0" u="sng" strike="noStrike" dirty="0">
                <a:solidFill>
                  <a:srgbClr val="111827"/>
                </a:solidFill>
                <a:effectLst/>
                <a:hlinkClick r:id="rId2"/>
              </a:rPr>
              <a:t>told</a:t>
            </a:r>
            <a:r>
              <a:rPr lang="en-US" b="0" i="0" u="none" strike="noStrike" dirty="0">
                <a:solidFill>
                  <a:srgbClr val="374151"/>
                </a:solidFill>
                <a:effectLst/>
              </a:rPr>
              <a:t> the Iranian Arabic-language paper Al-</a:t>
            </a:r>
            <a:r>
              <a:rPr lang="en-US" b="0" i="0" u="none" strike="noStrike" dirty="0" err="1">
                <a:solidFill>
                  <a:srgbClr val="374151"/>
                </a:solidFill>
                <a:effectLst/>
              </a:rPr>
              <a:t>Vefagh</a:t>
            </a:r>
            <a:r>
              <a:rPr lang="en-US" b="0" i="0" u="none" strike="noStrike" dirty="0">
                <a:solidFill>
                  <a:srgbClr val="374151"/>
                </a:solidFill>
                <a:effectLst/>
              </a:rPr>
              <a:t> on Saturday.</a:t>
            </a:r>
          </a:p>
          <a:p>
            <a:pPr marL="0" indent="0">
              <a:buNone/>
            </a:pPr>
            <a:endParaRPr lang="en-US" b="0" i="0" u="none" strike="noStrike" dirty="0">
              <a:solidFill>
                <a:srgbClr val="374151"/>
              </a:solidFill>
              <a:effectLst/>
            </a:endParaRPr>
          </a:p>
          <a:p>
            <a:pPr marL="0" indent="0">
              <a:buNone/>
            </a:pPr>
            <a:r>
              <a:rPr lang="en-US" b="0" i="0" u="none" strike="noStrike" dirty="0">
                <a:solidFill>
                  <a:srgbClr val="374151"/>
                </a:solidFill>
                <a:effectLst/>
              </a:rPr>
              <a:t>“</a:t>
            </a:r>
            <a:r>
              <a:rPr lang="en-US" b="1" i="0" u="none" strike="noStrike" dirty="0">
                <a:solidFill>
                  <a:srgbClr val="374151"/>
                </a:solidFill>
                <a:effectLst/>
              </a:rPr>
              <a:t>During our visit to Iran, during the meeting with His Eminence, the Leader, His Eminence reaffirmed [his desire] to advance arming the West Bank</a:t>
            </a:r>
            <a:r>
              <a:rPr lang="en-US" b="0" i="0" u="none" strike="noStrike" dirty="0">
                <a:solidFill>
                  <a:srgbClr val="374151"/>
                </a:solidFill>
                <a:effectLst/>
              </a:rPr>
              <a:t> and resistance action in the West Bank,” </a:t>
            </a:r>
            <a:r>
              <a:rPr lang="en-US" b="0" i="0" u="none" strike="noStrike" dirty="0" err="1">
                <a:solidFill>
                  <a:srgbClr val="374151"/>
                </a:solidFill>
                <a:effectLst/>
              </a:rPr>
              <a:t>Nakhaleh</a:t>
            </a:r>
            <a:r>
              <a:rPr lang="en-US" b="0" i="0" u="none" strike="noStrike" dirty="0">
                <a:solidFill>
                  <a:srgbClr val="374151"/>
                </a:solidFill>
                <a:effectLst/>
              </a:rPr>
              <a:t> added.</a:t>
            </a:r>
            <a:endParaRPr lang="en-US" dirty="0"/>
          </a:p>
        </p:txBody>
      </p:sp>
      <p:pic>
        <p:nvPicPr>
          <p:cNvPr id="3074" name="Picture 2">
            <a:extLst>
              <a:ext uri="{FF2B5EF4-FFF2-40B4-BE49-F238E27FC236}">
                <a16:creationId xmlns:a16="http://schemas.microsoft.com/office/drawing/2014/main" id="{B426E57C-4E7C-DD83-129E-BF52BA06DB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7009" y="1834768"/>
            <a:ext cx="5782633" cy="3662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1337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A25DE-626B-712B-6729-ACDCDF720553}"/>
              </a:ext>
            </a:extLst>
          </p:cNvPr>
          <p:cNvSpPr>
            <a:spLocks noGrp="1"/>
          </p:cNvSpPr>
          <p:nvPr>
            <p:ph type="title"/>
          </p:nvPr>
        </p:nvSpPr>
        <p:spPr/>
        <p:txBody>
          <a:bodyPr>
            <a:normAutofit fontScale="90000"/>
          </a:bodyPr>
          <a:lstStyle/>
          <a:p>
            <a:pPr algn="ctr"/>
            <a:br>
              <a:rPr lang="en-US" b="1" i="1" u="none" strike="noStrike" dirty="0">
                <a:effectLst/>
                <a:latin typeface="nyt-cheltenham"/>
              </a:rPr>
            </a:br>
            <a:r>
              <a:rPr lang="en-US" i="1" u="none" strike="noStrike" dirty="0">
                <a:effectLst/>
                <a:latin typeface="+mn-lt"/>
              </a:rPr>
              <a:t>Saudi Arabia Offers Its Price to </a:t>
            </a:r>
            <a:br>
              <a:rPr lang="en-US" i="1" u="none" strike="noStrike" dirty="0">
                <a:effectLst/>
                <a:latin typeface="+mn-lt"/>
              </a:rPr>
            </a:br>
            <a:r>
              <a:rPr lang="en-US" i="1" u="none" strike="noStrike" dirty="0">
                <a:effectLst/>
                <a:latin typeface="+mn-lt"/>
              </a:rPr>
              <a:t>Normalize Relations With Israel</a:t>
            </a:r>
            <a:br>
              <a:rPr lang="en-US" b="1" u="none" strike="noStrike" dirty="0">
                <a:effectLst/>
                <a:latin typeface="nyt-cheltenham"/>
              </a:rPr>
            </a:br>
            <a:endParaRPr lang="en-US" dirty="0"/>
          </a:p>
        </p:txBody>
      </p:sp>
      <p:sp>
        <p:nvSpPr>
          <p:cNvPr id="3" name="Content Placeholder 2">
            <a:extLst>
              <a:ext uri="{FF2B5EF4-FFF2-40B4-BE49-F238E27FC236}">
                <a16:creationId xmlns:a16="http://schemas.microsoft.com/office/drawing/2014/main" id="{B5657B0E-46D9-4CEA-352E-D2AA70F1CDFD}"/>
              </a:ext>
            </a:extLst>
          </p:cNvPr>
          <p:cNvSpPr>
            <a:spLocks noGrp="1"/>
          </p:cNvSpPr>
          <p:nvPr>
            <p:ph idx="1"/>
          </p:nvPr>
        </p:nvSpPr>
        <p:spPr>
          <a:xfrm>
            <a:off x="838200" y="1825625"/>
            <a:ext cx="4626935" cy="4351338"/>
          </a:xfrm>
        </p:spPr>
        <p:txBody>
          <a:bodyPr/>
          <a:lstStyle/>
          <a:p>
            <a:pPr marL="0" indent="0">
              <a:buNone/>
            </a:pPr>
            <a:r>
              <a:rPr lang="en-US" b="1" i="0" u="none" strike="noStrike" dirty="0">
                <a:solidFill>
                  <a:srgbClr val="363636"/>
                </a:solidFill>
                <a:effectLst/>
              </a:rPr>
              <a:t>Saudi Arabia is seeking security guarantees from the United States, help with developing a civilian nuclear program and fewer restrictions on U.S. arms sales </a:t>
            </a:r>
            <a:r>
              <a:rPr lang="en-US" b="0" i="0" u="none" strike="noStrike" dirty="0">
                <a:solidFill>
                  <a:srgbClr val="363636"/>
                </a:solidFill>
                <a:effectLst/>
              </a:rPr>
              <a:t>as its price for normalizing relations with Israel, people familiar with the exchanges say.</a:t>
            </a:r>
            <a:endParaRPr lang="en-US" dirty="0"/>
          </a:p>
        </p:txBody>
      </p:sp>
      <p:pic>
        <p:nvPicPr>
          <p:cNvPr id="3074" name="Picture 2" descr="Saudi Crown Prince Mohammed bin Salman, walking in a white robe and red headdress.">
            <a:extLst>
              <a:ext uri="{FF2B5EF4-FFF2-40B4-BE49-F238E27FC236}">
                <a16:creationId xmlns:a16="http://schemas.microsoft.com/office/drawing/2014/main" id="{731FB973-FCCA-3B32-458E-6E110A5CBE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8739" y="2035672"/>
            <a:ext cx="5061984" cy="3374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1919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1E273-4C1B-0185-3B66-897DEE8F3864}"/>
              </a:ext>
            </a:extLst>
          </p:cNvPr>
          <p:cNvSpPr>
            <a:spLocks noGrp="1"/>
          </p:cNvSpPr>
          <p:nvPr>
            <p:ph type="title"/>
          </p:nvPr>
        </p:nvSpPr>
        <p:spPr/>
        <p:txBody>
          <a:bodyPr>
            <a:noAutofit/>
          </a:bodyPr>
          <a:lstStyle/>
          <a:p>
            <a:pPr algn="ctr"/>
            <a:r>
              <a:rPr lang="en-US" sz="3200" i="1" dirty="0"/>
              <a:t>Jerusalem Prayer Breakfast – Brasilia, Brazil</a:t>
            </a:r>
            <a:br>
              <a:rPr lang="en-US" sz="3200" i="1" dirty="0"/>
            </a:br>
            <a:r>
              <a:rPr lang="en-US" sz="3200" i="1" dirty="0"/>
              <a:t>October 27 -28 , 2022</a:t>
            </a:r>
            <a:br>
              <a:rPr lang="en-US" sz="3200" i="1" dirty="0"/>
            </a:br>
            <a:endParaRPr lang="en-US" sz="3200" i="1" dirty="0"/>
          </a:p>
        </p:txBody>
      </p:sp>
      <p:pic>
        <p:nvPicPr>
          <p:cNvPr id="3074" name="Picture 2">
            <a:extLst>
              <a:ext uri="{FF2B5EF4-FFF2-40B4-BE49-F238E27FC236}">
                <a16:creationId xmlns:a16="http://schemas.microsoft.com/office/drawing/2014/main" id="{F5C6AD75-78C7-A139-9F8F-CC8D5DF530C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2530" y="1466541"/>
            <a:ext cx="5233224" cy="392491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66476BE3-DFEF-6D84-BF4A-AB51F97022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243" y="1436599"/>
            <a:ext cx="5313068" cy="3984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767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E8546-BF0A-FC65-B087-BDBF1D0732FF}"/>
              </a:ext>
            </a:extLst>
          </p:cNvPr>
          <p:cNvSpPr>
            <a:spLocks noGrp="1"/>
          </p:cNvSpPr>
          <p:nvPr>
            <p:ph type="title"/>
          </p:nvPr>
        </p:nvSpPr>
        <p:spPr>
          <a:xfrm>
            <a:off x="449179" y="365125"/>
            <a:ext cx="10904621" cy="1325563"/>
          </a:xfrm>
        </p:spPr>
        <p:txBody>
          <a:bodyPr>
            <a:normAutofit fontScale="90000"/>
          </a:bodyPr>
          <a:lstStyle/>
          <a:p>
            <a:pPr algn="ctr"/>
            <a:br>
              <a:rPr lang="en-US" sz="4000" i="1" u="none" strike="noStrike" dirty="0">
                <a:solidFill>
                  <a:srgbClr val="252525"/>
                </a:solidFill>
                <a:effectLst/>
                <a:latin typeface="var(--utopia-display)"/>
              </a:rPr>
            </a:br>
            <a:r>
              <a:rPr lang="en-US" sz="4000" i="1" u="none" strike="noStrike" dirty="0">
                <a:solidFill>
                  <a:srgbClr val="252525"/>
                </a:solidFill>
                <a:effectLst/>
                <a:latin typeface="var(--utopia-display)"/>
              </a:rPr>
              <a:t>EU envoy: ‘No such thing as Area A and B, it’s all Palestine’ – May 25, 2023</a:t>
            </a:r>
            <a:br>
              <a:rPr lang="en-US" b="1" i="0" u="none" strike="noStrike" dirty="0">
                <a:solidFill>
                  <a:srgbClr val="252525"/>
                </a:solidFill>
                <a:effectLst/>
                <a:latin typeface="var(--utopia-display)"/>
              </a:rPr>
            </a:br>
            <a:endParaRPr lang="en-US" dirty="0"/>
          </a:p>
        </p:txBody>
      </p:sp>
      <p:sp>
        <p:nvSpPr>
          <p:cNvPr id="3" name="Content Placeholder 2">
            <a:extLst>
              <a:ext uri="{FF2B5EF4-FFF2-40B4-BE49-F238E27FC236}">
                <a16:creationId xmlns:a16="http://schemas.microsoft.com/office/drawing/2014/main" id="{1D364879-E4FE-E27F-C003-BD413BF011B6}"/>
              </a:ext>
            </a:extLst>
          </p:cNvPr>
          <p:cNvSpPr>
            <a:spLocks noGrp="1"/>
          </p:cNvSpPr>
          <p:nvPr>
            <p:ph idx="1"/>
          </p:nvPr>
        </p:nvSpPr>
        <p:spPr>
          <a:xfrm>
            <a:off x="838200" y="1825625"/>
            <a:ext cx="4757928" cy="4351338"/>
          </a:xfrm>
        </p:spPr>
        <p:txBody>
          <a:bodyPr/>
          <a:lstStyle/>
          <a:p>
            <a:pPr marL="0" indent="0">
              <a:buNone/>
            </a:pPr>
            <a:r>
              <a:rPr lang="en-US" b="0" i="0" u="none" strike="noStrike" dirty="0">
                <a:solidFill>
                  <a:srgbClr val="252525"/>
                </a:solidFill>
                <a:effectLst/>
              </a:rPr>
              <a:t>German diplomat Sven </a:t>
            </a:r>
            <a:r>
              <a:rPr lang="en-US" b="0" i="0" u="none" strike="noStrike" dirty="0" err="1">
                <a:solidFill>
                  <a:srgbClr val="252525"/>
                </a:solidFill>
                <a:effectLst/>
              </a:rPr>
              <a:t>Kühn</a:t>
            </a:r>
            <a:r>
              <a:rPr lang="en-US" b="0" i="0" u="none" strike="noStrike" dirty="0">
                <a:solidFill>
                  <a:srgbClr val="252525"/>
                </a:solidFill>
                <a:effectLst/>
              </a:rPr>
              <a:t> von </a:t>
            </a:r>
            <a:r>
              <a:rPr lang="en-US" b="0" i="0" u="none" strike="noStrike" dirty="0" err="1">
                <a:solidFill>
                  <a:srgbClr val="252525"/>
                </a:solidFill>
                <a:effectLst/>
              </a:rPr>
              <a:t>Burgsdorff</a:t>
            </a:r>
            <a:r>
              <a:rPr lang="en-US" b="0" i="0" u="none" strike="noStrike" dirty="0">
                <a:solidFill>
                  <a:srgbClr val="252525"/>
                </a:solidFill>
                <a:effectLst/>
              </a:rPr>
              <a:t>, who represents the European Union in Judea, Samaria and Gaza, said on Wednesday during a visit to Samaria, </a:t>
            </a:r>
            <a:r>
              <a:rPr lang="en-US" b="1" i="0" u="none" strike="noStrike" dirty="0">
                <a:solidFill>
                  <a:srgbClr val="252525"/>
                </a:solidFill>
                <a:effectLst/>
              </a:rPr>
              <a:t>“There is no such thing as Area B and C, it’s all Palestine.”</a:t>
            </a:r>
            <a:endParaRPr lang="en-US" b="1" dirty="0"/>
          </a:p>
        </p:txBody>
      </p:sp>
      <p:pic>
        <p:nvPicPr>
          <p:cNvPr id="6146" name="Picture 2" descr="E.U. Representative Sven Kühn von Burgsdorff during a tour of the Jerusalem neighborhood of Shimon Hatzadik (Sheikh Jarrah), Dec. 20, 2021. Photo by Yonatan Sindel/Flash90.">
            <a:extLst>
              <a:ext uri="{FF2B5EF4-FFF2-40B4-BE49-F238E27FC236}">
                <a16:creationId xmlns:a16="http://schemas.microsoft.com/office/drawing/2014/main" id="{380A5A7A-371C-E1D0-2A10-9D2EA4468F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6128" y="1906937"/>
            <a:ext cx="5076347" cy="33815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A17825D-9D02-5478-8D6E-0EEE811486E9}"/>
              </a:ext>
            </a:extLst>
          </p:cNvPr>
          <p:cNvSpPr txBox="1"/>
          <p:nvPr/>
        </p:nvSpPr>
        <p:spPr>
          <a:xfrm>
            <a:off x="5998304" y="5504688"/>
            <a:ext cx="5355496" cy="369332"/>
          </a:xfrm>
          <a:prstGeom prst="rect">
            <a:avLst/>
          </a:prstGeom>
          <a:noFill/>
        </p:spPr>
        <p:txBody>
          <a:bodyPr wrap="square" rtlCol="0">
            <a:spAutoFit/>
          </a:bodyPr>
          <a:lstStyle/>
          <a:p>
            <a:r>
              <a:rPr lang="en-US" b="0" i="0" u="none" strike="noStrike" dirty="0">
                <a:solidFill>
                  <a:srgbClr val="646464"/>
                </a:solidFill>
                <a:effectLst/>
                <a:latin typeface="freight-sans-pro"/>
              </a:rPr>
              <a:t>E.U. Representative Sven </a:t>
            </a:r>
            <a:r>
              <a:rPr lang="en-US" b="0" i="0" u="none" strike="noStrike" dirty="0" err="1">
                <a:solidFill>
                  <a:srgbClr val="646464"/>
                </a:solidFill>
                <a:effectLst/>
                <a:latin typeface="freight-sans-pro"/>
              </a:rPr>
              <a:t>Kühn</a:t>
            </a:r>
            <a:r>
              <a:rPr lang="en-US" b="0" i="0" u="none" strike="noStrike" dirty="0">
                <a:solidFill>
                  <a:srgbClr val="646464"/>
                </a:solidFill>
                <a:effectLst/>
                <a:latin typeface="freight-sans-pro"/>
              </a:rPr>
              <a:t> von </a:t>
            </a:r>
            <a:r>
              <a:rPr lang="en-US" b="0" i="0" u="none" strike="noStrike" dirty="0" err="1">
                <a:solidFill>
                  <a:srgbClr val="646464"/>
                </a:solidFill>
                <a:effectLst/>
                <a:latin typeface="freight-sans-pro"/>
              </a:rPr>
              <a:t>Burgsdorff</a:t>
            </a:r>
            <a:r>
              <a:rPr lang="en-US" b="0" i="0" u="none" strike="noStrike" dirty="0">
                <a:solidFill>
                  <a:srgbClr val="646464"/>
                </a:solidFill>
                <a:effectLst/>
                <a:latin typeface="freight-sans-pro"/>
              </a:rPr>
              <a:t> </a:t>
            </a:r>
            <a:endParaRPr lang="en-US" dirty="0"/>
          </a:p>
        </p:txBody>
      </p:sp>
    </p:spTree>
    <p:extLst>
      <p:ext uri="{BB962C8B-B14F-4D97-AF65-F5344CB8AC3E}">
        <p14:creationId xmlns:p14="http://schemas.microsoft.com/office/powerpoint/2010/main" val="19551757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256B8-877B-6F5E-A2B9-7F930F7F40B7}"/>
              </a:ext>
            </a:extLst>
          </p:cNvPr>
          <p:cNvSpPr>
            <a:spLocks noGrp="1"/>
          </p:cNvSpPr>
          <p:nvPr>
            <p:ph type="title"/>
          </p:nvPr>
        </p:nvSpPr>
        <p:spPr/>
        <p:txBody>
          <a:bodyPr>
            <a:normAutofit fontScale="90000"/>
          </a:bodyPr>
          <a:lstStyle/>
          <a:p>
            <a:pPr algn="ctr"/>
            <a:br>
              <a:rPr lang="en-US" b="1" i="0" u="none" strike="noStrike" dirty="0">
                <a:solidFill>
                  <a:srgbClr val="000000"/>
                </a:solidFill>
                <a:effectLst/>
                <a:latin typeface="aktiv-grotesk"/>
              </a:rPr>
            </a:br>
            <a:r>
              <a:rPr lang="en-US" sz="4000" i="1" u="none" strike="noStrike" dirty="0">
                <a:solidFill>
                  <a:srgbClr val="000000"/>
                </a:solidFill>
                <a:effectLst/>
                <a:latin typeface="+mn-lt"/>
              </a:rPr>
              <a:t>Blinken says West Bank tensions </a:t>
            </a:r>
            <a:r>
              <a:rPr lang="en-US" sz="4000" i="1" u="none" strike="noStrike">
                <a:solidFill>
                  <a:srgbClr val="000000"/>
                </a:solidFill>
                <a:effectLst/>
                <a:latin typeface="+mn-lt"/>
              </a:rPr>
              <a:t>complicate </a:t>
            </a:r>
            <a:br>
              <a:rPr lang="en-US" sz="4000" i="1" u="none" strike="noStrike">
                <a:solidFill>
                  <a:srgbClr val="000000"/>
                </a:solidFill>
                <a:effectLst/>
                <a:latin typeface="+mn-lt"/>
              </a:rPr>
            </a:br>
            <a:r>
              <a:rPr lang="en-US" sz="4000" i="1" u="none" strike="noStrike">
                <a:solidFill>
                  <a:srgbClr val="000000"/>
                </a:solidFill>
                <a:effectLst/>
                <a:latin typeface="+mn-lt"/>
              </a:rPr>
              <a:t>potential Saudi-Israeli normalization – June 29, 2023</a:t>
            </a:r>
            <a:br>
              <a:rPr lang="en-US" b="1" i="0" u="none" strike="noStrike" dirty="0">
                <a:solidFill>
                  <a:srgbClr val="000000"/>
                </a:solidFill>
                <a:effectLst/>
                <a:latin typeface="aktiv-grotesk"/>
              </a:rPr>
            </a:br>
            <a:endParaRPr lang="en-US" dirty="0"/>
          </a:p>
        </p:txBody>
      </p:sp>
      <p:sp>
        <p:nvSpPr>
          <p:cNvPr id="3" name="Content Placeholder 2">
            <a:extLst>
              <a:ext uri="{FF2B5EF4-FFF2-40B4-BE49-F238E27FC236}">
                <a16:creationId xmlns:a16="http://schemas.microsoft.com/office/drawing/2014/main" id="{73C93DD0-173A-E483-181B-6EA6FE5F0143}"/>
              </a:ext>
            </a:extLst>
          </p:cNvPr>
          <p:cNvSpPr>
            <a:spLocks noGrp="1"/>
          </p:cNvSpPr>
          <p:nvPr>
            <p:ph idx="1"/>
          </p:nvPr>
        </p:nvSpPr>
        <p:spPr>
          <a:xfrm>
            <a:off x="838200" y="1825625"/>
            <a:ext cx="4369231" cy="4351338"/>
          </a:xfrm>
        </p:spPr>
        <p:txBody>
          <a:bodyPr/>
          <a:lstStyle/>
          <a:p>
            <a:pPr marL="0" indent="0">
              <a:buNone/>
            </a:pPr>
            <a:r>
              <a:rPr lang="en-US" b="0" i="0" u="none" strike="noStrike" dirty="0">
                <a:solidFill>
                  <a:srgbClr val="374151"/>
                </a:solidFill>
                <a:effectLst/>
              </a:rPr>
              <a:t>“We’ve told our friends and allies in Israel that if there’s a fire burning in their backyard, it’s going to be a lot tougher, if not impossible, to actually both deepen the existing agreements, as well as to expand them to include potentially Saudi Arabia,” Blinken </a:t>
            </a:r>
            <a:r>
              <a:rPr lang="en-US" b="1" i="0" u="sng" dirty="0">
                <a:solidFill>
                  <a:srgbClr val="111827"/>
                </a:solidFill>
                <a:effectLst/>
                <a:hlinkClick r:id="rId2"/>
              </a:rPr>
              <a:t>said</a:t>
            </a:r>
            <a:r>
              <a:rPr lang="en-US" b="0" i="0" u="none" strike="noStrike" dirty="0">
                <a:solidFill>
                  <a:srgbClr val="374151"/>
                </a:solidFill>
                <a:effectLst/>
              </a:rPr>
              <a:t>.</a:t>
            </a:r>
            <a:endParaRPr lang="en-US" dirty="0"/>
          </a:p>
        </p:txBody>
      </p:sp>
      <p:pic>
        <p:nvPicPr>
          <p:cNvPr id="10242" name="Picture 2">
            <a:extLst>
              <a:ext uri="{FF2B5EF4-FFF2-40B4-BE49-F238E27FC236}">
                <a16:creationId xmlns:a16="http://schemas.microsoft.com/office/drawing/2014/main" id="{932C47FE-776B-ABB5-6F1F-44B68BE2CD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0738" y="1825625"/>
            <a:ext cx="5893230" cy="3928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66816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11E46-571E-D775-900F-A450C7BB853D}"/>
              </a:ext>
            </a:extLst>
          </p:cNvPr>
          <p:cNvSpPr>
            <a:spLocks noGrp="1"/>
          </p:cNvSpPr>
          <p:nvPr>
            <p:ph type="title"/>
          </p:nvPr>
        </p:nvSpPr>
        <p:spPr/>
        <p:txBody>
          <a:bodyPr>
            <a:normAutofit fontScale="90000"/>
          </a:bodyPr>
          <a:lstStyle/>
          <a:p>
            <a:pPr algn="ctr"/>
            <a:br>
              <a:rPr lang="en-US" b="1" i="0" u="none" strike="noStrike" dirty="0">
                <a:solidFill>
                  <a:srgbClr val="1E1E1E"/>
                </a:solidFill>
                <a:effectLst/>
                <a:latin typeface="roboto" panose="02000000000000000000" pitchFamily="2" charset="0"/>
              </a:rPr>
            </a:br>
            <a:r>
              <a:rPr lang="en-US" sz="4000" i="1" u="none" strike="noStrike" dirty="0">
                <a:solidFill>
                  <a:srgbClr val="1E1E1E"/>
                </a:solidFill>
                <a:effectLst/>
                <a:latin typeface="+mn-lt"/>
              </a:rPr>
              <a:t>UK, Canada, Australia call on Israel to reverse approvals for settlement expansion – June 30, 2023</a:t>
            </a:r>
            <a:br>
              <a:rPr lang="en-US" b="1" i="0" u="none" strike="noStrike" dirty="0">
                <a:solidFill>
                  <a:srgbClr val="1E1E1E"/>
                </a:solidFill>
                <a:effectLst/>
                <a:latin typeface="roboto" panose="02000000000000000000" pitchFamily="2" charset="0"/>
              </a:rPr>
            </a:br>
            <a:endParaRPr lang="en-US" dirty="0"/>
          </a:p>
        </p:txBody>
      </p:sp>
      <p:sp>
        <p:nvSpPr>
          <p:cNvPr id="3" name="Content Placeholder 2">
            <a:extLst>
              <a:ext uri="{FF2B5EF4-FFF2-40B4-BE49-F238E27FC236}">
                <a16:creationId xmlns:a16="http://schemas.microsoft.com/office/drawing/2014/main" id="{B3601B7F-4231-EE2B-B4E9-202D0B8D94A4}"/>
              </a:ext>
            </a:extLst>
          </p:cNvPr>
          <p:cNvSpPr>
            <a:spLocks noGrp="1"/>
          </p:cNvSpPr>
          <p:nvPr>
            <p:ph idx="1"/>
          </p:nvPr>
        </p:nvSpPr>
        <p:spPr>
          <a:xfrm>
            <a:off x="510362" y="1690688"/>
            <a:ext cx="6347637" cy="4351338"/>
          </a:xfrm>
        </p:spPr>
        <p:txBody>
          <a:bodyPr>
            <a:normAutofit/>
          </a:bodyPr>
          <a:lstStyle/>
          <a:p>
            <a:pPr marL="0" indent="0">
              <a:buNone/>
            </a:pPr>
            <a:r>
              <a:rPr lang="en-US" b="1" i="0" u="none" strike="noStrike" dirty="0">
                <a:solidFill>
                  <a:srgbClr val="121212"/>
                </a:solidFill>
                <a:effectLst/>
              </a:rPr>
              <a:t>The United Kingdom, Canada, and Australia called on Israel to reverse recent decisions to approve more settlement construction in the West Bank</a:t>
            </a:r>
            <a:r>
              <a:rPr lang="en-US" b="0" i="0" u="none" strike="noStrike" dirty="0">
                <a:solidFill>
                  <a:srgbClr val="121212"/>
                </a:solidFill>
                <a:effectLst/>
              </a:rPr>
              <a:t>, and said they were “gravely concerned” by Jerusalem’s </a:t>
            </a:r>
            <a:r>
              <a:rPr lang="en-US" b="0" i="0" u="none" strike="noStrike" dirty="0">
                <a:solidFill>
                  <a:srgbClr val="3B8BEA"/>
                </a:solidFill>
                <a:effectLst/>
                <a:hlinkClick r:id="rId2"/>
              </a:rPr>
              <a:t>green light to advance plans for some 5,700 new settlement homes</a:t>
            </a:r>
            <a:r>
              <a:rPr lang="en-US" b="0" i="0" u="none" strike="noStrike" dirty="0">
                <a:solidFill>
                  <a:srgbClr val="121212"/>
                </a:solidFill>
                <a:effectLst/>
              </a:rPr>
              <a:t>. They are part of the 13,082 settlement homes that have been advanced through a pair of major planning stages so far in 2023.</a:t>
            </a:r>
            <a:endParaRPr lang="en-US" dirty="0"/>
          </a:p>
        </p:txBody>
      </p:sp>
      <p:pic>
        <p:nvPicPr>
          <p:cNvPr id="5122" name="Picture 2" descr="New housing projects in the West Bank Israeli settlement of Givat Ze'ev, June 18, 2023. (AP Photo/ Ohad Zwigenberg, File)">
            <a:extLst>
              <a:ext uri="{FF2B5EF4-FFF2-40B4-BE49-F238E27FC236}">
                <a16:creationId xmlns:a16="http://schemas.microsoft.com/office/drawing/2014/main" id="{45533E50-A3A1-1475-4772-56BC5A4FD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0781" y="2060527"/>
            <a:ext cx="4970857" cy="3106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9402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3002D-65A9-194E-E7B5-8A612D4DB25A}"/>
              </a:ext>
            </a:extLst>
          </p:cNvPr>
          <p:cNvSpPr>
            <a:spLocks noGrp="1"/>
          </p:cNvSpPr>
          <p:nvPr>
            <p:ph type="title"/>
          </p:nvPr>
        </p:nvSpPr>
        <p:spPr/>
        <p:txBody>
          <a:bodyPr>
            <a:normAutofit fontScale="90000"/>
          </a:bodyPr>
          <a:lstStyle/>
          <a:p>
            <a:pPr algn="ctr"/>
            <a:br>
              <a:rPr lang="en-US" sz="4000" i="1" u="none" strike="noStrike" dirty="0">
                <a:solidFill>
                  <a:srgbClr val="1E1E1E"/>
                </a:solidFill>
                <a:effectLst/>
                <a:latin typeface="+mn-lt"/>
              </a:rPr>
            </a:br>
            <a:r>
              <a:rPr lang="en-US" sz="4000" i="1" u="none" strike="noStrike" dirty="0">
                <a:solidFill>
                  <a:srgbClr val="1E1E1E"/>
                </a:solidFill>
                <a:effectLst/>
                <a:latin typeface="+mn-lt"/>
              </a:rPr>
              <a:t>Israel to procure third F-35 squadron, eventually bringing fleet to 75 – July 2, 2023</a:t>
            </a:r>
            <a:br>
              <a:rPr lang="en-US" b="1" i="0" u="none" strike="noStrike" dirty="0">
                <a:solidFill>
                  <a:srgbClr val="1E1E1E"/>
                </a:solidFill>
                <a:effectLst/>
                <a:latin typeface="roboto" panose="02000000000000000000" pitchFamily="2" charset="0"/>
              </a:rPr>
            </a:br>
            <a:endParaRPr lang="en-US" dirty="0"/>
          </a:p>
        </p:txBody>
      </p:sp>
      <p:sp>
        <p:nvSpPr>
          <p:cNvPr id="3" name="Content Placeholder 2">
            <a:extLst>
              <a:ext uri="{FF2B5EF4-FFF2-40B4-BE49-F238E27FC236}">
                <a16:creationId xmlns:a16="http://schemas.microsoft.com/office/drawing/2014/main" id="{560AAAD5-A33E-3882-8BCC-DE4DEDFF2700}"/>
              </a:ext>
            </a:extLst>
          </p:cNvPr>
          <p:cNvSpPr>
            <a:spLocks noGrp="1"/>
          </p:cNvSpPr>
          <p:nvPr>
            <p:ph idx="1"/>
          </p:nvPr>
        </p:nvSpPr>
        <p:spPr>
          <a:xfrm>
            <a:off x="838200" y="1825625"/>
            <a:ext cx="4973664" cy="4351338"/>
          </a:xfrm>
        </p:spPr>
        <p:txBody>
          <a:bodyPr/>
          <a:lstStyle/>
          <a:p>
            <a:pPr algn="l" fontAlgn="base"/>
            <a:r>
              <a:rPr lang="en-US" b="0" i="0" u="none" strike="noStrike" dirty="0">
                <a:solidFill>
                  <a:srgbClr val="121212"/>
                </a:solidFill>
                <a:effectLst/>
              </a:rPr>
              <a:t>The Defense Ministry and military on Sunday said </a:t>
            </a:r>
            <a:r>
              <a:rPr lang="en-US" b="1" i="0" u="none" strike="noStrike" dirty="0">
                <a:solidFill>
                  <a:srgbClr val="121212"/>
                </a:solidFill>
                <a:effectLst/>
              </a:rPr>
              <a:t>Israel would be procuring a third squadron of advanced F-35 stealth fighter jets</a:t>
            </a:r>
            <a:r>
              <a:rPr lang="en-US" b="0" i="0" u="none" strike="noStrike" dirty="0">
                <a:solidFill>
                  <a:srgbClr val="121212"/>
                </a:solidFill>
                <a:effectLst/>
              </a:rPr>
              <a:t> from the United States.</a:t>
            </a:r>
          </a:p>
          <a:p>
            <a:pPr algn="l" fontAlgn="base"/>
            <a:r>
              <a:rPr lang="en-US" b="0" i="0" u="none" strike="noStrike" dirty="0">
                <a:solidFill>
                  <a:srgbClr val="121212"/>
                </a:solidFill>
                <a:effectLst/>
              </a:rPr>
              <a:t>The additional 25 aircraft would bring the Israeli Air Force’s F-35i fleet to 75 in the coming years.</a:t>
            </a:r>
          </a:p>
          <a:p>
            <a:endParaRPr lang="en-US" dirty="0"/>
          </a:p>
        </p:txBody>
      </p:sp>
      <p:pic>
        <p:nvPicPr>
          <p:cNvPr id="8194" name="Picture 2" descr="An F-35i jet maneuvers during a graduation ceremony for new IAF pilots, at the Hatzerim Air Base in the Negev desert, June 29, 2023. (Emanuel Fabian/Times of Israel)">
            <a:extLst>
              <a:ext uri="{FF2B5EF4-FFF2-40B4-BE49-F238E27FC236}">
                <a16:creationId xmlns:a16="http://schemas.microsoft.com/office/drawing/2014/main" id="{E7C53AE4-7833-E59B-E101-A94E0C3306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0138" y="2185260"/>
            <a:ext cx="4808091" cy="3005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07256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DB909-8978-5F2F-F04E-4769551769D9}"/>
              </a:ext>
            </a:extLst>
          </p:cNvPr>
          <p:cNvSpPr>
            <a:spLocks noGrp="1"/>
          </p:cNvSpPr>
          <p:nvPr>
            <p:ph type="title"/>
          </p:nvPr>
        </p:nvSpPr>
        <p:spPr/>
        <p:txBody>
          <a:bodyPr>
            <a:normAutofit fontScale="90000"/>
          </a:bodyPr>
          <a:lstStyle/>
          <a:p>
            <a:pPr algn="ctr"/>
            <a:br>
              <a:rPr lang="en-US" i="1" u="none" strike="noStrike" dirty="0">
                <a:solidFill>
                  <a:srgbClr val="000000"/>
                </a:solidFill>
                <a:effectLst/>
                <a:latin typeface="aktiv-grotesk"/>
              </a:rPr>
            </a:br>
            <a:r>
              <a:rPr lang="en-US" i="1" u="none" strike="noStrike" dirty="0">
                <a:solidFill>
                  <a:srgbClr val="000000"/>
                </a:solidFill>
                <a:effectLst/>
              </a:rPr>
              <a:t>Hezbollah vows to maintain its military posts in Israeli territory, rejects UN diplomacy</a:t>
            </a:r>
            <a:br>
              <a:rPr lang="en-US" b="1" i="0" u="none" strike="noStrike" dirty="0">
                <a:solidFill>
                  <a:srgbClr val="000000"/>
                </a:solidFill>
                <a:effectLst/>
              </a:rPr>
            </a:br>
            <a:endParaRPr lang="en-US" dirty="0"/>
          </a:p>
        </p:txBody>
      </p:sp>
      <p:sp>
        <p:nvSpPr>
          <p:cNvPr id="3" name="Content Placeholder 2">
            <a:extLst>
              <a:ext uri="{FF2B5EF4-FFF2-40B4-BE49-F238E27FC236}">
                <a16:creationId xmlns:a16="http://schemas.microsoft.com/office/drawing/2014/main" id="{EB5665C4-A5FA-6760-AF72-7C282946C2EA}"/>
              </a:ext>
            </a:extLst>
          </p:cNvPr>
          <p:cNvSpPr>
            <a:spLocks noGrp="1"/>
          </p:cNvSpPr>
          <p:nvPr>
            <p:ph idx="1"/>
          </p:nvPr>
        </p:nvSpPr>
        <p:spPr>
          <a:xfrm>
            <a:off x="1127051" y="1825625"/>
            <a:ext cx="3912781" cy="4351338"/>
          </a:xfrm>
        </p:spPr>
        <p:txBody>
          <a:bodyPr/>
          <a:lstStyle/>
          <a:p>
            <a:pPr marL="0" indent="0">
              <a:buNone/>
            </a:pPr>
            <a:r>
              <a:rPr lang="en-US" b="0" i="0" u="none" strike="noStrike" dirty="0">
                <a:solidFill>
                  <a:srgbClr val="374151"/>
                </a:solidFill>
                <a:effectLst/>
              </a:rPr>
              <a:t>A senior political official of the Iranian-backed Lebanese terrorist group Hezbollah vowed that the powerful organization would not dismantle the two tents it set up on the Israeli side of the Blue Line.</a:t>
            </a:r>
            <a:endParaRPr lang="en-US" dirty="0"/>
          </a:p>
        </p:txBody>
      </p:sp>
      <p:pic>
        <p:nvPicPr>
          <p:cNvPr id="9218" name="Picture 2">
            <a:extLst>
              <a:ext uri="{FF2B5EF4-FFF2-40B4-BE49-F238E27FC236}">
                <a16:creationId xmlns:a16="http://schemas.microsoft.com/office/drawing/2014/main" id="{EC792505-DE07-E1F0-C784-3E2CF17A87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8307" y="2149151"/>
            <a:ext cx="5165562" cy="3243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6413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8A874-5107-C54E-9997-9D0DB904E27F}"/>
              </a:ext>
            </a:extLst>
          </p:cNvPr>
          <p:cNvSpPr>
            <a:spLocks noGrp="1"/>
          </p:cNvSpPr>
          <p:nvPr>
            <p:ph type="title"/>
          </p:nvPr>
        </p:nvSpPr>
        <p:spPr>
          <a:xfrm>
            <a:off x="1948070" y="553968"/>
            <a:ext cx="7812156" cy="1325563"/>
          </a:xfrm>
        </p:spPr>
        <p:txBody>
          <a:bodyPr>
            <a:normAutofit fontScale="90000"/>
          </a:bodyPr>
          <a:lstStyle/>
          <a:p>
            <a:r>
              <a:rPr lang="en-US" i="1" dirty="0"/>
              <a:t>Turning point in the Middle East; </a:t>
            </a:r>
            <a:br>
              <a:rPr lang="en-US" i="1" dirty="0"/>
            </a:br>
            <a:r>
              <a:rPr lang="en-US" i="1" dirty="0"/>
              <a:t>Israel-Saudi deal nearing completion</a:t>
            </a:r>
          </a:p>
        </p:txBody>
      </p:sp>
      <p:pic>
        <p:nvPicPr>
          <p:cNvPr id="16386" name="Picture 2" descr="What's happening with normalising ties between Saudi Arabia and Israel? |  Explainer News | Al Jazeera">
            <a:extLst>
              <a:ext uri="{FF2B5EF4-FFF2-40B4-BE49-F238E27FC236}">
                <a16:creationId xmlns:a16="http://schemas.microsoft.com/office/drawing/2014/main" id="{BA60F276-177D-2EDF-B4CB-8D78E34FDE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879531"/>
            <a:ext cx="6671917" cy="4445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76501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3E2C6-5611-139F-2A9E-198E6788B56C}"/>
              </a:ext>
            </a:extLst>
          </p:cNvPr>
          <p:cNvSpPr>
            <a:spLocks noGrp="1"/>
          </p:cNvSpPr>
          <p:nvPr>
            <p:ph type="title"/>
          </p:nvPr>
        </p:nvSpPr>
        <p:spPr/>
        <p:txBody>
          <a:bodyPr>
            <a:normAutofit/>
          </a:bodyPr>
          <a:lstStyle/>
          <a:p>
            <a:pPr algn="ctr"/>
            <a:r>
              <a:rPr lang="en-US" sz="3200" i="1" u="none" strike="noStrike" dirty="0">
                <a:solidFill>
                  <a:srgbClr val="000000"/>
                </a:solidFill>
                <a:effectLst/>
              </a:rPr>
              <a:t>Saudi crown prince: Israel and Saudi Arabia moving closer to normalization ‘every day’ – September 20, 2023</a:t>
            </a:r>
            <a:endParaRPr lang="en-US" sz="3200" i="1" dirty="0"/>
          </a:p>
        </p:txBody>
      </p:sp>
      <p:sp>
        <p:nvSpPr>
          <p:cNvPr id="3" name="Content Placeholder 2">
            <a:extLst>
              <a:ext uri="{FF2B5EF4-FFF2-40B4-BE49-F238E27FC236}">
                <a16:creationId xmlns:a16="http://schemas.microsoft.com/office/drawing/2014/main" id="{13BD2059-3DDB-D2A0-29B5-6692F9E6AB04}"/>
              </a:ext>
            </a:extLst>
          </p:cNvPr>
          <p:cNvSpPr>
            <a:spLocks noGrp="1"/>
          </p:cNvSpPr>
          <p:nvPr>
            <p:ph idx="1"/>
          </p:nvPr>
        </p:nvSpPr>
        <p:spPr>
          <a:xfrm>
            <a:off x="554132" y="1977656"/>
            <a:ext cx="5357569" cy="4515219"/>
          </a:xfrm>
        </p:spPr>
        <p:txBody>
          <a:bodyPr>
            <a:normAutofit fontScale="62500" lnSpcReduction="20000"/>
          </a:bodyPr>
          <a:lstStyle/>
          <a:p>
            <a:pPr marL="0" marR="0" indent="0" algn="l">
              <a:spcBef>
                <a:spcPts val="0"/>
              </a:spcBef>
              <a:spcAft>
                <a:spcPts val="1400"/>
              </a:spcAft>
              <a:buNone/>
            </a:pPr>
            <a:r>
              <a:rPr lang="en-US" sz="4000" b="1" i="0" u="none" strike="noStrike" dirty="0">
                <a:solidFill>
                  <a:srgbClr val="000000"/>
                </a:solidFill>
                <a:effectLst/>
              </a:rPr>
              <a:t>“Now, we don’t have a relation with Israel, but if the Biden administration succeeded in making, I believe, the biggest historical deal since the end of the Cold War,</a:t>
            </a:r>
            <a:r>
              <a:rPr lang="en-US" sz="4000" b="0" i="0" u="none" strike="noStrike" dirty="0">
                <a:solidFill>
                  <a:srgbClr val="000000"/>
                </a:solidFill>
                <a:effectLst/>
              </a:rPr>
              <a:t> then we’re going to start a relationship and that relationship continues regardless of who’s running Israel,” the crown prince said.</a:t>
            </a:r>
          </a:p>
          <a:p>
            <a:pPr marL="0" marR="0" indent="0" algn="l">
              <a:spcBef>
                <a:spcPts val="0"/>
              </a:spcBef>
              <a:spcAft>
                <a:spcPts val="1400"/>
              </a:spcAft>
              <a:buNone/>
            </a:pPr>
            <a:endParaRPr lang="en-US" sz="4000" b="0" i="0" u="none" strike="noStrike" dirty="0">
              <a:solidFill>
                <a:srgbClr val="000000"/>
              </a:solidFill>
              <a:effectLst/>
            </a:endParaRPr>
          </a:p>
          <a:p>
            <a:pPr marL="0" marR="0" indent="0" algn="l">
              <a:spcBef>
                <a:spcPts val="0"/>
              </a:spcBef>
              <a:spcAft>
                <a:spcPts val="1400"/>
              </a:spcAft>
              <a:buNone/>
            </a:pPr>
            <a:r>
              <a:rPr lang="en-US" sz="4000" b="1" i="0" u="none" strike="noStrike" dirty="0">
                <a:solidFill>
                  <a:srgbClr val="000000"/>
                </a:solidFill>
                <a:effectLst/>
              </a:rPr>
              <a:t>““If we have a breakthrough [toward] reaching a deal that gives the Palestinians their needs and makes the region calm,</a:t>
            </a:r>
            <a:r>
              <a:rPr lang="en-US" sz="4000" b="0" i="0" u="none" strike="noStrike" dirty="0">
                <a:solidFill>
                  <a:srgbClr val="000000"/>
                </a:solidFill>
                <a:effectLst/>
              </a:rPr>
              <a:t> we’re going to work with whoever’s there.”</a:t>
            </a:r>
            <a:br>
              <a:rPr lang="en-US" dirty="0"/>
            </a:br>
            <a:endParaRPr lang="en-US" dirty="0"/>
          </a:p>
        </p:txBody>
      </p:sp>
      <p:pic>
        <p:nvPicPr>
          <p:cNvPr id="2050" name="Picture 2" descr="Saudi Crown Prince Mohammed bin Salman attends the APEC Leader's Informal Dialogue with Guests during the Asia-Pacific Economic Cooperation APEC summit, November 18, 2022, in Bangkok, Thailand. (Athit Perawongmetha/Pool Photo via AP)">
            <a:extLst>
              <a:ext uri="{FF2B5EF4-FFF2-40B4-BE49-F238E27FC236}">
                <a16:creationId xmlns:a16="http://schemas.microsoft.com/office/drawing/2014/main" id="{0FC90F2D-D4D3-9521-03A9-94D5FA6717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0299" y="1977656"/>
            <a:ext cx="5357569" cy="3348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1908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36569-1663-4BF9-3E3E-C29521B53847}"/>
              </a:ext>
            </a:extLst>
          </p:cNvPr>
          <p:cNvSpPr>
            <a:spLocks noGrp="1"/>
          </p:cNvSpPr>
          <p:nvPr>
            <p:ph type="title"/>
          </p:nvPr>
        </p:nvSpPr>
        <p:spPr/>
        <p:txBody>
          <a:bodyPr>
            <a:normAutofit/>
          </a:bodyPr>
          <a:lstStyle/>
          <a:p>
            <a:pPr algn="ctr"/>
            <a:r>
              <a:rPr lang="en-US" sz="3600" i="1" dirty="0"/>
              <a:t>Netanyahu at the UN – September 22, 2023</a:t>
            </a:r>
          </a:p>
        </p:txBody>
      </p:sp>
      <p:sp>
        <p:nvSpPr>
          <p:cNvPr id="3" name="Content Placeholder 2">
            <a:extLst>
              <a:ext uri="{FF2B5EF4-FFF2-40B4-BE49-F238E27FC236}">
                <a16:creationId xmlns:a16="http://schemas.microsoft.com/office/drawing/2014/main" id="{0BF86555-F28C-59B9-7F21-DB009775A1D4}"/>
              </a:ext>
            </a:extLst>
          </p:cNvPr>
          <p:cNvSpPr>
            <a:spLocks noGrp="1"/>
          </p:cNvSpPr>
          <p:nvPr>
            <p:ph idx="1"/>
          </p:nvPr>
        </p:nvSpPr>
        <p:spPr>
          <a:xfrm>
            <a:off x="446567" y="1825625"/>
            <a:ext cx="5869174" cy="4351338"/>
          </a:xfrm>
        </p:spPr>
        <p:txBody>
          <a:bodyPr>
            <a:normAutofit fontScale="92500" lnSpcReduction="20000"/>
          </a:bodyPr>
          <a:lstStyle/>
          <a:p>
            <a:pPr marL="0" indent="0">
              <a:buNone/>
            </a:pPr>
            <a:r>
              <a:rPr lang="en-US" b="1" i="0" u="none" strike="noStrike" dirty="0">
                <a:solidFill>
                  <a:srgbClr val="000000"/>
                </a:solidFill>
                <a:effectLst/>
              </a:rPr>
              <a:t>“Such a peace will go a long way to ending the Arab-Israeli conflict,”</a:t>
            </a:r>
            <a:r>
              <a:rPr lang="en-US" b="0" i="0" u="none" strike="noStrike" dirty="0">
                <a:solidFill>
                  <a:srgbClr val="000000"/>
                </a:solidFill>
                <a:effectLst/>
              </a:rPr>
              <a:t> said Netanyahu, addressing the gathering for the 12th time. </a:t>
            </a:r>
          </a:p>
          <a:p>
            <a:pPr marL="0" indent="0">
              <a:buNone/>
            </a:pPr>
            <a:endParaRPr lang="en-US" dirty="0">
              <a:solidFill>
                <a:srgbClr val="000000"/>
              </a:solidFill>
            </a:endParaRPr>
          </a:p>
          <a:p>
            <a:pPr marL="0" indent="0">
              <a:buNone/>
            </a:pPr>
            <a:r>
              <a:rPr lang="en-US" b="1" i="0" u="none" strike="noStrike" dirty="0">
                <a:solidFill>
                  <a:srgbClr val="000000"/>
                </a:solidFill>
                <a:effectLst/>
              </a:rPr>
              <a:t>“It will encourage other Arab states to normalize their relations with Israel. It will enhance the prospects of peace with the Palestinians. It will encourage a broader reconciliation between Judaism and Islam, between Jerusalem and Mecca, between the descendants of Isaac and the descendants of Ishmael.”</a:t>
            </a:r>
            <a:endParaRPr lang="en-US" b="1" dirty="0"/>
          </a:p>
        </p:txBody>
      </p:sp>
      <p:pic>
        <p:nvPicPr>
          <p:cNvPr id="1026" name="Picture 2" descr="Prime Minister Benjamin Netanyahu prepares to use a red marker on a map of 'The New Middle East,' as he addresses the 78th session of the United Nations General Assembly, Friday, Sept. 22, 2023. (AP Photo/Mary Altaffer)">
            <a:extLst>
              <a:ext uri="{FF2B5EF4-FFF2-40B4-BE49-F238E27FC236}">
                <a16:creationId xmlns:a16="http://schemas.microsoft.com/office/drawing/2014/main" id="{B0D736EC-2F9A-BAD2-1CB5-D63BD7A608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5742" y="1825625"/>
            <a:ext cx="5429692" cy="3668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4431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36569-1663-4BF9-3E3E-C29521B53847}"/>
              </a:ext>
            </a:extLst>
          </p:cNvPr>
          <p:cNvSpPr>
            <a:spLocks noGrp="1"/>
          </p:cNvSpPr>
          <p:nvPr>
            <p:ph type="title"/>
          </p:nvPr>
        </p:nvSpPr>
        <p:spPr/>
        <p:txBody>
          <a:bodyPr>
            <a:normAutofit/>
          </a:bodyPr>
          <a:lstStyle/>
          <a:p>
            <a:pPr algn="ctr"/>
            <a:r>
              <a:rPr lang="en-US" sz="3600" i="1" dirty="0"/>
              <a:t>What was Netanyahu willing to give the </a:t>
            </a:r>
            <a:br>
              <a:rPr lang="en-US" sz="3600" i="1" dirty="0"/>
            </a:br>
            <a:r>
              <a:rPr lang="en-US" sz="3600" i="1" dirty="0"/>
              <a:t>Saudis and the US? – September 22, 2023</a:t>
            </a:r>
          </a:p>
        </p:txBody>
      </p:sp>
      <p:sp>
        <p:nvSpPr>
          <p:cNvPr id="3" name="Content Placeholder 2">
            <a:extLst>
              <a:ext uri="{FF2B5EF4-FFF2-40B4-BE49-F238E27FC236}">
                <a16:creationId xmlns:a16="http://schemas.microsoft.com/office/drawing/2014/main" id="{0BF86555-F28C-59B9-7F21-DB009775A1D4}"/>
              </a:ext>
            </a:extLst>
          </p:cNvPr>
          <p:cNvSpPr>
            <a:spLocks noGrp="1"/>
          </p:cNvSpPr>
          <p:nvPr>
            <p:ph idx="1"/>
          </p:nvPr>
        </p:nvSpPr>
        <p:spPr>
          <a:xfrm>
            <a:off x="595423" y="1825625"/>
            <a:ext cx="5720318" cy="4351338"/>
          </a:xfrm>
        </p:spPr>
        <p:txBody>
          <a:bodyPr>
            <a:normAutofit/>
          </a:bodyPr>
          <a:lstStyle/>
          <a:p>
            <a:pPr marL="0" indent="0">
              <a:buNone/>
            </a:pPr>
            <a:r>
              <a:rPr lang="en-US" dirty="0">
                <a:solidFill>
                  <a:srgbClr val="000000"/>
                </a:solidFill>
              </a:rPr>
              <a:t>A greater role in the Temple Mount and the Holy sites in Jerusalem? </a:t>
            </a:r>
          </a:p>
          <a:p>
            <a:pPr marL="0" indent="0">
              <a:buNone/>
            </a:pPr>
            <a:endParaRPr lang="en-US" dirty="0">
              <a:solidFill>
                <a:srgbClr val="000000"/>
              </a:solidFill>
            </a:endParaRPr>
          </a:p>
          <a:p>
            <a:pPr marL="0" indent="0">
              <a:buNone/>
            </a:pPr>
            <a:r>
              <a:rPr lang="en-US" dirty="0">
                <a:solidFill>
                  <a:srgbClr val="000000"/>
                </a:solidFill>
              </a:rPr>
              <a:t>Possible land arrangement with Jordan’s involvement? </a:t>
            </a:r>
          </a:p>
          <a:p>
            <a:pPr marL="0" indent="0">
              <a:buNone/>
            </a:pPr>
            <a:endParaRPr lang="en-US" dirty="0">
              <a:solidFill>
                <a:srgbClr val="000000"/>
              </a:solidFill>
            </a:endParaRPr>
          </a:p>
          <a:p>
            <a:pPr marL="0" indent="0">
              <a:buNone/>
            </a:pPr>
            <a:r>
              <a:rPr lang="en-US" dirty="0"/>
              <a:t>Kept his political party, IDF and the security establishment in the dark about details of a deal. </a:t>
            </a:r>
          </a:p>
        </p:txBody>
      </p:sp>
      <p:pic>
        <p:nvPicPr>
          <p:cNvPr id="1026" name="Picture 2" descr="Prime Minister Benjamin Netanyahu prepares to use a red marker on a map of 'The New Middle East,' as he addresses the 78th session of the United Nations General Assembly, Friday, Sept. 22, 2023. (AP Photo/Mary Altaffer)">
            <a:extLst>
              <a:ext uri="{FF2B5EF4-FFF2-40B4-BE49-F238E27FC236}">
                <a16:creationId xmlns:a16="http://schemas.microsoft.com/office/drawing/2014/main" id="{B0D736EC-2F9A-BAD2-1CB5-D63BD7A608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5742" y="1825625"/>
            <a:ext cx="5429692" cy="3668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2500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3E9DE-FB01-F1D1-40B0-608AB5745C49}"/>
              </a:ext>
            </a:extLst>
          </p:cNvPr>
          <p:cNvSpPr>
            <a:spLocks noGrp="1"/>
          </p:cNvSpPr>
          <p:nvPr>
            <p:ph type="title"/>
          </p:nvPr>
        </p:nvSpPr>
        <p:spPr/>
        <p:txBody>
          <a:bodyPr>
            <a:normAutofit/>
          </a:bodyPr>
          <a:lstStyle/>
          <a:p>
            <a:pPr algn="ctr"/>
            <a:r>
              <a:rPr lang="en-US" sz="3600" i="1" dirty="0"/>
              <a:t>Hamas attacks Israel – October 7, 2023 </a:t>
            </a:r>
          </a:p>
        </p:txBody>
      </p:sp>
      <p:pic>
        <p:nvPicPr>
          <p:cNvPr id="5122" name="Picture 2" descr="Hamas attack on Israel: scenarios, possible outcomes, and Türkiye - Yetkin  Report">
            <a:extLst>
              <a:ext uri="{FF2B5EF4-FFF2-40B4-BE49-F238E27FC236}">
                <a16:creationId xmlns:a16="http://schemas.microsoft.com/office/drawing/2014/main" id="{55B3A635-FAC3-25B1-2D2C-83E2598F52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889420"/>
            <a:ext cx="5677776" cy="38521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A69D250-0FE0-A65A-7C7F-2ED89CE86D53}"/>
              </a:ext>
            </a:extLst>
          </p:cNvPr>
          <p:cNvSpPr txBox="1"/>
          <p:nvPr/>
        </p:nvSpPr>
        <p:spPr>
          <a:xfrm>
            <a:off x="1063256" y="2126511"/>
            <a:ext cx="4508204" cy="3539430"/>
          </a:xfrm>
          <a:prstGeom prst="rect">
            <a:avLst/>
          </a:prstGeom>
          <a:noFill/>
        </p:spPr>
        <p:txBody>
          <a:bodyPr wrap="square" rtlCol="0">
            <a:spAutoFit/>
          </a:bodyPr>
          <a:lstStyle/>
          <a:p>
            <a:r>
              <a:rPr lang="en-US" sz="3200" dirty="0"/>
              <a:t>50</a:t>
            </a:r>
            <a:r>
              <a:rPr lang="en-US" sz="3200" baseline="30000" dirty="0"/>
              <a:t>th</a:t>
            </a:r>
            <a:r>
              <a:rPr lang="en-US" sz="3200" dirty="0"/>
              <a:t> anniversary of the Yom Kippur war</a:t>
            </a:r>
          </a:p>
          <a:p>
            <a:endParaRPr lang="en-US" sz="3200" dirty="0"/>
          </a:p>
          <a:p>
            <a:r>
              <a:rPr lang="en-US" sz="3200" dirty="0"/>
              <a:t>Day after the end of Sukkoth</a:t>
            </a:r>
          </a:p>
          <a:p>
            <a:endParaRPr lang="en-US" sz="3200" dirty="0"/>
          </a:p>
          <a:p>
            <a:r>
              <a:rPr lang="en-US" sz="3200" dirty="0"/>
              <a:t>Shabbat Saturday </a:t>
            </a:r>
          </a:p>
        </p:txBody>
      </p:sp>
    </p:spTree>
    <p:extLst>
      <p:ext uri="{BB962C8B-B14F-4D97-AF65-F5344CB8AC3E}">
        <p14:creationId xmlns:p14="http://schemas.microsoft.com/office/powerpoint/2010/main" val="3340765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wo people posing for a photo&#10;&#10;Description automatically generated with medium confidence">
            <a:extLst>
              <a:ext uri="{FF2B5EF4-FFF2-40B4-BE49-F238E27FC236}">
                <a16:creationId xmlns:a16="http://schemas.microsoft.com/office/drawing/2014/main" id="{2B5381B0-06D5-3F4F-2B35-01473E4E6B11}"/>
              </a:ext>
            </a:extLst>
          </p:cNvPr>
          <p:cNvPicPr>
            <a:picLocks noChangeAspect="1"/>
          </p:cNvPicPr>
          <p:nvPr/>
        </p:nvPicPr>
        <p:blipFill>
          <a:blip r:embed="rId2"/>
          <a:stretch>
            <a:fillRect/>
          </a:stretch>
        </p:blipFill>
        <p:spPr>
          <a:xfrm>
            <a:off x="4024771" y="739143"/>
            <a:ext cx="3131820" cy="6017484"/>
          </a:xfrm>
          <a:prstGeom prst="rect">
            <a:avLst/>
          </a:prstGeom>
        </p:spPr>
      </p:pic>
      <p:sp>
        <p:nvSpPr>
          <p:cNvPr id="3" name="TextBox 2">
            <a:extLst>
              <a:ext uri="{FF2B5EF4-FFF2-40B4-BE49-F238E27FC236}">
                <a16:creationId xmlns:a16="http://schemas.microsoft.com/office/drawing/2014/main" id="{A1520F63-CEF2-8C77-1814-D355986D57D6}"/>
              </a:ext>
            </a:extLst>
          </p:cNvPr>
          <p:cNvSpPr txBox="1"/>
          <p:nvPr/>
        </p:nvSpPr>
        <p:spPr>
          <a:xfrm>
            <a:off x="948267" y="101373"/>
            <a:ext cx="10600265" cy="646331"/>
          </a:xfrm>
          <a:prstGeom prst="rect">
            <a:avLst/>
          </a:prstGeom>
          <a:noFill/>
        </p:spPr>
        <p:txBody>
          <a:bodyPr wrap="square">
            <a:spAutoFit/>
          </a:bodyPr>
          <a:lstStyle/>
          <a:p>
            <a:r>
              <a:rPr lang="en-US" sz="3600" i="1" dirty="0"/>
              <a:t>Brazil’s First Lady Michelle Bolsonaro,  October 29, 2022</a:t>
            </a:r>
          </a:p>
        </p:txBody>
      </p:sp>
    </p:spTree>
    <p:extLst>
      <p:ext uri="{BB962C8B-B14F-4D97-AF65-F5344CB8AC3E}">
        <p14:creationId xmlns:p14="http://schemas.microsoft.com/office/powerpoint/2010/main" val="25553350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1F2B7-F508-BEB9-9286-D62852817436}"/>
              </a:ext>
            </a:extLst>
          </p:cNvPr>
          <p:cNvSpPr>
            <a:spLocks noGrp="1"/>
          </p:cNvSpPr>
          <p:nvPr>
            <p:ph type="title"/>
          </p:nvPr>
        </p:nvSpPr>
        <p:spPr/>
        <p:txBody>
          <a:bodyPr>
            <a:normAutofit/>
          </a:bodyPr>
          <a:lstStyle/>
          <a:p>
            <a:pPr algn="ctr" fontAlgn="base"/>
            <a:r>
              <a:rPr lang="en-US" sz="3600" i="1" u="none" strike="noStrike" dirty="0">
                <a:solidFill>
                  <a:srgbClr val="1E1E1E"/>
                </a:solidFill>
                <a:effectLst/>
              </a:rPr>
              <a:t>‘We are at war,’ Netanyahu says, after Hamas launches devastating surprise attack – October 7, 2023</a:t>
            </a:r>
          </a:p>
        </p:txBody>
      </p:sp>
      <p:sp>
        <p:nvSpPr>
          <p:cNvPr id="3" name="Content Placeholder 2">
            <a:extLst>
              <a:ext uri="{FF2B5EF4-FFF2-40B4-BE49-F238E27FC236}">
                <a16:creationId xmlns:a16="http://schemas.microsoft.com/office/drawing/2014/main" id="{B168AD7D-1367-D4F8-7CB6-F886BFA4EBF2}"/>
              </a:ext>
            </a:extLst>
          </p:cNvPr>
          <p:cNvSpPr>
            <a:spLocks noGrp="1"/>
          </p:cNvSpPr>
          <p:nvPr>
            <p:ph idx="1"/>
          </p:nvPr>
        </p:nvSpPr>
        <p:spPr>
          <a:xfrm>
            <a:off x="1020726" y="2126511"/>
            <a:ext cx="5075274" cy="4366363"/>
          </a:xfrm>
        </p:spPr>
        <p:txBody>
          <a:bodyPr/>
          <a:lstStyle/>
          <a:p>
            <a:pPr marL="0" indent="0">
              <a:buNone/>
            </a:pPr>
            <a:r>
              <a:rPr lang="en-US" b="0" i="0" u="none" strike="noStrike" dirty="0">
                <a:solidFill>
                  <a:srgbClr val="121212"/>
                </a:solidFill>
                <a:effectLst/>
              </a:rPr>
              <a:t>“</a:t>
            </a:r>
            <a:r>
              <a:rPr lang="en-US" b="1" i="0" u="none" strike="noStrike" dirty="0">
                <a:solidFill>
                  <a:srgbClr val="121212"/>
                </a:solidFill>
                <a:effectLst/>
              </a:rPr>
              <a:t>Citizens of Israel, we are at war</a:t>
            </a:r>
            <a:r>
              <a:rPr lang="en-US" b="0" i="0" u="none" strike="noStrike" dirty="0">
                <a:solidFill>
                  <a:srgbClr val="121212"/>
                </a:solidFill>
                <a:effectLst/>
              </a:rPr>
              <a:t>. Not an operation, not a round [of fighting,] at war! This morning Hamas initiated a murderous surprise attack against the state of Israel and its citizens,” Netanyahu said in his filmed statement in Hebrew.</a:t>
            </a:r>
            <a:endParaRPr lang="en-US" dirty="0"/>
          </a:p>
        </p:txBody>
      </p:sp>
      <p:pic>
        <p:nvPicPr>
          <p:cNvPr id="9218" name="Picture 2" descr="Prime Minister Benjamin Netanyahu delivers a statement on October 7, 2023 in Tel Aviv, Israel. (Screen grab)">
            <a:extLst>
              <a:ext uri="{FF2B5EF4-FFF2-40B4-BE49-F238E27FC236}">
                <a16:creationId xmlns:a16="http://schemas.microsoft.com/office/drawing/2014/main" id="{2C6F79E0-8855-9006-848F-664965DFDA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4448" y="2192447"/>
            <a:ext cx="5009352" cy="3130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5211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3E9DE-FB01-F1D1-40B0-608AB5745C49}"/>
              </a:ext>
            </a:extLst>
          </p:cNvPr>
          <p:cNvSpPr>
            <a:spLocks noGrp="1"/>
          </p:cNvSpPr>
          <p:nvPr>
            <p:ph type="title"/>
          </p:nvPr>
        </p:nvSpPr>
        <p:spPr/>
        <p:txBody>
          <a:bodyPr>
            <a:normAutofit/>
          </a:bodyPr>
          <a:lstStyle/>
          <a:p>
            <a:pPr algn="ctr"/>
            <a:r>
              <a:rPr lang="en-US" sz="3600" i="1" dirty="0"/>
              <a:t>Over 1200 dead in Israel – October 7, 2023 </a:t>
            </a:r>
          </a:p>
        </p:txBody>
      </p:sp>
      <p:sp>
        <p:nvSpPr>
          <p:cNvPr id="3" name="Content Placeholder 2">
            <a:extLst>
              <a:ext uri="{FF2B5EF4-FFF2-40B4-BE49-F238E27FC236}">
                <a16:creationId xmlns:a16="http://schemas.microsoft.com/office/drawing/2014/main" id="{AD93F763-4CF9-6978-7E1F-683F79CDA397}"/>
              </a:ext>
            </a:extLst>
          </p:cNvPr>
          <p:cNvSpPr>
            <a:spLocks noGrp="1"/>
          </p:cNvSpPr>
          <p:nvPr>
            <p:ph idx="1"/>
          </p:nvPr>
        </p:nvSpPr>
        <p:spPr>
          <a:xfrm>
            <a:off x="838201" y="1825625"/>
            <a:ext cx="4797056" cy="4351338"/>
          </a:xfrm>
        </p:spPr>
        <p:txBody>
          <a:bodyPr/>
          <a:lstStyle/>
          <a:p>
            <a:pPr marL="0" indent="0" algn="l">
              <a:buNone/>
            </a:pPr>
            <a:r>
              <a:rPr lang="en-US" b="0" i="0" u="none" strike="noStrike" dirty="0">
                <a:solidFill>
                  <a:srgbClr val="403F42"/>
                </a:solidFill>
                <a:effectLst/>
              </a:rPr>
              <a:t>Over 1,200 people in Israel have been </a:t>
            </a:r>
            <a:r>
              <a:rPr lang="en-US" b="0" i="0" u="sng" strike="noStrike" dirty="0">
                <a:solidFill>
                  <a:srgbClr val="1155CC"/>
                </a:solidFill>
                <a:effectLst/>
                <a:hlinkClick r:id="rId2"/>
              </a:rPr>
              <a:t>killed</a:t>
            </a:r>
            <a:r>
              <a:rPr lang="en-US" b="0" i="0" u="none" strike="noStrike" dirty="0">
                <a:solidFill>
                  <a:srgbClr val="403F42"/>
                </a:solidFill>
                <a:effectLst/>
              </a:rPr>
              <a:t>, and another 6,900 have been injured in the war.</a:t>
            </a:r>
          </a:p>
          <a:p>
            <a:pPr algn="l">
              <a:buFont typeface="Arial" panose="020B0604020202020204" pitchFamily="34" charset="0"/>
              <a:buChar char="•"/>
            </a:pPr>
            <a:r>
              <a:rPr lang="en-US" b="0" i="0" u="sng" strike="noStrike" dirty="0">
                <a:solidFill>
                  <a:srgbClr val="1155CC"/>
                </a:solidFill>
                <a:effectLst/>
                <a:hlinkClick r:id="rId3"/>
              </a:rPr>
              <a:t>371</a:t>
            </a:r>
            <a:r>
              <a:rPr lang="en-US" b="0" i="0" u="none" strike="noStrike" dirty="0">
                <a:solidFill>
                  <a:srgbClr val="403F42"/>
                </a:solidFill>
                <a:effectLst/>
              </a:rPr>
              <a:t> Israeli soldiers have been killed.</a:t>
            </a:r>
          </a:p>
          <a:p>
            <a:pPr algn="l">
              <a:buFont typeface="Arial" panose="020B0604020202020204" pitchFamily="34" charset="0"/>
              <a:buChar char="•"/>
            </a:pPr>
            <a:r>
              <a:rPr lang="en-US" b="0" i="0" u="none" strike="noStrike" dirty="0">
                <a:solidFill>
                  <a:srgbClr val="403F42"/>
                </a:solidFill>
                <a:effectLst/>
              </a:rPr>
              <a:t>55 IDF soldiers have been </a:t>
            </a:r>
            <a:r>
              <a:rPr lang="en-US" b="0" i="0" u="sng" strike="noStrike" dirty="0">
                <a:solidFill>
                  <a:srgbClr val="1155CC"/>
                </a:solidFill>
                <a:effectLst/>
                <a:hlinkClick r:id="rId4"/>
              </a:rPr>
              <a:t>killed</a:t>
            </a:r>
            <a:r>
              <a:rPr lang="en-US" b="0" i="0" u="none" strike="noStrike" dirty="0">
                <a:solidFill>
                  <a:srgbClr val="403F42"/>
                </a:solidFill>
                <a:effectLst/>
              </a:rPr>
              <a:t> during ground combat in Gaza so far.</a:t>
            </a:r>
          </a:p>
          <a:p>
            <a:endParaRPr lang="en-US" dirty="0"/>
          </a:p>
        </p:txBody>
      </p:sp>
      <p:pic>
        <p:nvPicPr>
          <p:cNvPr id="5122" name="Picture 2" descr="Hamas attack on Israel: scenarios, possible outcomes, and Türkiye - Yetkin  Report">
            <a:extLst>
              <a:ext uri="{FF2B5EF4-FFF2-40B4-BE49-F238E27FC236}">
                <a16:creationId xmlns:a16="http://schemas.microsoft.com/office/drawing/2014/main" id="{55B3A635-FAC3-25B1-2D2C-83E2598F52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5257" y="1825625"/>
            <a:ext cx="6054947" cy="3726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13794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7B914-DF07-62F9-F111-22FE2654E06F}"/>
              </a:ext>
            </a:extLst>
          </p:cNvPr>
          <p:cNvSpPr>
            <a:spLocks noGrp="1"/>
          </p:cNvSpPr>
          <p:nvPr>
            <p:ph type="title"/>
          </p:nvPr>
        </p:nvSpPr>
        <p:spPr/>
        <p:txBody>
          <a:bodyPr>
            <a:normAutofit fontScale="90000"/>
          </a:bodyPr>
          <a:lstStyle/>
          <a:p>
            <a:pPr algn="ctr"/>
            <a:r>
              <a:rPr lang="en-US" sz="4000" i="1" u="none" strike="noStrike" dirty="0">
                <a:solidFill>
                  <a:srgbClr val="252525"/>
                </a:solidFill>
                <a:effectLst/>
                <a:latin typeface="+mn-lt"/>
              </a:rPr>
              <a:t>Iranian president calls to eliminate </a:t>
            </a:r>
            <a:br>
              <a:rPr lang="en-US" sz="4000" i="1" u="none" strike="noStrike" dirty="0">
                <a:solidFill>
                  <a:srgbClr val="252525"/>
                </a:solidFill>
                <a:effectLst/>
                <a:latin typeface="+mn-lt"/>
              </a:rPr>
            </a:br>
            <a:r>
              <a:rPr lang="en-US" sz="4000" i="1" u="none" strike="noStrike" dirty="0">
                <a:solidFill>
                  <a:srgbClr val="252525"/>
                </a:solidFill>
                <a:effectLst/>
                <a:latin typeface="+mn-lt"/>
              </a:rPr>
              <a:t>the Jewish state - November 11, 2023</a:t>
            </a:r>
            <a:br>
              <a:rPr lang="en-US" i="0" u="none" strike="noStrike" dirty="0">
                <a:solidFill>
                  <a:srgbClr val="252525"/>
                </a:solidFill>
                <a:effectLst/>
                <a:latin typeface="var(--utopia-display)"/>
              </a:rPr>
            </a:br>
            <a:endParaRPr lang="en-US" dirty="0"/>
          </a:p>
        </p:txBody>
      </p:sp>
      <p:sp>
        <p:nvSpPr>
          <p:cNvPr id="3" name="Content Placeholder 2">
            <a:extLst>
              <a:ext uri="{FF2B5EF4-FFF2-40B4-BE49-F238E27FC236}">
                <a16:creationId xmlns:a16="http://schemas.microsoft.com/office/drawing/2014/main" id="{9482C530-91EA-CF1E-A434-1B7832E0A26D}"/>
              </a:ext>
            </a:extLst>
          </p:cNvPr>
          <p:cNvSpPr>
            <a:spLocks noGrp="1"/>
          </p:cNvSpPr>
          <p:nvPr>
            <p:ph idx="1"/>
          </p:nvPr>
        </p:nvSpPr>
        <p:spPr>
          <a:xfrm>
            <a:off x="838200" y="1509270"/>
            <a:ext cx="4159102" cy="4667693"/>
          </a:xfrm>
        </p:spPr>
        <p:txBody>
          <a:bodyPr>
            <a:normAutofit/>
          </a:bodyPr>
          <a:lstStyle/>
          <a:p>
            <a:pPr marL="0" indent="0">
              <a:buNone/>
            </a:pPr>
            <a:r>
              <a:rPr lang="en-US" sz="3600" b="0" i="0" u="none" strike="noStrike" dirty="0">
                <a:solidFill>
                  <a:srgbClr val="252525"/>
                </a:solidFill>
                <a:effectLst/>
              </a:rPr>
              <a:t>Iranian President Ebrahim </a:t>
            </a:r>
            <a:r>
              <a:rPr lang="en-US" sz="3600" b="0" i="0" u="none" strike="noStrike" dirty="0" err="1">
                <a:solidFill>
                  <a:srgbClr val="252525"/>
                </a:solidFill>
                <a:effectLst/>
              </a:rPr>
              <a:t>Raisi</a:t>
            </a:r>
            <a:r>
              <a:rPr lang="en-US" sz="3600" b="0" i="0" u="none" strike="noStrike" dirty="0">
                <a:solidFill>
                  <a:srgbClr val="252525"/>
                </a:solidFill>
                <a:effectLst/>
              </a:rPr>
              <a:t> </a:t>
            </a:r>
            <a:r>
              <a:rPr lang="en-US" sz="3600" b="1" i="0" u="none" strike="noStrike" dirty="0">
                <a:solidFill>
                  <a:srgbClr val="252525"/>
                </a:solidFill>
                <a:effectLst/>
              </a:rPr>
              <a:t>called for the creation of a Palestinian state “from the river to the sea,”</a:t>
            </a:r>
            <a:r>
              <a:rPr lang="en-US" sz="3600" b="0" i="0" u="none" strike="noStrike" dirty="0">
                <a:solidFill>
                  <a:srgbClr val="252525"/>
                </a:solidFill>
                <a:effectLst/>
              </a:rPr>
              <a:t> a genocidal rallying cry necessitating the destruction of Israel.</a:t>
            </a:r>
            <a:endParaRPr lang="en-US" sz="3600" dirty="0"/>
          </a:p>
        </p:txBody>
      </p:sp>
      <p:pic>
        <p:nvPicPr>
          <p:cNvPr id="7170" name="Picture 2" descr="Image">
            <a:extLst>
              <a:ext uri="{FF2B5EF4-FFF2-40B4-BE49-F238E27FC236}">
                <a16:creationId xmlns:a16="http://schemas.microsoft.com/office/drawing/2014/main" id="{DD0BDC77-16E5-548E-50C4-673A45C7F9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7482" y="1509269"/>
            <a:ext cx="6016138" cy="4667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63313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A25DE-626B-712B-6729-ACDCDF720553}"/>
              </a:ext>
            </a:extLst>
          </p:cNvPr>
          <p:cNvSpPr>
            <a:spLocks noGrp="1"/>
          </p:cNvSpPr>
          <p:nvPr>
            <p:ph type="title"/>
          </p:nvPr>
        </p:nvSpPr>
        <p:spPr/>
        <p:txBody>
          <a:bodyPr>
            <a:normAutofit fontScale="90000"/>
          </a:bodyPr>
          <a:lstStyle/>
          <a:p>
            <a:pPr algn="ctr"/>
            <a:br>
              <a:rPr lang="en-US" b="1" i="1" u="none" strike="noStrike" dirty="0">
                <a:effectLst/>
                <a:latin typeface="nyt-cheltenham"/>
              </a:rPr>
            </a:br>
            <a:br>
              <a:rPr lang="en-US" b="1" i="1" u="none" strike="noStrike" dirty="0">
                <a:effectLst/>
                <a:latin typeface="nyt-cheltenham"/>
              </a:rPr>
            </a:br>
            <a:r>
              <a:rPr lang="en-US" sz="4000" i="1" u="none" strike="noStrike" dirty="0">
                <a:solidFill>
                  <a:srgbClr val="000000"/>
                </a:solidFill>
                <a:effectLst/>
              </a:rPr>
              <a:t>Bitter Rivals:</a:t>
            </a:r>
            <a:br>
              <a:rPr lang="en-US" sz="4000" i="1" u="none" strike="noStrike" dirty="0">
                <a:solidFill>
                  <a:srgbClr val="000000"/>
                </a:solidFill>
                <a:effectLst/>
              </a:rPr>
            </a:br>
            <a:r>
              <a:rPr lang="en-US" sz="4000" i="1" u="none" strike="noStrike" dirty="0">
                <a:solidFill>
                  <a:srgbClr val="000000"/>
                </a:solidFill>
                <a:effectLst/>
              </a:rPr>
              <a:t>Shia Iran and Sunni Saudi Arabia</a:t>
            </a:r>
            <a:br>
              <a:rPr lang="en-US" b="0" i="0" u="none" strike="noStrike" dirty="0">
                <a:solidFill>
                  <a:srgbClr val="000000"/>
                </a:solidFill>
                <a:effectLst/>
                <a:latin typeface="CooperMedium"/>
              </a:rPr>
            </a:br>
            <a:br>
              <a:rPr lang="en-US" b="1" u="none" strike="noStrike" dirty="0">
                <a:effectLst/>
                <a:latin typeface="nyt-cheltenham"/>
              </a:rPr>
            </a:br>
            <a:endParaRPr lang="en-US" dirty="0"/>
          </a:p>
        </p:txBody>
      </p:sp>
      <p:sp>
        <p:nvSpPr>
          <p:cNvPr id="3" name="Content Placeholder 2">
            <a:extLst>
              <a:ext uri="{FF2B5EF4-FFF2-40B4-BE49-F238E27FC236}">
                <a16:creationId xmlns:a16="http://schemas.microsoft.com/office/drawing/2014/main" id="{B5657B0E-46D9-4CEA-352E-D2AA70F1CDFD}"/>
              </a:ext>
            </a:extLst>
          </p:cNvPr>
          <p:cNvSpPr>
            <a:spLocks noGrp="1"/>
          </p:cNvSpPr>
          <p:nvPr>
            <p:ph idx="1"/>
          </p:nvPr>
        </p:nvSpPr>
        <p:spPr>
          <a:xfrm>
            <a:off x="685800" y="1690688"/>
            <a:ext cx="4779335" cy="4486275"/>
          </a:xfrm>
        </p:spPr>
        <p:txBody>
          <a:bodyPr>
            <a:normAutofit lnSpcReduction="10000"/>
          </a:bodyPr>
          <a:lstStyle/>
          <a:p>
            <a:pPr marL="0" indent="0">
              <a:buNone/>
            </a:pPr>
            <a:r>
              <a:rPr lang="en-US" b="0" i="0" u="none" strike="noStrike" dirty="0">
                <a:solidFill>
                  <a:srgbClr val="333333"/>
                </a:solidFill>
                <a:effectLst/>
                <a:latin typeface="Bernino"/>
              </a:rPr>
              <a:t>Intense rivalry between Shia Iran and its Sunni neighbor, Saudi Arabia.  </a:t>
            </a:r>
            <a:br>
              <a:rPr lang="en-US" b="0" i="0" u="none" strike="noStrike" dirty="0">
                <a:solidFill>
                  <a:srgbClr val="333333"/>
                </a:solidFill>
                <a:effectLst/>
                <a:latin typeface="Bernino"/>
              </a:rPr>
            </a:br>
            <a:br>
              <a:rPr lang="en-US" b="0" i="0" u="none" strike="noStrike" dirty="0">
                <a:solidFill>
                  <a:srgbClr val="333333"/>
                </a:solidFill>
                <a:effectLst/>
                <a:latin typeface="Bernino"/>
              </a:rPr>
            </a:br>
            <a:r>
              <a:rPr lang="en-US" b="0" i="0" u="none" strike="noStrike" dirty="0">
                <a:solidFill>
                  <a:srgbClr val="333333"/>
                </a:solidFill>
                <a:effectLst/>
                <a:latin typeface="Bernino"/>
              </a:rPr>
              <a:t>It’s been nearly 40 years since Ayatollah Ruhollah Khomeini led a revolution that toppled the U.S.-backed monarchy.  </a:t>
            </a:r>
          </a:p>
          <a:p>
            <a:pPr marL="0" indent="0">
              <a:buNone/>
            </a:pPr>
            <a:endParaRPr lang="en-US" dirty="0">
              <a:solidFill>
                <a:srgbClr val="333333"/>
              </a:solidFill>
              <a:latin typeface="Bernino"/>
            </a:endParaRPr>
          </a:p>
          <a:p>
            <a:pPr marL="0" indent="0">
              <a:buNone/>
            </a:pPr>
            <a:r>
              <a:rPr lang="en-US" b="0" i="0" u="none" strike="noStrike" dirty="0">
                <a:solidFill>
                  <a:srgbClr val="333333"/>
                </a:solidFill>
                <a:effectLst/>
                <a:latin typeface="Bernino"/>
              </a:rPr>
              <a:t>Ever since, relations with the outside world have been strained.</a:t>
            </a:r>
            <a:endParaRPr lang="en-US" dirty="0"/>
          </a:p>
        </p:txBody>
      </p:sp>
      <p:pic>
        <p:nvPicPr>
          <p:cNvPr id="8194" name="Picture 2" descr="Saudi Crown Prince Mohammed bin Salman (R) mets with Iran's President Ebrahim Raisi during an emergency meeting of the Arab League and the Organization of Islamic Cooperation (OIC), in Riyadh on November 11. (Iranian Presidency / AFP)">
            <a:extLst>
              <a:ext uri="{FF2B5EF4-FFF2-40B4-BE49-F238E27FC236}">
                <a16:creationId xmlns:a16="http://schemas.microsoft.com/office/drawing/2014/main" id="{4003EB5C-B5DC-ADEF-2C53-EF8CE37EBF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3921" y="1997764"/>
            <a:ext cx="5591093" cy="3494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7006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7BD39-59ED-A890-B392-4DAF849DCE5C}"/>
              </a:ext>
            </a:extLst>
          </p:cNvPr>
          <p:cNvSpPr>
            <a:spLocks noGrp="1"/>
          </p:cNvSpPr>
          <p:nvPr>
            <p:ph type="title"/>
          </p:nvPr>
        </p:nvSpPr>
        <p:spPr>
          <a:xfrm>
            <a:off x="985828" y="469013"/>
            <a:ext cx="10515600" cy="1325563"/>
          </a:xfrm>
        </p:spPr>
        <p:txBody>
          <a:bodyPr>
            <a:normAutofit fontScale="90000"/>
          </a:bodyPr>
          <a:lstStyle/>
          <a:p>
            <a:pPr algn="ctr"/>
            <a:r>
              <a:rPr lang="en-US" sz="4000" i="1" u="none" strike="noStrike" dirty="0">
                <a:solidFill>
                  <a:srgbClr val="1E1E1E"/>
                </a:solidFill>
                <a:effectLst/>
                <a:latin typeface="+mn-lt"/>
              </a:rPr>
              <a:t>Khamenei told Hamas chief Iran </a:t>
            </a:r>
            <a:br>
              <a:rPr lang="en-US" sz="4000" i="1" u="none" strike="noStrike" dirty="0">
                <a:solidFill>
                  <a:srgbClr val="1E1E1E"/>
                </a:solidFill>
                <a:effectLst/>
                <a:latin typeface="+mn-lt"/>
              </a:rPr>
            </a:br>
            <a:r>
              <a:rPr lang="en-US" sz="4000" i="1" u="none" strike="noStrike" dirty="0">
                <a:solidFill>
                  <a:srgbClr val="1E1E1E"/>
                </a:solidFill>
                <a:effectLst/>
                <a:latin typeface="+mn-lt"/>
              </a:rPr>
              <a:t>will not directly enter war – report – Nov. 15, 2023</a:t>
            </a:r>
            <a:br>
              <a:rPr lang="en-US" b="1" i="0" u="none" strike="noStrike" dirty="0">
                <a:solidFill>
                  <a:srgbClr val="1E1E1E"/>
                </a:solidFill>
                <a:effectLst/>
                <a:latin typeface="roboto" panose="02000000000000000000" pitchFamily="2" charset="0"/>
              </a:rPr>
            </a:br>
            <a:endParaRPr lang="en-US" dirty="0"/>
          </a:p>
        </p:txBody>
      </p:sp>
      <p:sp>
        <p:nvSpPr>
          <p:cNvPr id="3" name="Content Placeholder 2">
            <a:extLst>
              <a:ext uri="{FF2B5EF4-FFF2-40B4-BE49-F238E27FC236}">
                <a16:creationId xmlns:a16="http://schemas.microsoft.com/office/drawing/2014/main" id="{60E7FFFF-0EE6-56A4-D28D-FA20F9CBADD9}"/>
              </a:ext>
            </a:extLst>
          </p:cNvPr>
          <p:cNvSpPr>
            <a:spLocks noGrp="1"/>
          </p:cNvSpPr>
          <p:nvPr>
            <p:ph idx="1"/>
          </p:nvPr>
        </p:nvSpPr>
        <p:spPr>
          <a:xfrm>
            <a:off x="697525" y="1616149"/>
            <a:ext cx="5061096" cy="5241851"/>
          </a:xfrm>
        </p:spPr>
        <p:txBody>
          <a:bodyPr>
            <a:normAutofit/>
          </a:bodyPr>
          <a:lstStyle/>
          <a:p>
            <a:pPr marL="0" indent="0" algn="l" fontAlgn="base">
              <a:buNone/>
            </a:pPr>
            <a:r>
              <a:rPr lang="en-US" sz="2400" b="0" i="0" u="none" strike="noStrike" dirty="0">
                <a:solidFill>
                  <a:srgbClr val="121212"/>
                </a:solidFill>
                <a:effectLst/>
                <a:latin typeface="+mj-lt"/>
              </a:rPr>
              <a:t>In a report citing “three senior officials,” </a:t>
            </a:r>
            <a:r>
              <a:rPr lang="en-US" sz="2400" b="0" i="0" u="none" strike="noStrike" dirty="0">
                <a:solidFill>
                  <a:srgbClr val="3B8BEA"/>
                </a:solidFill>
                <a:effectLst/>
                <a:latin typeface="+mj-lt"/>
                <a:hlinkClick r:id="rId2"/>
              </a:rPr>
              <a:t>Reuters </a:t>
            </a:r>
            <a:r>
              <a:rPr lang="en-US" sz="2400" b="0" i="0" u="none" strike="noStrike" dirty="0">
                <a:solidFill>
                  <a:srgbClr val="121212"/>
                </a:solidFill>
                <a:effectLst/>
                <a:latin typeface="+mj-lt"/>
              </a:rPr>
              <a:t>said Khamenei had told Haniyeh that, </a:t>
            </a:r>
            <a:r>
              <a:rPr lang="en-US" sz="2400" b="1" i="0" u="none" strike="noStrike" dirty="0">
                <a:solidFill>
                  <a:srgbClr val="121212"/>
                </a:solidFill>
                <a:effectLst/>
                <a:latin typeface="+mj-lt"/>
              </a:rPr>
              <a:t>while Iran would offer political support to Hamas, it would not “intervene directly” in the fight.</a:t>
            </a:r>
          </a:p>
          <a:p>
            <a:pPr marL="0" indent="0" algn="l" fontAlgn="base">
              <a:buNone/>
            </a:pPr>
            <a:r>
              <a:rPr lang="en-US" sz="2400" b="0" i="0" u="none" strike="noStrike" dirty="0">
                <a:solidFill>
                  <a:srgbClr val="121212"/>
                </a:solidFill>
                <a:effectLst/>
                <a:latin typeface="+mj-lt"/>
              </a:rPr>
              <a:t>The Iranian leader also reportedly asked Haniyeh to “silence those voices” in Hamas calling for Iran and its proxy terror group Hezbollah to directly join the war against Israel “in full force.”</a:t>
            </a:r>
          </a:p>
          <a:p>
            <a:endParaRPr lang="en-US" dirty="0"/>
          </a:p>
        </p:txBody>
      </p:sp>
      <p:pic>
        <p:nvPicPr>
          <p:cNvPr id="6146" name="Picture 2" descr="In this picture released by the Iranian Foreign Ministry, Iran's Foreign Minister Hossein Amirabdollahian, left, meets with Ismail Haniyeh, a leader from the Palestinian terror group Hamas, in Doha, Qatar, October 14, 2023. (Iranian Foreign Ministry via AP)">
            <a:extLst>
              <a:ext uri="{FF2B5EF4-FFF2-40B4-BE49-F238E27FC236}">
                <a16:creationId xmlns:a16="http://schemas.microsoft.com/office/drawing/2014/main" id="{E6DEB6F7-F287-0712-4778-B0DE67CAB2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3628" y="1794576"/>
            <a:ext cx="5318733" cy="3719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770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90EF3-C7BE-CC57-1999-10E24E27D8D7}"/>
              </a:ext>
            </a:extLst>
          </p:cNvPr>
          <p:cNvSpPr>
            <a:spLocks noGrp="1"/>
          </p:cNvSpPr>
          <p:nvPr>
            <p:ph type="title"/>
          </p:nvPr>
        </p:nvSpPr>
        <p:spPr/>
        <p:txBody>
          <a:bodyPr>
            <a:normAutofit fontScale="90000"/>
          </a:bodyPr>
          <a:lstStyle/>
          <a:p>
            <a:pPr algn="ctr"/>
            <a:r>
              <a:rPr lang="en-US" sz="4000" b="1" i="1" u="none" strike="noStrike" dirty="0">
                <a:solidFill>
                  <a:srgbClr val="101010"/>
                </a:solidFill>
                <a:effectLst/>
              </a:rPr>
              <a:t>Iran will do “whatever it takes” to </a:t>
            </a:r>
            <a:br>
              <a:rPr lang="en-US" sz="4000" b="1" i="1" u="none" strike="noStrike" dirty="0">
                <a:solidFill>
                  <a:srgbClr val="101010"/>
                </a:solidFill>
                <a:effectLst/>
              </a:rPr>
            </a:br>
            <a:r>
              <a:rPr lang="en-US" sz="4000" b="1" i="1" u="none" strike="noStrike" dirty="0">
                <a:solidFill>
                  <a:srgbClr val="101010"/>
                </a:solidFill>
                <a:effectLst/>
              </a:rPr>
              <a:t>ensure a Hamas victory in the war</a:t>
            </a:r>
            <a:r>
              <a:rPr lang="en-US" sz="4000" b="0" i="1" u="none" strike="noStrike" dirty="0">
                <a:solidFill>
                  <a:srgbClr val="101010"/>
                </a:solidFill>
                <a:effectLst/>
              </a:rPr>
              <a:t>.</a:t>
            </a:r>
            <a:br>
              <a:rPr lang="en-US" sz="4000" b="0" i="1" u="none" strike="noStrike" dirty="0">
                <a:solidFill>
                  <a:srgbClr val="101010"/>
                </a:solidFill>
                <a:effectLst/>
              </a:rPr>
            </a:br>
            <a:r>
              <a:rPr lang="en-US" sz="3600" b="0" i="1" u="none" strike="noStrike" dirty="0">
                <a:solidFill>
                  <a:srgbClr val="403F42"/>
                </a:solidFill>
                <a:effectLst/>
                <a:latin typeface="+mn-lt"/>
              </a:rPr>
              <a:t>November 16, 2023 </a:t>
            </a:r>
            <a:endParaRPr lang="en-US" sz="3600" dirty="0">
              <a:latin typeface="+mn-lt"/>
            </a:endParaRPr>
          </a:p>
        </p:txBody>
      </p:sp>
      <p:sp>
        <p:nvSpPr>
          <p:cNvPr id="3" name="Content Placeholder 2">
            <a:extLst>
              <a:ext uri="{FF2B5EF4-FFF2-40B4-BE49-F238E27FC236}">
                <a16:creationId xmlns:a16="http://schemas.microsoft.com/office/drawing/2014/main" id="{23A01E62-7A4B-B3C8-74E7-9923AD5E139F}"/>
              </a:ext>
            </a:extLst>
          </p:cNvPr>
          <p:cNvSpPr>
            <a:spLocks noGrp="1"/>
          </p:cNvSpPr>
          <p:nvPr>
            <p:ph idx="1"/>
          </p:nvPr>
        </p:nvSpPr>
        <p:spPr/>
        <p:txBody>
          <a:bodyPr/>
          <a:lstStyle/>
          <a:p>
            <a:pPr marL="0" indent="0" algn="l">
              <a:buNone/>
            </a:pPr>
            <a:r>
              <a:rPr lang="en-US" b="0" i="0" u="none" strike="noStrike" dirty="0">
                <a:solidFill>
                  <a:srgbClr val="101010"/>
                </a:solidFill>
                <a:effectLst/>
                <a:latin typeface="Palatino Linotype" panose="02040502050505030304" pitchFamily="18" charset="0"/>
              </a:rPr>
              <a:t>On November 16, Iranian state media </a:t>
            </a:r>
            <a:r>
              <a:rPr lang="en-US" b="0" i="0" u="sng" strike="noStrike" dirty="0">
                <a:solidFill>
                  <a:srgbClr val="1155CC"/>
                </a:solidFill>
                <a:effectLst/>
                <a:latin typeface="Palatino Linotype" panose="02040502050505030304" pitchFamily="18" charset="0"/>
                <a:hlinkClick r:id="rId2"/>
              </a:rPr>
              <a:t>reported</a:t>
            </a:r>
            <a:r>
              <a:rPr lang="en-US" b="0" i="0" u="none" strike="noStrike" dirty="0">
                <a:solidFill>
                  <a:srgbClr val="101010"/>
                </a:solidFill>
                <a:effectLst/>
                <a:latin typeface="Palatino Linotype" panose="02040502050505030304" pitchFamily="18" charset="0"/>
              </a:rPr>
              <a:t> that </a:t>
            </a:r>
            <a:r>
              <a:rPr lang="en-US" b="1" i="0" u="none" strike="noStrike" dirty="0">
                <a:solidFill>
                  <a:srgbClr val="101010"/>
                </a:solidFill>
                <a:effectLst/>
                <a:latin typeface="Palatino Linotype" panose="02040502050505030304" pitchFamily="18" charset="0"/>
              </a:rPr>
              <a:t>Iranian Quds Force commander Esmail </a:t>
            </a:r>
            <a:r>
              <a:rPr lang="en-US" b="1" i="0" u="none" strike="noStrike" dirty="0" err="1">
                <a:solidFill>
                  <a:srgbClr val="101010"/>
                </a:solidFill>
                <a:effectLst/>
                <a:latin typeface="Palatino Linotype" panose="02040502050505030304" pitchFamily="18" charset="0"/>
              </a:rPr>
              <a:t>Qaani</a:t>
            </a:r>
            <a:r>
              <a:rPr lang="en-US" b="1" i="0" u="none" strike="noStrike" dirty="0">
                <a:solidFill>
                  <a:srgbClr val="101010"/>
                </a:solidFill>
                <a:effectLst/>
                <a:latin typeface="Palatino Linotype" panose="02040502050505030304" pitchFamily="18" charset="0"/>
              </a:rPr>
              <a:t> wrote a letter to senior Hamas leader Mohammed </a:t>
            </a:r>
            <a:r>
              <a:rPr lang="en-US" b="1" i="0" u="none" strike="noStrike" dirty="0" err="1">
                <a:solidFill>
                  <a:srgbClr val="101010"/>
                </a:solidFill>
                <a:effectLst/>
                <a:latin typeface="Palatino Linotype" panose="02040502050505030304" pitchFamily="18" charset="0"/>
              </a:rPr>
              <a:t>Deif</a:t>
            </a:r>
            <a:r>
              <a:rPr lang="en-US" b="0" i="0" u="none" strike="noStrike" dirty="0">
                <a:solidFill>
                  <a:srgbClr val="101010"/>
                </a:solidFill>
                <a:effectLst/>
                <a:latin typeface="Palatino Linotype" panose="02040502050505030304" pitchFamily="18" charset="0"/>
              </a:rPr>
              <a:t> </a:t>
            </a:r>
            <a:r>
              <a:rPr lang="en-US" b="1" i="0" u="none" strike="noStrike" dirty="0">
                <a:solidFill>
                  <a:srgbClr val="101010"/>
                </a:solidFill>
                <a:effectLst/>
                <a:latin typeface="Palatino Linotype" panose="02040502050505030304" pitchFamily="18" charset="0"/>
              </a:rPr>
              <a:t>saying Iran will do “whatever it takes” to ensure a Hamas victory in the war</a:t>
            </a:r>
            <a:r>
              <a:rPr lang="en-US" b="0" i="0" u="none" strike="noStrike" dirty="0">
                <a:solidFill>
                  <a:srgbClr val="101010"/>
                </a:solidFill>
                <a:effectLst/>
                <a:latin typeface="Palatino Linotype" panose="02040502050505030304" pitchFamily="18" charset="0"/>
              </a:rPr>
              <a:t>.</a:t>
            </a:r>
            <a:br>
              <a:rPr lang="en-US" b="0" i="0" u="none" strike="noStrike" dirty="0">
                <a:solidFill>
                  <a:srgbClr val="101010"/>
                </a:solidFill>
                <a:effectLst/>
                <a:latin typeface="Palatino Linotype" panose="02040502050505030304" pitchFamily="18" charset="0"/>
              </a:rPr>
            </a:br>
            <a:endParaRPr lang="en-US" b="0" i="0" u="none" strike="noStrike" dirty="0">
              <a:solidFill>
                <a:srgbClr val="403F42"/>
              </a:solidFill>
              <a:effectLst/>
              <a:latin typeface="Arial" panose="020B0604020202020204" pitchFamily="34" charset="0"/>
            </a:endParaRPr>
          </a:p>
          <a:p>
            <a:pPr marL="0" indent="0" algn="l">
              <a:buNone/>
            </a:pPr>
            <a:r>
              <a:rPr lang="en-US" b="0" i="0" u="none" strike="noStrike" dirty="0">
                <a:solidFill>
                  <a:srgbClr val="101010"/>
                </a:solidFill>
                <a:effectLst/>
                <a:latin typeface="Palatino Linotype" panose="02040502050505030304" pitchFamily="18" charset="0"/>
              </a:rPr>
              <a:t>The letter reportedly states, “</a:t>
            </a:r>
            <a:r>
              <a:rPr lang="en-US" b="1" i="0" u="none" strike="noStrike" dirty="0">
                <a:solidFill>
                  <a:srgbClr val="101010"/>
                </a:solidFill>
                <a:effectLst/>
                <a:latin typeface="Palatino Linotype" panose="02040502050505030304" pitchFamily="18" charset="0"/>
              </a:rPr>
              <a:t>your brothers in the resistance axis stand united with you and will not allow the enemy to reach its dirty goals in Gaza and Palestine</a:t>
            </a:r>
            <a:r>
              <a:rPr lang="en-US" b="0" i="0" u="none" strike="noStrike" dirty="0">
                <a:solidFill>
                  <a:srgbClr val="101010"/>
                </a:solidFill>
                <a:effectLst/>
                <a:latin typeface="Palatino Linotype" panose="02040502050505030304" pitchFamily="18" charset="0"/>
              </a:rPr>
              <a:t>. We stand by our fraternal pledge that unites us and we assure you that we will do whatever it takes in this historic battle.”</a:t>
            </a:r>
            <a:endParaRPr lang="en-US" b="0" i="0" u="none" strike="noStrike" dirty="0">
              <a:solidFill>
                <a:srgbClr val="403F42"/>
              </a:solidFill>
              <a:effectLst/>
              <a:latin typeface="Arial" panose="020B0604020202020204" pitchFamily="34" charset="0"/>
            </a:endParaRPr>
          </a:p>
          <a:p>
            <a:endParaRPr lang="en-US" dirty="0"/>
          </a:p>
        </p:txBody>
      </p:sp>
    </p:spTree>
    <p:extLst>
      <p:ext uri="{BB962C8B-B14F-4D97-AF65-F5344CB8AC3E}">
        <p14:creationId xmlns:p14="http://schemas.microsoft.com/office/powerpoint/2010/main" val="4775507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F40D6-0733-F331-A71B-0466090B5A9D}"/>
              </a:ext>
            </a:extLst>
          </p:cNvPr>
          <p:cNvSpPr>
            <a:spLocks noGrp="1"/>
          </p:cNvSpPr>
          <p:nvPr>
            <p:ph type="title"/>
          </p:nvPr>
        </p:nvSpPr>
        <p:spPr>
          <a:xfrm>
            <a:off x="1230717" y="681037"/>
            <a:ext cx="10311809" cy="1009651"/>
          </a:xfrm>
        </p:spPr>
        <p:txBody>
          <a:bodyPr>
            <a:noAutofit/>
          </a:bodyPr>
          <a:lstStyle/>
          <a:p>
            <a:pPr algn="ctr"/>
            <a:r>
              <a:rPr lang="en-US" sz="3600" i="1" u="none" strike="noStrike" dirty="0">
                <a:solidFill>
                  <a:srgbClr val="1E1E1E"/>
                </a:solidFill>
                <a:effectLst/>
                <a:latin typeface="+mn-lt"/>
              </a:rPr>
              <a:t>Erdogan blasts Israel as a ‘terrorist state’ intent on ‘total destruction’ of Gaza – November 16, 2023</a:t>
            </a:r>
            <a:br>
              <a:rPr lang="en-US" sz="3600" i="1" u="none" strike="noStrike" dirty="0">
                <a:solidFill>
                  <a:srgbClr val="1E1E1E"/>
                </a:solidFill>
                <a:effectLst/>
                <a:latin typeface="+mn-lt"/>
              </a:rPr>
            </a:br>
            <a:endParaRPr lang="en-US" sz="3600" i="1" dirty="0">
              <a:latin typeface="+mn-lt"/>
            </a:endParaRPr>
          </a:p>
        </p:txBody>
      </p:sp>
      <p:sp>
        <p:nvSpPr>
          <p:cNvPr id="3" name="Content Placeholder 2">
            <a:extLst>
              <a:ext uri="{FF2B5EF4-FFF2-40B4-BE49-F238E27FC236}">
                <a16:creationId xmlns:a16="http://schemas.microsoft.com/office/drawing/2014/main" id="{4D232EE7-6E73-9D14-768D-A3495638D573}"/>
              </a:ext>
            </a:extLst>
          </p:cNvPr>
          <p:cNvSpPr>
            <a:spLocks noGrp="1"/>
          </p:cNvSpPr>
          <p:nvPr>
            <p:ph idx="1"/>
          </p:nvPr>
        </p:nvSpPr>
        <p:spPr>
          <a:xfrm>
            <a:off x="838200" y="1825625"/>
            <a:ext cx="5666563" cy="4351338"/>
          </a:xfrm>
        </p:spPr>
        <p:txBody>
          <a:bodyPr>
            <a:normAutofit/>
          </a:bodyPr>
          <a:lstStyle/>
          <a:p>
            <a:pPr marL="0" indent="0">
              <a:buNone/>
            </a:pPr>
            <a:r>
              <a:rPr lang="en-US" b="0" i="0" u="none" strike="noStrike" dirty="0">
                <a:solidFill>
                  <a:srgbClr val="121212"/>
                </a:solidFill>
                <a:effectLst/>
              </a:rPr>
              <a:t>Turkish President Recap Tayyip Erdogan </a:t>
            </a:r>
            <a:r>
              <a:rPr lang="en-US" b="1" i="0" u="none" strike="noStrike" dirty="0">
                <a:solidFill>
                  <a:srgbClr val="121212"/>
                </a:solidFill>
                <a:effectLst/>
              </a:rPr>
              <a:t>accused Israel of being “a terrorist state” and of implementing a strategy to wipe out the population of Gaza</a:t>
            </a:r>
            <a:r>
              <a:rPr lang="en-US" b="0" i="0" u="none" strike="noStrike" dirty="0">
                <a:solidFill>
                  <a:srgbClr val="121212"/>
                </a:solidFill>
                <a:effectLst/>
              </a:rPr>
              <a:t>, during a parliamentary address in which </a:t>
            </a:r>
            <a:r>
              <a:rPr lang="en-US" b="1" i="0" u="none" strike="noStrike" dirty="0">
                <a:solidFill>
                  <a:srgbClr val="121212"/>
                </a:solidFill>
                <a:effectLst/>
              </a:rPr>
              <a:t>he vowed to bring Israel’s political and military leaders to trial in international courts.</a:t>
            </a:r>
            <a:endParaRPr lang="en-US" b="1" dirty="0"/>
          </a:p>
        </p:txBody>
      </p:sp>
      <p:pic>
        <p:nvPicPr>
          <p:cNvPr id="8194" name="Picture 2" descr="Turkish President and the leader of the Justice and Development (AK) Party Recep Tayyip Erdogan speaks at his party's group meeting at the Turkish Grand National Assembly in Ankara, on November 15, 2023. (Adem Altan/AFP)">
            <a:extLst>
              <a:ext uri="{FF2B5EF4-FFF2-40B4-BE49-F238E27FC236}">
                <a16:creationId xmlns:a16="http://schemas.microsoft.com/office/drawing/2014/main" id="{23C70A04-985D-C322-E531-18164C631E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5437" y="2062716"/>
            <a:ext cx="5241559" cy="3685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8744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F40D6-0733-F331-A71B-0466090B5A9D}"/>
              </a:ext>
            </a:extLst>
          </p:cNvPr>
          <p:cNvSpPr>
            <a:spLocks noGrp="1"/>
          </p:cNvSpPr>
          <p:nvPr>
            <p:ph type="title"/>
          </p:nvPr>
        </p:nvSpPr>
        <p:spPr>
          <a:xfrm>
            <a:off x="1230717" y="681037"/>
            <a:ext cx="10311809" cy="1009651"/>
          </a:xfrm>
        </p:spPr>
        <p:txBody>
          <a:bodyPr>
            <a:noAutofit/>
          </a:bodyPr>
          <a:lstStyle/>
          <a:p>
            <a:pPr algn="ctr"/>
            <a:r>
              <a:rPr lang="en-US" sz="3600" i="1" u="none" strike="noStrike" dirty="0">
                <a:solidFill>
                  <a:srgbClr val="1E1E1E"/>
                </a:solidFill>
                <a:effectLst/>
                <a:latin typeface="+mn-lt"/>
              </a:rPr>
              <a:t>Erdogan blasts Israel as a ‘terrorist state’ intent on ‘total destruction’ of Gaza – November 16, 2023</a:t>
            </a:r>
            <a:br>
              <a:rPr lang="en-US" sz="3600" i="1" u="none" strike="noStrike" dirty="0">
                <a:solidFill>
                  <a:srgbClr val="1E1E1E"/>
                </a:solidFill>
                <a:effectLst/>
                <a:latin typeface="+mn-lt"/>
              </a:rPr>
            </a:br>
            <a:endParaRPr lang="en-US" sz="3600" i="1" dirty="0">
              <a:latin typeface="+mn-lt"/>
            </a:endParaRPr>
          </a:p>
        </p:txBody>
      </p:sp>
      <p:sp>
        <p:nvSpPr>
          <p:cNvPr id="3" name="Content Placeholder 2">
            <a:extLst>
              <a:ext uri="{FF2B5EF4-FFF2-40B4-BE49-F238E27FC236}">
                <a16:creationId xmlns:a16="http://schemas.microsoft.com/office/drawing/2014/main" id="{4D232EE7-6E73-9D14-768D-A3495638D573}"/>
              </a:ext>
            </a:extLst>
          </p:cNvPr>
          <p:cNvSpPr>
            <a:spLocks noGrp="1"/>
          </p:cNvSpPr>
          <p:nvPr>
            <p:ph idx="1"/>
          </p:nvPr>
        </p:nvSpPr>
        <p:spPr>
          <a:xfrm>
            <a:off x="838200" y="1825625"/>
            <a:ext cx="5666563" cy="4351338"/>
          </a:xfrm>
        </p:spPr>
        <p:txBody>
          <a:bodyPr>
            <a:normAutofit/>
          </a:bodyPr>
          <a:lstStyle/>
          <a:p>
            <a:pPr marL="0" indent="0">
              <a:buNone/>
            </a:pPr>
            <a:r>
              <a:rPr lang="en-US" b="0" i="0" u="none" strike="noStrike" dirty="0">
                <a:solidFill>
                  <a:srgbClr val="121212"/>
                </a:solidFill>
                <a:effectLst/>
              </a:rPr>
              <a:t>Turkish President Recap Tayyip Erdogan </a:t>
            </a:r>
            <a:r>
              <a:rPr lang="en-US" b="1" i="0" u="none" strike="noStrike" dirty="0">
                <a:solidFill>
                  <a:srgbClr val="121212"/>
                </a:solidFill>
                <a:effectLst/>
              </a:rPr>
              <a:t>accused Israel of being “a terrorist state” and of implementing a strategy to wipe out the population of Gaza</a:t>
            </a:r>
            <a:r>
              <a:rPr lang="en-US" b="0" i="0" u="none" strike="noStrike" dirty="0">
                <a:solidFill>
                  <a:srgbClr val="121212"/>
                </a:solidFill>
                <a:effectLst/>
              </a:rPr>
              <a:t>, during a parliamentary address in which </a:t>
            </a:r>
            <a:r>
              <a:rPr lang="en-US" b="1" i="0" u="none" strike="noStrike" dirty="0">
                <a:solidFill>
                  <a:srgbClr val="121212"/>
                </a:solidFill>
                <a:effectLst/>
              </a:rPr>
              <a:t>he vowed to bring Israel’s political and military leaders to trial in international courts.</a:t>
            </a:r>
            <a:endParaRPr lang="en-US" b="1" dirty="0"/>
          </a:p>
        </p:txBody>
      </p:sp>
      <p:pic>
        <p:nvPicPr>
          <p:cNvPr id="8194" name="Picture 2" descr="Turkish President and the leader of the Justice and Development (AK) Party Recep Tayyip Erdogan speaks at his party's group meeting at the Turkish Grand National Assembly in Ankara, on November 15, 2023. (Adem Altan/AFP)">
            <a:extLst>
              <a:ext uri="{FF2B5EF4-FFF2-40B4-BE49-F238E27FC236}">
                <a16:creationId xmlns:a16="http://schemas.microsoft.com/office/drawing/2014/main" id="{23C70A04-985D-C322-E531-18164C631E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5437" y="2062716"/>
            <a:ext cx="5241559" cy="3685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97836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62C9F-42C7-F59F-364A-96D0742188F1}"/>
              </a:ext>
            </a:extLst>
          </p:cNvPr>
          <p:cNvSpPr>
            <a:spLocks noGrp="1"/>
          </p:cNvSpPr>
          <p:nvPr>
            <p:ph type="title"/>
          </p:nvPr>
        </p:nvSpPr>
        <p:spPr/>
        <p:txBody>
          <a:bodyPr>
            <a:normAutofit fontScale="90000"/>
          </a:bodyPr>
          <a:lstStyle/>
          <a:p>
            <a:pPr algn="ctr"/>
            <a:br>
              <a:rPr lang="en-US" dirty="0"/>
            </a:br>
            <a:r>
              <a:rPr lang="en-US" b="0" i="1" u="none" strike="noStrike" dirty="0">
                <a:solidFill>
                  <a:srgbClr val="1D3885"/>
                </a:solidFill>
                <a:effectLst/>
                <a:latin typeface="+mn-lt"/>
              </a:rPr>
              <a:t>US strikes Iranian assets in Syria </a:t>
            </a:r>
            <a:br>
              <a:rPr lang="en-US" b="0" i="1" u="none" strike="noStrike" dirty="0">
                <a:solidFill>
                  <a:srgbClr val="1D3885"/>
                </a:solidFill>
                <a:effectLst/>
                <a:latin typeface="+mn-lt"/>
              </a:rPr>
            </a:br>
            <a:r>
              <a:rPr lang="en-US" b="0" i="1" u="none" strike="noStrike" dirty="0">
                <a:solidFill>
                  <a:srgbClr val="1D3885"/>
                </a:solidFill>
                <a:effectLst/>
                <a:latin typeface="+mn-lt"/>
              </a:rPr>
              <a:t>for third time in weeks</a:t>
            </a:r>
            <a:endParaRPr lang="en-US" i="1" dirty="0">
              <a:latin typeface="+mn-lt"/>
            </a:endParaRPr>
          </a:p>
        </p:txBody>
      </p:sp>
      <p:pic>
        <p:nvPicPr>
          <p:cNvPr id="3074" name="Picture 2">
            <a:extLst>
              <a:ext uri="{FF2B5EF4-FFF2-40B4-BE49-F238E27FC236}">
                <a16:creationId xmlns:a16="http://schemas.microsoft.com/office/drawing/2014/main" id="{E3943651-898D-6613-A5CF-6EFE82208C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551814" y="2059098"/>
            <a:ext cx="6570612" cy="4433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5943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BE20C-69D5-B725-6A55-FDBF8C8BBA2A}"/>
              </a:ext>
            </a:extLst>
          </p:cNvPr>
          <p:cNvSpPr>
            <a:spLocks noGrp="1"/>
          </p:cNvSpPr>
          <p:nvPr>
            <p:ph type="title"/>
          </p:nvPr>
        </p:nvSpPr>
        <p:spPr/>
        <p:txBody>
          <a:bodyPr>
            <a:normAutofit/>
          </a:bodyPr>
          <a:lstStyle/>
          <a:p>
            <a:pPr algn="ctr"/>
            <a:r>
              <a:rPr lang="en-US" sz="4000" b="0" i="1" strike="noStrike" dirty="0">
                <a:effectLst/>
                <a:latin typeface="Times" pitchFamily="2" charset="0"/>
                <a:hlinkClick r:id="rId2">
                  <a:extLst>
                    <a:ext uri="{A12FA001-AC4F-418D-AE19-62706E023703}">
                      <ahyp:hlinkClr xmlns:ahyp="http://schemas.microsoft.com/office/drawing/2018/hyperlinkcolor" val="tx"/>
                    </a:ext>
                  </a:extLst>
                </a:hlinkClick>
              </a:rPr>
              <a:t>Gantz: We will kill Hamas leaders </a:t>
            </a:r>
            <a:br>
              <a:rPr lang="en-US" sz="4000" b="0" i="1" strike="noStrike" dirty="0">
                <a:effectLst/>
                <a:latin typeface="Times" pitchFamily="2" charset="0"/>
                <a:hlinkClick r:id="rId2">
                  <a:extLst>
                    <a:ext uri="{A12FA001-AC4F-418D-AE19-62706E023703}">
                      <ahyp:hlinkClr xmlns:ahyp="http://schemas.microsoft.com/office/drawing/2018/hyperlinkcolor" val="tx"/>
                    </a:ext>
                  </a:extLst>
                </a:hlinkClick>
              </a:rPr>
            </a:br>
            <a:r>
              <a:rPr lang="en-US" sz="4000" b="0" i="1" strike="noStrike" dirty="0">
                <a:effectLst/>
                <a:latin typeface="Times" pitchFamily="2" charset="0"/>
                <a:hlinkClick r:id="rId2">
                  <a:extLst>
                    <a:ext uri="{A12FA001-AC4F-418D-AE19-62706E023703}">
                      <ahyp:hlinkClr xmlns:ahyp="http://schemas.microsoft.com/office/drawing/2018/hyperlinkcolor" val="tx"/>
                    </a:ext>
                  </a:extLst>
                </a:hlinkClick>
              </a:rPr>
              <a:t>‘in Gaza and around the world’</a:t>
            </a:r>
            <a:endParaRPr lang="en-US" sz="4000" i="1" dirty="0"/>
          </a:p>
        </p:txBody>
      </p:sp>
      <p:pic>
        <p:nvPicPr>
          <p:cNvPr id="4098" name="Picture 2">
            <a:extLst>
              <a:ext uri="{FF2B5EF4-FFF2-40B4-BE49-F238E27FC236}">
                <a16:creationId xmlns:a16="http://schemas.microsoft.com/office/drawing/2014/main" id="{E7B35FB9-1ED2-3157-DB97-485F5346BF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3925" y="1880323"/>
            <a:ext cx="7204149" cy="4795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550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005824DE-E6C7-1EEC-A289-41A3598D7378}"/>
              </a:ext>
            </a:extLst>
          </p:cNvPr>
          <p:cNvPicPr>
            <a:picLocks noChangeAspect="1"/>
          </p:cNvPicPr>
          <p:nvPr/>
        </p:nvPicPr>
        <p:blipFill>
          <a:blip r:embed="rId2"/>
          <a:stretch>
            <a:fillRect/>
          </a:stretch>
        </p:blipFill>
        <p:spPr>
          <a:xfrm>
            <a:off x="4306060" y="71437"/>
            <a:ext cx="3105745" cy="6715125"/>
          </a:xfrm>
          <a:prstGeom prst="rect">
            <a:avLst/>
          </a:prstGeom>
        </p:spPr>
      </p:pic>
    </p:spTree>
    <p:extLst>
      <p:ext uri="{BB962C8B-B14F-4D97-AF65-F5344CB8AC3E}">
        <p14:creationId xmlns:p14="http://schemas.microsoft.com/office/powerpoint/2010/main" val="25467042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4837C-8339-B282-1F32-81F547126440}"/>
              </a:ext>
            </a:extLst>
          </p:cNvPr>
          <p:cNvSpPr>
            <a:spLocks noGrp="1"/>
          </p:cNvSpPr>
          <p:nvPr>
            <p:ph type="title"/>
          </p:nvPr>
        </p:nvSpPr>
        <p:spPr/>
        <p:txBody>
          <a:bodyPr>
            <a:normAutofit fontScale="90000"/>
          </a:bodyPr>
          <a:lstStyle/>
          <a:p>
            <a:pPr algn="ctr"/>
            <a:r>
              <a:rPr lang="en-US" sz="4000" b="0" i="1" u="none" strike="noStrike" dirty="0">
                <a:solidFill>
                  <a:srgbClr val="000000"/>
                </a:solidFill>
                <a:effectLst/>
              </a:rPr>
              <a:t>Close to 300,000 march for Israel in Washington, </a:t>
            </a:r>
            <a:br>
              <a:rPr lang="en-US" sz="4000" b="0" i="1" u="none" strike="noStrike" dirty="0">
                <a:solidFill>
                  <a:srgbClr val="000000"/>
                </a:solidFill>
                <a:effectLst/>
              </a:rPr>
            </a:br>
            <a:r>
              <a:rPr lang="en-US" sz="4000" b="0" i="1" u="none" strike="noStrike" dirty="0">
                <a:solidFill>
                  <a:srgbClr val="000000"/>
                </a:solidFill>
                <a:effectLst/>
              </a:rPr>
              <a:t>decry antisemitism – November 14, 2023</a:t>
            </a:r>
            <a:br>
              <a:rPr lang="en-US" b="0" i="0" u="none" strike="noStrike" dirty="0">
                <a:solidFill>
                  <a:srgbClr val="000000"/>
                </a:solidFill>
                <a:effectLst/>
                <a:latin typeface="FrankRuhlLibre"/>
              </a:rPr>
            </a:br>
            <a:endParaRPr lang="en-US" dirty="0"/>
          </a:p>
        </p:txBody>
      </p:sp>
      <p:pic>
        <p:nvPicPr>
          <p:cNvPr id="13314" name="Picture 2" descr=" Thousands attend the March for Israel, National Mall, Washington DC, November 14, 2023 (photo credit: DREW ANGERER/GETTY IMAGES)">
            <a:extLst>
              <a:ext uri="{FF2B5EF4-FFF2-40B4-BE49-F238E27FC236}">
                <a16:creationId xmlns:a16="http://schemas.microsoft.com/office/drawing/2014/main" id="{97306FF9-92CB-4EA2-D614-7B183EA5E3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4029" y="1527166"/>
            <a:ext cx="7334250" cy="4791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274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4837C-8339-B282-1F32-81F547126440}"/>
              </a:ext>
            </a:extLst>
          </p:cNvPr>
          <p:cNvSpPr>
            <a:spLocks noGrp="1"/>
          </p:cNvSpPr>
          <p:nvPr>
            <p:ph type="title"/>
          </p:nvPr>
        </p:nvSpPr>
        <p:spPr>
          <a:xfrm>
            <a:off x="838200" y="365125"/>
            <a:ext cx="10515600" cy="1325563"/>
          </a:xfrm>
        </p:spPr>
        <p:txBody>
          <a:bodyPr>
            <a:normAutofit fontScale="90000"/>
          </a:bodyPr>
          <a:lstStyle/>
          <a:p>
            <a:pPr algn="ctr"/>
            <a:br>
              <a:rPr lang="en-US" sz="4000" b="1" i="1" u="none" strike="noStrike" dirty="0">
                <a:solidFill>
                  <a:srgbClr val="252525"/>
                </a:solidFill>
                <a:effectLst/>
              </a:rPr>
            </a:br>
            <a:r>
              <a:rPr lang="en-US" sz="4000" b="1" i="1" u="none" strike="noStrike" dirty="0">
                <a:solidFill>
                  <a:srgbClr val="252525"/>
                </a:solidFill>
                <a:effectLst/>
              </a:rPr>
              <a:t>‘More than 11,500 rockets launched at </a:t>
            </a:r>
            <a:br>
              <a:rPr lang="en-US" sz="4000" b="1" i="1" u="none" strike="noStrike" dirty="0">
                <a:solidFill>
                  <a:srgbClr val="252525"/>
                </a:solidFill>
                <a:effectLst/>
              </a:rPr>
            </a:br>
            <a:r>
              <a:rPr lang="en-US" sz="4000" b="1" i="1" u="none" strike="noStrike" dirty="0">
                <a:solidFill>
                  <a:srgbClr val="252525"/>
                </a:solidFill>
                <a:effectLst/>
              </a:rPr>
              <a:t>Israel since Oct. 7’</a:t>
            </a:r>
            <a:r>
              <a:rPr lang="en-US" sz="4000" b="1" i="1" dirty="0">
                <a:solidFill>
                  <a:srgbClr val="252525"/>
                </a:solidFill>
              </a:rPr>
              <a:t> - </a:t>
            </a:r>
            <a:r>
              <a:rPr lang="en-US" sz="4000" b="0" i="1" u="none" strike="noStrike" dirty="0">
                <a:solidFill>
                  <a:srgbClr val="000000"/>
                </a:solidFill>
                <a:effectLst/>
              </a:rPr>
              <a:t>December 4, 2023</a:t>
            </a:r>
            <a:br>
              <a:rPr lang="en-US" b="0" i="0" u="none" strike="noStrike" dirty="0">
                <a:solidFill>
                  <a:srgbClr val="000000"/>
                </a:solidFill>
                <a:effectLst/>
              </a:rPr>
            </a:br>
            <a:endParaRPr lang="en-US" dirty="0"/>
          </a:p>
        </p:txBody>
      </p:sp>
      <p:pic>
        <p:nvPicPr>
          <p:cNvPr id="2050" name="Picture 2">
            <a:extLst>
              <a:ext uri="{FF2B5EF4-FFF2-40B4-BE49-F238E27FC236}">
                <a16:creationId xmlns:a16="http://schemas.microsoft.com/office/drawing/2014/main" id="{CE73C0B7-B51D-AF43-59DC-5E8B1AE1FE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3990" y="1690688"/>
            <a:ext cx="7522265" cy="5014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41273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4837C-8339-B282-1F32-81F547126440}"/>
              </a:ext>
            </a:extLst>
          </p:cNvPr>
          <p:cNvSpPr>
            <a:spLocks noGrp="1"/>
          </p:cNvSpPr>
          <p:nvPr>
            <p:ph type="title"/>
          </p:nvPr>
        </p:nvSpPr>
        <p:spPr>
          <a:xfrm>
            <a:off x="838200" y="693116"/>
            <a:ext cx="10515600" cy="1325563"/>
          </a:xfrm>
        </p:spPr>
        <p:txBody>
          <a:bodyPr>
            <a:normAutofit fontScale="90000"/>
          </a:bodyPr>
          <a:lstStyle/>
          <a:p>
            <a:pPr algn="ctr"/>
            <a:r>
              <a:rPr lang="en-US" sz="4000" b="1" i="1" u="none" strike="noStrike" dirty="0">
                <a:solidFill>
                  <a:srgbClr val="252525"/>
                </a:solidFill>
                <a:effectLst/>
              </a:rPr>
              <a:t>Shin Bet head: </a:t>
            </a:r>
            <a:br>
              <a:rPr lang="en-US" sz="4000" b="1" i="1" u="none" strike="noStrike" dirty="0">
                <a:solidFill>
                  <a:srgbClr val="252525"/>
                </a:solidFill>
                <a:effectLst/>
              </a:rPr>
            </a:br>
            <a:r>
              <a:rPr lang="en-US" sz="4000" b="1" i="1" u="none" strike="noStrike" dirty="0">
                <a:solidFill>
                  <a:srgbClr val="252525"/>
                </a:solidFill>
                <a:effectLst/>
              </a:rPr>
              <a:t>‘We’ll kill Hamas leaders in Qatar, Turkey’</a:t>
            </a:r>
            <a:br>
              <a:rPr lang="en-US" sz="4000" b="1" i="1" u="none" strike="noStrike" dirty="0">
                <a:solidFill>
                  <a:srgbClr val="252525"/>
                </a:solidFill>
                <a:effectLst/>
              </a:rPr>
            </a:br>
            <a:r>
              <a:rPr lang="en-US" sz="4000" b="0" i="1" u="none" strike="noStrike" dirty="0">
                <a:solidFill>
                  <a:srgbClr val="000000"/>
                </a:solidFill>
                <a:effectLst/>
              </a:rPr>
              <a:t> – December 4, 2023</a:t>
            </a:r>
            <a:br>
              <a:rPr lang="en-US" b="0" i="0" u="none" strike="noStrike" dirty="0">
                <a:solidFill>
                  <a:srgbClr val="000000"/>
                </a:solidFill>
                <a:effectLst/>
                <a:latin typeface="FrankRuhlLibre"/>
              </a:rPr>
            </a:br>
            <a:endParaRPr lang="en-US" dirty="0"/>
          </a:p>
        </p:txBody>
      </p:sp>
      <p:pic>
        <p:nvPicPr>
          <p:cNvPr id="1026" name="Picture 2" descr="Ronen Bar, head of the Shin Bet security services, during a ceremony held at the Yad Vashem Holocaust Memorial Museum in Jerusalem, April 27, 2022. Photo by Olivier Fitoussi/Flash90.">
            <a:extLst>
              <a:ext uri="{FF2B5EF4-FFF2-40B4-BE49-F238E27FC236}">
                <a16:creationId xmlns:a16="http://schemas.microsoft.com/office/drawing/2014/main" id="{30B2F842-1C3C-B688-3CBD-106010235B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2714" y="2187644"/>
            <a:ext cx="6097104" cy="4061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2873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6B654-1EAE-ECB7-F469-39F4FF85051C}"/>
              </a:ext>
            </a:extLst>
          </p:cNvPr>
          <p:cNvSpPr>
            <a:spLocks noGrp="1"/>
          </p:cNvSpPr>
          <p:nvPr>
            <p:ph type="title"/>
          </p:nvPr>
        </p:nvSpPr>
        <p:spPr/>
        <p:txBody>
          <a:bodyPr>
            <a:normAutofit fontScale="90000"/>
          </a:bodyPr>
          <a:lstStyle/>
          <a:p>
            <a:pPr algn="ctr"/>
            <a:br>
              <a:rPr lang="en-US" i="1" u="none" strike="noStrike" dirty="0">
                <a:solidFill>
                  <a:srgbClr val="111111"/>
                </a:solidFill>
                <a:effectLst/>
              </a:rPr>
            </a:br>
            <a:r>
              <a:rPr lang="en-US" i="1" u="none" strike="noStrike" dirty="0">
                <a:solidFill>
                  <a:srgbClr val="111111"/>
                </a:solidFill>
                <a:effectLst/>
              </a:rPr>
              <a:t>Militant Rocket Hit Base Linked to </a:t>
            </a:r>
            <a:br>
              <a:rPr lang="en-US" i="1" u="none" strike="noStrike" dirty="0">
                <a:solidFill>
                  <a:srgbClr val="111111"/>
                </a:solidFill>
                <a:effectLst/>
              </a:rPr>
            </a:br>
            <a:r>
              <a:rPr lang="en-US" i="1" u="none" strike="noStrike" dirty="0">
                <a:solidFill>
                  <a:srgbClr val="111111"/>
                </a:solidFill>
                <a:effectLst/>
              </a:rPr>
              <a:t>Israeli Nuclear Missile Program – Dec. 4, 2023</a:t>
            </a:r>
            <a:br>
              <a:rPr lang="en-US" b="1" i="0" u="none" strike="noStrike" dirty="0">
                <a:solidFill>
                  <a:srgbClr val="111111"/>
                </a:solidFill>
                <a:effectLst/>
                <a:latin typeface="Roboto" panose="02000000000000000000" pitchFamily="2" charset="0"/>
              </a:rPr>
            </a:br>
            <a:endParaRPr lang="en-US" dirty="0"/>
          </a:p>
        </p:txBody>
      </p:sp>
      <p:sp>
        <p:nvSpPr>
          <p:cNvPr id="3" name="Content Placeholder 2">
            <a:extLst>
              <a:ext uri="{FF2B5EF4-FFF2-40B4-BE49-F238E27FC236}">
                <a16:creationId xmlns:a16="http://schemas.microsoft.com/office/drawing/2014/main" id="{4AE5330B-DE0E-CB22-7C93-B605DDDC0F12}"/>
              </a:ext>
            </a:extLst>
          </p:cNvPr>
          <p:cNvSpPr>
            <a:spLocks noGrp="1"/>
          </p:cNvSpPr>
          <p:nvPr>
            <p:ph idx="1"/>
          </p:nvPr>
        </p:nvSpPr>
        <p:spPr>
          <a:xfrm>
            <a:off x="838200" y="1825625"/>
            <a:ext cx="3087757" cy="4351338"/>
          </a:xfrm>
        </p:spPr>
        <p:txBody>
          <a:bodyPr>
            <a:normAutofit fontScale="70000" lnSpcReduction="20000"/>
          </a:bodyPr>
          <a:lstStyle/>
          <a:p>
            <a:pPr marL="0" indent="0" algn="l" fontAlgn="base">
              <a:buNone/>
            </a:pPr>
            <a:r>
              <a:rPr lang="en-US" b="0" i="0" u="none" strike="noStrike" dirty="0">
                <a:solidFill>
                  <a:srgbClr val="333333"/>
                </a:solidFill>
                <a:effectLst/>
                <a:latin typeface="Domine"/>
              </a:rPr>
              <a:t>A rocket most likely fired by Hamas militants during their Oct. 7 attack on Israel struck an Israeli military base where, experts say, many of the country’s nuclear-capable missiles are based, according to a visual analysis of the attack’s aftermath by The New York Times.</a:t>
            </a:r>
          </a:p>
          <a:p>
            <a:pPr marL="0" indent="0" algn="l" fontAlgn="base">
              <a:buNone/>
            </a:pPr>
            <a:r>
              <a:rPr lang="en-US" b="0" i="0" u="none" strike="noStrike" dirty="0">
                <a:solidFill>
                  <a:srgbClr val="333333"/>
                </a:solidFill>
                <a:effectLst/>
                <a:latin typeface="Domine"/>
              </a:rPr>
              <a:t>While the missiles themselves weren’t hit, the rocket’s impact, at the </a:t>
            </a:r>
            <a:r>
              <a:rPr lang="en-US" b="0" i="0" u="none" strike="noStrike" dirty="0" err="1">
                <a:solidFill>
                  <a:srgbClr val="333333"/>
                </a:solidFill>
                <a:effectLst/>
                <a:latin typeface="Domine"/>
              </a:rPr>
              <a:t>Sdot</a:t>
            </a:r>
            <a:r>
              <a:rPr lang="en-US" b="0" i="0" u="none" strike="noStrike" dirty="0">
                <a:solidFill>
                  <a:srgbClr val="333333"/>
                </a:solidFill>
                <a:effectLst/>
                <a:latin typeface="Domine"/>
              </a:rPr>
              <a:t> Micha base in central Israel, sparked a fire that approached missile storage facilities and other sensitive weaponry.</a:t>
            </a:r>
          </a:p>
          <a:p>
            <a:endParaRPr lang="en-US" dirty="0"/>
          </a:p>
        </p:txBody>
      </p:sp>
      <p:pic>
        <p:nvPicPr>
          <p:cNvPr id="15362" name="Picture 2" descr="Militant Rocket Hit Base Linked to Israeli Nuclear Missile Program">
            <a:extLst>
              <a:ext uri="{FF2B5EF4-FFF2-40B4-BE49-F238E27FC236}">
                <a16:creationId xmlns:a16="http://schemas.microsoft.com/office/drawing/2014/main" id="{F74455F2-9174-1E08-6EB2-29120D9E43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5862" y="2107097"/>
            <a:ext cx="6392515" cy="3196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9748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A2254-1EF8-41D7-6DE4-A81CDD54FCF7}"/>
              </a:ext>
            </a:extLst>
          </p:cNvPr>
          <p:cNvSpPr>
            <a:spLocks noGrp="1"/>
          </p:cNvSpPr>
          <p:nvPr>
            <p:ph type="title"/>
          </p:nvPr>
        </p:nvSpPr>
        <p:spPr>
          <a:xfrm>
            <a:off x="1066800" y="365125"/>
            <a:ext cx="10515600" cy="1325563"/>
          </a:xfrm>
        </p:spPr>
        <p:txBody>
          <a:bodyPr>
            <a:normAutofit fontScale="90000"/>
          </a:bodyPr>
          <a:lstStyle/>
          <a:p>
            <a:pPr algn="ctr"/>
            <a:br>
              <a:rPr lang="en-US" i="1" u="none" strike="noStrike" dirty="0">
                <a:solidFill>
                  <a:srgbClr val="252525"/>
                </a:solidFill>
                <a:effectLst/>
              </a:rPr>
            </a:br>
            <a:r>
              <a:rPr lang="en-US" i="1" u="none" strike="noStrike" dirty="0">
                <a:solidFill>
                  <a:srgbClr val="252525"/>
                </a:solidFill>
                <a:effectLst/>
              </a:rPr>
              <a:t>Israel raises travel alert for </a:t>
            </a:r>
            <a:br>
              <a:rPr lang="en-US" i="1" u="none" strike="noStrike" dirty="0">
                <a:solidFill>
                  <a:srgbClr val="252525"/>
                </a:solidFill>
                <a:effectLst/>
              </a:rPr>
            </a:br>
            <a:r>
              <a:rPr lang="en-US" i="1" u="none" strike="noStrike" dirty="0">
                <a:solidFill>
                  <a:srgbClr val="252525"/>
                </a:solidFill>
                <a:effectLst/>
              </a:rPr>
              <a:t>Western Europe, other regions</a:t>
            </a:r>
            <a:br>
              <a:rPr lang="en-US" b="1" i="0" u="none" strike="noStrike" dirty="0">
                <a:solidFill>
                  <a:srgbClr val="252525"/>
                </a:solidFill>
                <a:effectLst/>
                <a:latin typeface="var(--utopia-display)"/>
              </a:rPr>
            </a:br>
            <a:endParaRPr lang="en-US" dirty="0"/>
          </a:p>
        </p:txBody>
      </p:sp>
      <p:pic>
        <p:nvPicPr>
          <p:cNvPr id="3076" name="Picture 4" descr="Israel's National Security Council raised its travel warning for countries around the world on Dec. 4, 2023. Credit: NSC.">
            <a:extLst>
              <a:ext uri="{FF2B5EF4-FFF2-40B4-BE49-F238E27FC236}">
                <a16:creationId xmlns:a16="http://schemas.microsoft.com/office/drawing/2014/main" id="{3A7912C3-E698-008A-6F55-A20558627D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5246" y="1770201"/>
            <a:ext cx="5232398" cy="42733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888E26A-C05B-7619-17EC-12592976A328}"/>
              </a:ext>
            </a:extLst>
          </p:cNvPr>
          <p:cNvSpPr txBox="1"/>
          <p:nvPr/>
        </p:nvSpPr>
        <p:spPr>
          <a:xfrm>
            <a:off x="1066800" y="2146852"/>
            <a:ext cx="4131365" cy="2677656"/>
          </a:xfrm>
          <a:prstGeom prst="rect">
            <a:avLst/>
          </a:prstGeom>
          <a:noFill/>
        </p:spPr>
        <p:txBody>
          <a:bodyPr wrap="square">
            <a:spAutoFit/>
          </a:bodyPr>
          <a:lstStyle/>
          <a:p>
            <a:pPr algn="l"/>
            <a:r>
              <a:rPr lang="en-US" sz="2800" b="0" i="0" u="none" strike="noStrike" dirty="0">
                <a:solidFill>
                  <a:srgbClr val="252525"/>
                </a:solidFill>
                <a:effectLst/>
                <a:latin typeface="+mj-lt"/>
              </a:rPr>
              <a:t>Great Britain, France, Germany, Brazil, Argentina, Australia, and Russia are among the countries where the travel warning was raised to level 2.</a:t>
            </a:r>
          </a:p>
        </p:txBody>
      </p:sp>
    </p:spTree>
    <p:extLst>
      <p:ext uri="{BB962C8B-B14F-4D97-AF65-F5344CB8AC3E}">
        <p14:creationId xmlns:p14="http://schemas.microsoft.com/office/powerpoint/2010/main" val="33382685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8E9D7-0501-C006-0A44-AB082A966388}"/>
              </a:ext>
            </a:extLst>
          </p:cNvPr>
          <p:cNvSpPr>
            <a:spLocks noGrp="1"/>
          </p:cNvSpPr>
          <p:nvPr>
            <p:ph type="title"/>
          </p:nvPr>
        </p:nvSpPr>
        <p:spPr>
          <a:xfrm>
            <a:off x="768626" y="500062"/>
            <a:ext cx="10515600" cy="1325563"/>
          </a:xfrm>
        </p:spPr>
        <p:txBody>
          <a:bodyPr>
            <a:normAutofit fontScale="90000"/>
          </a:bodyPr>
          <a:lstStyle/>
          <a:p>
            <a:pPr algn="ctr"/>
            <a:r>
              <a:rPr lang="en-US" sz="4000" i="1" u="none" strike="noStrike" dirty="0">
                <a:effectLst/>
              </a:rPr>
              <a:t>3 commercial ships hit by missiles in Houthi attack in Red Sea, US warship downs 3 drones – Dec. 4, 2023</a:t>
            </a:r>
            <a:br>
              <a:rPr lang="en-US" b="1" i="0" u="none" strike="noStrike" dirty="0">
                <a:effectLst/>
                <a:latin typeface="var(--font-page-titles)"/>
              </a:rPr>
            </a:br>
            <a:endParaRPr lang="en-US" dirty="0"/>
          </a:p>
        </p:txBody>
      </p:sp>
      <p:sp>
        <p:nvSpPr>
          <p:cNvPr id="3" name="Content Placeholder 2">
            <a:extLst>
              <a:ext uri="{FF2B5EF4-FFF2-40B4-BE49-F238E27FC236}">
                <a16:creationId xmlns:a16="http://schemas.microsoft.com/office/drawing/2014/main" id="{7D8690B3-0CD4-1056-59AB-A36D17B35E8C}"/>
              </a:ext>
            </a:extLst>
          </p:cNvPr>
          <p:cNvSpPr>
            <a:spLocks noGrp="1"/>
          </p:cNvSpPr>
          <p:nvPr>
            <p:ph idx="1"/>
          </p:nvPr>
        </p:nvSpPr>
        <p:spPr>
          <a:xfrm>
            <a:off x="907774" y="1825625"/>
            <a:ext cx="3674164" cy="4351338"/>
          </a:xfrm>
        </p:spPr>
        <p:txBody>
          <a:bodyPr>
            <a:normAutofit fontScale="92500" lnSpcReduction="10000"/>
          </a:bodyPr>
          <a:lstStyle/>
          <a:p>
            <a:pPr marL="0" indent="0">
              <a:buNone/>
            </a:pPr>
            <a:r>
              <a:rPr lang="en-US" b="0" i="0" u="none" strike="noStrike" dirty="0">
                <a:solidFill>
                  <a:srgbClr val="000000"/>
                </a:solidFill>
                <a:effectLst/>
                <a:latin typeface="AP"/>
              </a:rPr>
              <a:t>Ballistic missiles fired by Yemen’s Houthi rebels struck three commercial ships Sunday in the Red Sea, while a U.S. warship shot down three drones in self-defense during the </a:t>
            </a:r>
            <a:r>
              <a:rPr lang="en-US" b="0" i="0" u="none" strike="noStrike" dirty="0" err="1">
                <a:solidFill>
                  <a:srgbClr val="000000"/>
                </a:solidFill>
                <a:effectLst/>
                <a:latin typeface="AP"/>
              </a:rPr>
              <a:t>hourslong</a:t>
            </a:r>
            <a:r>
              <a:rPr lang="en-US" b="0" i="0" u="none" strike="noStrike" dirty="0">
                <a:solidFill>
                  <a:srgbClr val="000000"/>
                </a:solidFill>
                <a:effectLst/>
                <a:latin typeface="AP"/>
              </a:rPr>
              <a:t> assault, the U.S. military said. The Iranian-backed Houthis claimed two of the attacks.</a:t>
            </a:r>
            <a:endParaRPr lang="en-US" dirty="0"/>
          </a:p>
        </p:txBody>
      </p:sp>
      <p:pic>
        <p:nvPicPr>
          <p:cNvPr id="4" name="Picture 2" descr="USS Carney, a U.S. Navy destroyer, in Odessa Port during the Sea Breeze international exercise, July 5, 2019. Credit: Volodymyr Vorobiov/Shutterstock.">
            <a:extLst>
              <a:ext uri="{FF2B5EF4-FFF2-40B4-BE49-F238E27FC236}">
                <a16:creationId xmlns:a16="http://schemas.microsoft.com/office/drawing/2014/main" id="{3573A2FF-4831-6EF5-1D23-865736E98A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9009" y="1635762"/>
            <a:ext cx="6405217" cy="4266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15647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CA4FA-EADA-4777-7C5A-C3A93EAE4568}"/>
              </a:ext>
            </a:extLst>
          </p:cNvPr>
          <p:cNvSpPr>
            <a:spLocks noGrp="1"/>
          </p:cNvSpPr>
          <p:nvPr>
            <p:ph type="title"/>
          </p:nvPr>
        </p:nvSpPr>
        <p:spPr/>
        <p:txBody>
          <a:bodyPr>
            <a:normAutofit/>
          </a:bodyPr>
          <a:lstStyle/>
          <a:p>
            <a:pPr algn="ctr" fontAlgn="base"/>
            <a:r>
              <a:rPr lang="en-US" sz="3600" i="1" u="none" strike="noStrike" dirty="0">
                <a:solidFill>
                  <a:srgbClr val="161F2D"/>
                </a:solidFill>
                <a:effectLst/>
                <a:latin typeface="Publico"/>
              </a:rPr>
              <a:t>Biden pushes Mideast leaders to consider </a:t>
            </a:r>
            <a:br>
              <a:rPr lang="en-US" sz="3600" i="1" u="none" strike="noStrike" dirty="0">
                <a:solidFill>
                  <a:srgbClr val="161F2D"/>
                </a:solidFill>
                <a:effectLst/>
                <a:latin typeface="Publico"/>
              </a:rPr>
            </a:br>
            <a:r>
              <a:rPr lang="en-US" sz="3600" i="1" u="none" strike="noStrike" dirty="0">
                <a:solidFill>
                  <a:srgbClr val="161F2D"/>
                </a:solidFill>
                <a:effectLst/>
                <a:latin typeface="Publico"/>
              </a:rPr>
              <a:t>two-state solution after Israel-Hamas war ends</a:t>
            </a:r>
          </a:p>
        </p:txBody>
      </p:sp>
      <p:sp>
        <p:nvSpPr>
          <p:cNvPr id="3" name="Content Placeholder 2">
            <a:extLst>
              <a:ext uri="{FF2B5EF4-FFF2-40B4-BE49-F238E27FC236}">
                <a16:creationId xmlns:a16="http://schemas.microsoft.com/office/drawing/2014/main" id="{96536A13-9942-C4F9-982A-558BF3060B7A}"/>
              </a:ext>
            </a:extLst>
          </p:cNvPr>
          <p:cNvSpPr>
            <a:spLocks noGrp="1"/>
          </p:cNvSpPr>
          <p:nvPr>
            <p:ph idx="1"/>
          </p:nvPr>
        </p:nvSpPr>
        <p:spPr>
          <a:xfrm>
            <a:off x="838200" y="1825625"/>
            <a:ext cx="4409661" cy="4351338"/>
          </a:xfrm>
        </p:spPr>
        <p:txBody>
          <a:bodyPr>
            <a:normAutofit fontScale="92500" lnSpcReduction="20000"/>
          </a:bodyPr>
          <a:lstStyle/>
          <a:p>
            <a:pPr marL="0" indent="0" algn="l" fontAlgn="base">
              <a:buNone/>
            </a:pPr>
            <a:r>
              <a:rPr lang="en-US" b="0" i="0" u="none" strike="noStrike" dirty="0">
                <a:solidFill>
                  <a:srgbClr val="31445D"/>
                </a:solidFill>
                <a:effectLst/>
                <a:latin typeface="Akkurat"/>
              </a:rPr>
              <a:t>President Joe Biden is calling on Israeli and Arab leaders to think hard about their eventual postwar reality.</a:t>
            </a:r>
          </a:p>
          <a:p>
            <a:pPr marL="0" indent="0" algn="l" fontAlgn="base">
              <a:buNone/>
            </a:pPr>
            <a:r>
              <a:rPr lang="en-US" b="0" i="0" u="none" strike="noStrike" dirty="0">
                <a:solidFill>
                  <a:srgbClr val="31445D"/>
                </a:solidFill>
                <a:effectLst/>
                <a:latin typeface="Akkurat"/>
              </a:rPr>
              <a:t>It’s one, he argues, where finally finding agreement on a long-sought two-state solution to the Israel-Palestinian conflict should be a priority.</a:t>
            </a:r>
          </a:p>
          <a:p>
            <a:pPr marL="0" indent="0" algn="l" fontAlgn="base">
              <a:buNone/>
            </a:pPr>
            <a:r>
              <a:rPr lang="en-US" b="0" i="0" u="none" strike="noStrike" dirty="0">
                <a:solidFill>
                  <a:srgbClr val="31445D"/>
                </a:solidFill>
                <a:effectLst/>
                <a:latin typeface="Akkurat"/>
              </a:rPr>
              <a:t>“There’s no going back to the status quo as it stood on Oct. 6,”</a:t>
            </a:r>
          </a:p>
          <a:p>
            <a:endParaRPr lang="en-US" dirty="0"/>
          </a:p>
        </p:txBody>
      </p:sp>
      <p:pic>
        <p:nvPicPr>
          <p:cNvPr id="7170" name="Picture 2" descr="U.S. President Biden visits Israel amid the ongoing conflict between Israel and Hamas">
            <a:extLst>
              <a:ext uri="{FF2B5EF4-FFF2-40B4-BE49-F238E27FC236}">
                <a16:creationId xmlns:a16="http://schemas.microsoft.com/office/drawing/2014/main" id="{2CF93192-1DCB-A64C-5194-D73666B9F2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9626" y="1898374"/>
            <a:ext cx="6015565" cy="4012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96317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66E22-E1EB-B6BF-9CD7-A630D99E47CA}"/>
              </a:ext>
            </a:extLst>
          </p:cNvPr>
          <p:cNvSpPr>
            <a:spLocks noGrp="1"/>
          </p:cNvSpPr>
          <p:nvPr>
            <p:ph type="title"/>
          </p:nvPr>
        </p:nvSpPr>
        <p:spPr>
          <a:xfrm>
            <a:off x="838200" y="547344"/>
            <a:ext cx="10515600" cy="1325563"/>
          </a:xfrm>
        </p:spPr>
        <p:txBody>
          <a:bodyPr>
            <a:normAutofit/>
          </a:bodyPr>
          <a:lstStyle/>
          <a:p>
            <a:pPr algn="ctr"/>
            <a:r>
              <a:rPr lang="en-US" i="1" u="none" strike="noStrike" dirty="0">
                <a:solidFill>
                  <a:srgbClr val="252525"/>
                </a:solidFill>
                <a:effectLst/>
              </a:rPr>
              <a:t>One state plan threat</a:t>
            </a:r>
            <a:br>
              <a:rPr lang="en-US" b="1" i="0" u="none" strike="noStrike" dirty="0">
                <a:solidFill>
                  <a:srgbClr val="252525"/>
                </a:solidFill>
                <a:effectLst/>
                <a:latin typeface="var(--utopia-display)"/>
              </a:rPr>
            </a:br>
            <a:endParaRPr lang="en-US" dirty="0"/>
          </a:p>
        </p:txBody>
      </p:sp>
      <p:sp>
        <p:nvSpPr>
          <p:cNvPr id="3" name="TextBox 2">
            <a:extLst>
              <a:ext uri="{FF2B5EF4-FFF2-40B4-BE49-F238E27FC236}">
                <a16:creationId xmlns:a16="http://schemas.microsoft.com/office/drawing/2014/main" id="{F65356BB-D17E-A07C-FDA7-E55B4EF1B71C}"/>
              </a:ext>
            </a:extLst>
          </p:cNvPr>
          <p:cNvSpPr txBox="1"/>
          <p:nvPr/>
        </p:nvSpPr>
        <p:spPr>
          <a:xfrm>
            <a:off x="556590" y="1570383"/>
            <a:ext cx="4084983" cy="4832092"/>
          </a:xfrm>
          <a:prstGeom prst="rect">
            <a:avLst/>
          </a:prstGeom>
          <a:noFill/>
        </p:spPr>
        <p:txBody>
          <a:bodyPr wrap="square" rtlCol="0">
            <a:spAutoFit/>
          </a:bodyPr>
          <a:lstStyle/>
          <a:p>
            <a:pPr algn="l"/>
            <a:r>
              <a:rPr lang="en-US" sz="2800" b="0" i="0" dirty="0">
                <a:solidFill>
                  <a:srgbClr val="0000FF"/>
                </a:solidFill>
                <a:effectLst/>
                <a:latin typeface="NarkisBlock"/>
                <a:hlinkClick r:id="rId2"/>
              </a:rPr>
              <a:t>Palestinian Authority head Mahmoud Abbas</a:t>
            </a:r>
            <a:r>
              <a:rPr lang="en-US" sz="2800" b="0" i="0" u="none" strike="noStrike" dirty="0">
                <a:solidFill>
                  <a:srgbClr val="000000"/>
                </a:solidFill>
                <a:effectLst/>
                <a:latin typeface="NarkisBlock"/>
              </a:rPr>
              <a:t> recently issued a warning that if Israel continues to enforce a reality of a single “apartheid” state, circumstances in the region will necessarily compel equal and full political rights for Palestinians.</a:t>
            </a:r>
            <a:endParaRPr lang="en-US" sz="2800" b="0" i="0" u="none" strike="noStrike" dirty="0">
              <a:solidFill>
                <a:srgbClr val="000000"/>
              </a:solidFill>
              <a:effectLst/>
            </a:endParaRPr>
          </a:p>
        </p:txBody>
      </p:sp>
      <p:pic>
        <p:nvPicPr>
          <p:cNvPr id="6146" name="Picture 2" descr="דגל דגלים ישראל פלסטין הרשות הפלסטינית">
            <a:extLst>
              <a:ext uri="{FF2B5EF4-FFF2-40B4-BE49-F238E27FC236}">
                <a16:creationId xmlns:a16="http://schemas.microsoft.com/office/drawing/2014/main" id="{8F9FB298-7305-A742-84DE-2B8AEEA1FF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437" y="1872907"/>
            <a:ext cx="5635717" cy="3170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539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3BB87-9741-983E-3E7B-CE1D42AE5B64}"/>
              </a:ext>
            </a:extLst>
          </p:cNvPr>
          <p:cNvSpPr>
            <a:spLocks noGrp="1"/>
          </p:cNvSpPr>
          <p:nvPr>
            <p:ph type="title"/>
          </p:nvPr>
        </p:nvSpPr>
        <p:spPr/>
        <p:txBody>
          <a:bodyPr>
            <a:normAutofit fontScale="90000"/>
          </a:bodyPr>
          <a:lstStyle/>
          <a:p>
            <a:pPr algn="ctr"/>
            <a:br>
              <a:rPr lang="en-US" b="0" i="1" u="none" strike="noStrike" dirty="0">
                <a:solidFill>
                  <a:srgbClr val="404040"/>
                </a:solidFill>
                <a:effectLst/>
              </a:rPr>
            </a:br>
            <a:r>
              <a:rPr lang="en-US" b="0" i="1" u="none" strike="noStrike" dirty="0">
                <a:solidFill>
                  <a:srgbClr val="404040"/>
                </a:solidFill>
                <a:effectLst/>
              </a:rPr>
              <a:t>Putin says Russia has tested next-generation nuclear weapon – Oct. </a:t>
            </a:r>
            <a:r>
              <a:rPr lang="en-US" i="1" dirty="0">
                <a:solidFill>
                  <a:srgbClr val="404040"/>
                </a:solidFill>
              </a:rPr>
              <a:t>5, 2023</a:t>
            </a:r>
            <a:br>
              <a:rPr lang="en-US" b="0" i="0" u="none" strike="noStrike" dirty="0">
                <a:solidFill>
                  <a:srgbClr val="404040"/>
                </a:solidFill>
                <a:effectLst/>
                <a:latin typeface="var(--tr-font-medium)"/>
              </a:rPr>
            </a:br>
            <a:endParaRPr lang="en-US" dirty="0"/>
          </a:p>
        </p:txBody>
      </p:sp>
      <p:sp>
        <p:nvSpPr>
          <p:cNvPr id="3" name="Content Placeholder 2">
            <a:extLst>
              <a:ext uri="{FF2B5EF4-FFF2-40B4-BE49-F238E27FC236}">
                <a16:creationId xmlns:a16="http://schemas.microsoft.com/office/drawing/2014/main" id="{CF5447B0-D87B-14FD-A35D-A84BC32E9420}"/>
              </a:ext>
            </a:extLst>
          </p:cNvPr>
          <p:cNvSpPr>
            <a:spLocks noGrp="1"/>
          </p:cNvSpPr>
          <p:nvPr>
            <p:ph idx="1"/>
          </p:nvPr>
        </p:nvSpPr>
        <p:spPr>
          <a:xfrm>
            <a:off x="838200" y="1825625"/>
            <a:ext cx="3674165" cy="4351338"/>
          </a:xfrm>
        </p:spPr>
        <p:txBody>
          <a:bodyPr>
            <a:normAutofit/>
          </a:bodyPr>
          <a:lstStyle/>
          <a:p>
            <a:pPr marL="0" indent="0">
              <a:buNone/>
            </a:pPr>
            <a:r>
              <a:rPr lang="en-US" b="0" i="0" u="none" strike="noStrike" dirty="0">
                <a:solidFill>
                  <a:srgbClr val="404040"/>
                </a:solidFill>
                <a:effectLst/>
                <a:latin typeface="+mj-lt"/>
              </a:rPr>
              <a:t>President Vladimir Putin said that Russia had successfully tested a potent new strategic missile and declined to rule out the possibility it could carry out weapons tests involving nuclear explosions for the first time in more than three decades.</a:t>
            </a:r>
            <a:endParaRPr lang="en-US" dirty="0">
              <a:latin typeface="+mj-lt"/>
            </a:endParaRPr>
          </a:p>
        </p:txBody>
      </p:sp>
      <p:pic>
        <p:nvPicPr>
          <p:cNvPr id="14338" name="Picture 2" descr="Russian President Putin attends Valdai Discussion Club">
            <a:extLst>
              <a:ext uri="{FF2B5EF4-FFF2-40B4-BE49-F238E27FC236}">
                <a16:creationId xmlns:a16="http://schemas.microsoft.com/office/drawing/2014/main" id="{D30A1F8B-EB1A-5557-60E0-4B76344EA9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2669" y="1997764"/>
            <a:ext cx="5566531" cy="3583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79247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66E22-E1EB-B6BF-9CD7-A630D99E47CA}"/>
              </a:ext>
            </a:extLst>
          </p:cNvPr>
          <p:cNvSpPr>
            <a:spLocks noGrp="1"/>
          </p:cNvSpPr>
          <p:nvPr>
            <p:ph type="title"/>
          </p:nvPr>
        </p:nvSpPr>
        <p:spPr>
          <a:xfrm>
            <a:off x="838200" y="587101"/>
            <a:ext cx="10515600" cy="1325563"/>
          </a:xfrm>
        </p:spPr>
        <p:txBody>
          <a:bodyPr>
            <a:noAutofit/>
          </a:bodyPr>
          <a:lstStyle/>
          <a:p>
            <a:pPr algn="ctr"/>
            <a:br>
              <a:rPr lang="en-US" sz="3600" i="1" u="none" strike="noStrike" dirty="0">
                <a:solidFill>
                  <a:srgbClr val="000000"/>
                </a:solidFill>
                <a:effectLst/>
              </a:rPr>
            </a:br>
            <a:r>
              <a:rPr lang="en-US" sz="3600" i="1" u="none" strike="noStrike" dirty="0">
                <a:solidFill>
                  <a:srgbClr val="000000"/>
                </a:solidFill>
                <a:effectLst/>
              </a:rPr>
              <a:t>Xi hails ‘deepening trust’ between </a:t>
            </a:r>
            <a:br>
              <a:rPr lang="en-US" sz="3600" i="1" u="none" strike="noStrike" dirty="0">
                <a:solidFill>
                  <a:srgbClr val="000000"/>
                </a:solidFill>
                <a:effectLst/>
              </a:rPr>
            </a:br>
            <a:r>
              <a:rPr lang="en-US" sz="3600" i="1" u="none" strike="noStrike" dirty="0">
                <a:solidFill>
                  <a:srgbClr val="000000"/>
                </a:solidFill>
                <a:effectLst/>
              </a:rPr>
              <a:t>China and Russia as he meets Putin – Oct. 18, 2023</a:t>
            </a:r>
            <a:br>
              <a:rPr lang="en-US" sz="3600" i="1" u="none" strike="noStrike" dirty="0">
                <a:solidFill>
                  <a:srgbClr val="000000"/>
                </a:solidFill>
                <a:effectLst/>
              </a:rPr>
            </a:br>
            <a:br>
              <a:rPr lang="en-US" sz="3600" i="1" u="none" strike="noStrike" dirty="0">
                <a:solidFill>
                  <a:srgbClr val="252525"/>
                </a:solidFill>
                <a:effectLst/>
              </a:rPr>
            </a:br>
            <a:endParaRPr lang="en-US" sz="3600" i="1" dirty="0"/>
          </a:p>
        </p:txBody>
      </p:sp>
      <p:sp>
        <p:nvSpPr>
          <p:cNvPr id="3" name="TextBox 2">
            <a:extLst>
              <a:ext uri="{FF2B5EF4-FFF2-40B4-BE49-F238E27FC236}">
                <a16:creationId xmlns:a16="http://schemas.microsoft.com/office/drawing/2014/main" id="{F65356BB-D17E-A07C-FDA7-E55B4EF1B71C}"/>
              </a:ext>
            </a:extLst>
          </p:cNvPr>
          <p:cNvSpPr txBox="1"/>
          <p:nvPr/>
        </p:nvSpPr>
        <p:spPr>
          <a:xfrm>
            <a:off x="675860" y="2900245"/>
            <a:ext cx="4084983" cy="2246769"/>
          </a:xfrm>
          <a:prstGeom prst="rect">
            <a:avLst/>
          </a:prstGeom>
          <a:noFill/>
        </p:spPr>
        <p:txBody>
          <a:bodyPr wrap="square" rtlCol="0">
            <a:spAutoFit/>
          </a:bodyPr>
          <a:lstStyle/>
          <a:p>
            <a:pPr algn="l"/>
            <a:r>
              <a:rPr lang="en-US" sz="2800" b="0" i="1" u="none" strike="noStrike" dirty="0">
                <a:solidFill>
                  <a:srgbClr val="595959"/>
                </a:solidFill>
                <a:effectLst/>
                <a:latin typeface="Georgia" panose="02040502050405020303" pitchFamily="18" charset="0"/>
              </a:rPr>
              <a:t>Chinese president notes that he and Putin have met 42 times in the past decade and developed a ‘deep friendship’.</a:t>
            </a:r>
            <a:endParaRPr lang="en-US" sz="2800" b="0" i="0" u="none" strike="noStrike" dirty="0">
              <a:solidFill>
                <a:srgbClr val="000000"/>
              </a:solidFill>
              <a:effectLst/>
            </a:endParaRPr>
          </a:p>
        </p:txBody>
      </p:sp>
      <p:pic>
        <p:nvPicPr>
          <p:cNvPr id="13314" name="Picture 2" descr="Vladimir Putin and Xi Jinping">
            <a:extLst>
              <a:ext uri="{FF2B5EF4-FFF2-40B4-BE49-F238E27FC236}">
                <a16:creationId xmlns:a16="http://schemas.microsoft.com/office/drawing/2014/main" id="{B16A99D6-110F-0795-FC1D-852E2019EB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0417" y="1912664"/>
            <a:ext cx="6306458" cy="4201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500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C36F2-AD12-C503-E2BB-E28775058EAC}"/>
              </a:ext>
            </a:extLst>
          </p:cNvPr>
          <p:cNvSpPr>
            <a:spLocks noGrp="1"/>
          </p:cNvSpPr>
          <p:nvPr>
            <p:ph type="title"/>
          </p:nvPr>
        </p:nvSpPr>
        <p:spPr/>
        <p:txBody>
          <a:bodyPr>
            <a:normAutofit fontScale="90000"/>
          </a:bodyPr>
          <a:lstStyle/>
          <a:p>
            <a:pPr algn="ctr"/>
            <a:r>
              <a:rPr lang="en-US" sz="3600" i="1" dirty="0"/>
              <a:t>Tania and I met with the </a:t>
            </a:r>
            <a:r>
              <a:rPr lang="en-US" sz="3600" i="1" dirty="0" err="1"/>
              <a:t>Bolsonaros</a:t>
            </a:r>
            <a:r>
              <a:rPr lang="en-US" sz="3600" i="1" dirty="0"/>
              <a:t> at Presidential Palace </a:t>
            </a:r>
            <a:br>
              <a:rPr lang="en-US" sz="3600" i="1" dirty="0"/>
            </a:br>
            <a:r>
              <a:rPr lang="en-US" sz="3600" i="1" dirty="0"/>
              <a:t>in Brasilia, Brazil, November 20, 2022</a:t>
            </a:r>
          </a:p>
        </p:txBody>
      </p:sp>
      <p:pic>
        <p:nvPicPr>
          <p:cNvPr id="1026" name="Picture 2" descr="undefined">
            <a:extLst>
              <a:ext uri="{FF2B5EF4-FFF2-40B4-BE49-F238E27FC236}">
                <a16:creationId xmlns:a16="http://schemas.microsoft.com/office/drawing/2014/main" id="{0EE52401-0032-F14A-FC61-731BEF2BDE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6263" y="1690688"/>
            <a:ext cx="7359474" cy="4913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17414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5309F-3715-BAB4-84BB-D5711ACD6F4E}"/>
              </a:ext>
            </a:extLst>
          </p:cNvPr>
          <p:cNvSpPr>
            <a:spLocks noGrp="1"/>
          </p:cNvSpPr>
          <p:nvPr>
            <p:ph type="title"/>
          </p:nvPr>
        </p:nvSpPr>
        <p:spPr>
          <a:xfrm>
            <a:off x="838200" y="593725"/>
            <a:ext cx="10515600" cy="1325563"/>
          </a:xfrm>
        </p:spPr>
        <p:txBody>
          <a:bodyPr>
            <a:normAutofit fontScale="90000"/>
          </a:bodyPr>
          <a:lstStyle/>
          <a:p>
            <a:pPr algn="ctr"/>
            <a:r>
              <a:rPr lang="en-US" i="1" u="none" strike="noStrike" dirty="0">
                <a:effectLst/>
              </a:rPr>
              <a:t>US Navy ship ‘intruded’ in </a:t>
            </a:r>
            <a:br>
              <a:rPr lang="en-US" i="1" u="none" strike="noStrike" dirty="0">
                <a:effectLst/>
              </a:rPr>
            </a:br>
            <a:r>
              <a:rPr lang="en-US" i="1" u="none" strike="noStrike" dirty="0">
                <a:effectLst/>
              </a:rPr>
              <a:t>South China Sea waters, China says – Dec. 4, 2023</a:t>
            </a:r>
            <a:br>
              <a:rPr lang="en-US" b="1" i="0" u="none" strike="noStrike" dirty="0">
                <a:effectLst/>
                <a:latin typeface="var(--heading-font-family,acumin-pro,Arial,Helvetica,sans-serif)"/>
              </a:rPr>
            </a:br>
            <a:endParaRPr lang="en-US" dirty="0"/>
          </a:p>
        </p:txBody>
      </p:sp>
      <p:sp>
        <p:nvSpPr>
          <p:cNvPr id="3" name="Content Placeholder 2">
            <a:extLst>
              <a:ext uri="{FF2B5EF4-FFF2-40B4-BE49-F238E27FC236}">
                <a16:creationId xmlns:a16="http://schemas.microsoft.com/office/drawing/2014/main" id="{BACAE7C2-0CA8-F2A5-2A6F-4664A859E0B5}"/>
              </a:ext>
            </a:extLst>
          </p:cNvPr>
          <p:cNvSpPr>
            <a:spLocks noGrp="1"/>
          </p:cNvSpPr>
          <p:nvPr>
            <p:ph idx="1"/>
          </p:nvPr>
        </p:nvSpPr>
        <p:spPr>
          <a:xfrm>
            <a:off x="838200" y="1825625"/>
            <a:ext cx="4578626" cy="4351338"/>
          </a:xfrm>
        </p:spPr>
        <p:txBody>
          <a:bodyPr>
            <a:normAutofit fontScale="70000" lnSpcReduction="20000"/>
          </a:bodyPr>
          <a:lstStyle/>
          <a:p>
            <a:pPr algn="l"/>
            <a:r>
              <a:rPr lang="en-US" sz="3500" b="0" i="0" u="none" strike="noStrike" dirty="0">
                <a:solidFill>
                  <a:srgbClr val="000000"/>
                </a:solidFill>
                <a:effectLst/>
                <a:latin typeface="+mj-lt"/>
              </a:rPr>
              <a:t>The Chinese military said that an American naval ship had “illegally intruded” on Monday into waters near the Second Thomas Shoal, the site of </a:t>
            </a:r>
            <a:r>
              <a:rPr lang="en-US" sz="3500" b="0" i="0" u="none" strike="noStrike" dirty="0">
                <a:solidFill>
                  <a:srgbClr val="000000"/>
                </a:solidFill>
                <a:effectLst/>
                <a:latin typeface="+mj-lt"/>
                <a:hlinkClick r:id="rId2"/>
              </a:rPr>
              <a:t>a hot territorial dispute</a:t>
            </a:r>
            <a:r>
              <a:rPr lang="en-US" sz="3500" b="0" i="0" u="none" strike="noStrike" dirty="0">
                <a:solidFill>
                  <a:srgbClr val="000000"/>
                </a:solidFill>
                <a:effectLst/>
                <a:latin typeface="+mj-lt"/>
              </a:rPr>
              <a:t> between China and the Philippines in the South China Sea.</a:t>
            </a:r>
          </a:p>
          <a:p>
            <a:pPr algn="l"/>
            <a:r>
              <a:rPr lang="en-US" sz="3500" b="0" i="0" u="none" strike="noStrike" dirty="0">
                <a:solidFill>
                  <a:srgbClr val="000000"/>
                </a:solidFill>
                <a:effectLst/>
                <a:latin typeface="+mj-lt"/>
              </a:rPr>
              <a:t>The U.S. Navy’s 7th Fleet said the ship “was conducting routine operations in international waters ... consistent with international law.”</a:t>
            </a:r>
          </a:p>
          <a:p>
            <a:endParaRPr lang="en-US" dirty="0"/>
          </a:p>
        </p:txBody>
      </p:sp>
      <p:pic>
        <p:nvPicPr>
          <p:cNvPr id="14338" name="Picture 2" descr="In this handout photo released by Armed Forces of the Philippines, Philippines BRP Jose Rizal, right, and USS Gabrielle Giffords during a tactical exercise between Philippines and the United States in the West Philippine Sea on Thursday Nov. 23, 2023.">
            <a:extLst>
              <a:ext uri="{FF2B5EF4-FFF2-40B4-BE49-F238E27FC236}">
                <a16:creationId xmlns:a16="http://schemas.microsoft.com/office/drawing/2014/main" id="{C530DE1F-ADC6-1517-C8FE-3B236C4499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9180" y="2113375"/>
            <a:ext cx="5312265" cy="3190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276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C36F2-AD12-C503-E2BB-E28775058EAC}"/>
              </a:ext>
            </a:extLst>
          </p:cNvPr>
          <p:cNvSpPr>
            <a:spLocks noGrp="1"/>
          </p:cNvSpPr>
          <p:nvPr>
            <p:ph type="title"/>
          </p:nvPr>
        </p:nvSpPr>
        <p:spPr>
          <a:xfrm>
            <a:off x="959556" y="365125"/>
            <a:ext cx="10394244" cy="1325563"/>
          </a:xfrm>
        </p:spPr>
        <p:txBody>
          <a:bodyPr>
            <a:normAutofit/>
          </a:bodyPr>
          <a:lstStyle/>
          <a:p>
            <a:pPr algn="ctr"/>
            <a:r>
              <a:rPr lang="en-US" sz="3600" i="1" dirty="0" err="1"/>
              <a:t>Ezenete</a:t>
            </a:r>
            <a:r>
              <a:rPr lang="en-US" sz="3600" i="1" dirty="0"/>
              <a:t> Rodrigues - October 7, 2023</a:t>
            </a:r>
          </a:p>
        </p:txBody>
      </p:sp>
      <p:pic>
        <p:nvPicPr>
          <p:cNvPr id="4" name="Picture 3">
            <a:extLst>
              <a:ext uri="{FF2B5EF4-FFF2-40B4-BE49-F238E27FC236}">
                <a16:creationId xmlns:a16="http://schemas.microsoft.com/office/drawing/2014/main" id="{2291E266-818A-1AD9-7CF6-895BF2405DF9}"/>
              </a:ext>
            </a:extLst>
          </p:cNvPr>
          <p:cNvPicPr>
            <a:picLocks noChangeAspect="1"/>
          </p:cNvPicPr>
          <p:nvPr/>
        </p:nvPicPr>
        <p:blipFill>
          <a:blip r:embed="rId2"/>
          <a:stretch>
            <a:fillRect/>
          </a:stretch>
        </p:blipFill>
        <p:spPr>
          <a:xfrm>
            <a:off x="959553" y="1681511"/>
            <a:ext cx="5012269" cy="3759202"/>
          </a:xfrm>
          <a:prstGeom prst="rect">
            <a:avLst/>
          </a:prstGeom>
        </p:spPr>
      </p:pic>
      <p:pic>
        <p:nvPicPr>
          <p:cNvPr id="2050" name="Picture 2" descr="Photo">
            <a:extLst>
              <a:ext uri="{FF2B5EF4-FFF2-40B4-BE49-F238E27FC236}">
                <a16:creationId xmlns:a16="http://schemas.microsoft.com/office/drawing/2014/main" id="{53787DF7-A8D8-801F-D360-D35B30BB67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1530" y="1681511"/>
            <a:ext cx="5012270" cy="3759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2525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4">
            <a:extLst>
              <a:ext uri="{FF2B5EF4-FFF2-40B4-BE49-F238E27FC236}">
                <a16:creationId xmlns:a16="http://schemas.microsoft.com/office/drawing/2014/main" id="{B68C9555-9F30-FD4F-9BAF-04DCCA21A2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4475" y="223839"/>
            <a:ext cx="4083050" cy="630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0920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664</TotalTime>
  <Words>3595</Words>
  <Application>Microsoft Office PowerPoint</Application>
  <PresentationFormat>Widescreen</PresentationFormat>
  <Paragraphs>195</Paragraphs>
  <Slides>70</Slides>
  <Notes>2</Notes>
  <HiddenSlides>0</HiddenSlides>
  <MMClips>0</MMClips>
  <ScaleCrop>false</ScaleCrop>
  <HeadingPairs>
    <vt:vector size="8" baseType="variant">
      <vt:variant>
        <vt:lpstr>Fonts Used</vt:lpstr>
      </vt:variant>
      <vt:variant>
        <vt:i4>29</vt:i4>
      </vt:variant>
      <vt:variant>
        <vt:lpstr>Theme</vt:lpstr>
      </vt:variant>
      <vt:variant>
        <vt:i4>1</vt:i4>
      </vt:variant>
      <vt:variant>
        <vt:lpstr>Links</vt:lpstr>
      </vt:variant>
      <vt:variant>
        <vt:i4>2</vt:i4>
      </vt:variant>
      <vt:variant>
        <vt:lpstr>Slide Titles</vt:lpstr>
      </vt:variant>
      <vt:variant>
        <vt:i4>70</vt:i4>
      </vt:variant>
    </vt:vector>
  </HeadingPairs>
  <TitlesOfParts>
    <vt:vector size="102" baseType="lpstr">
      <vt:lpstr>Akkurat</vt:lpstr>
      <vt:lpstr>aktiv-grotesk</vt:lpstr>
      <vt:lpstr>AP</vt:lpstr>
      <vt:lpstr>Arial</vt:lpstr>
      <vt:lpstr>Arial</vt:lpstr>
      <vt:lpstr>Bernino</vt:lpstr>
      <vt:lpstr>Calibri</vt:lpstr>
      <vt:lpstr>Calibri Light</vt:lpstr>
      <vt:lpstr>cnn_sans_display</vt:lpstr>
      <vt:lpstr>CooperMedium</vt:lpstr>
      <vt:lpstr>Domine</vt:lpstr>
      <vt:lpstr>FrankRuhlLibre</vt:lpstr>
      <vt:lpstr>freight-sans-pro</vt:lpstr>
      <vt:lpstr>Georgia</vt:lpstr>
      <vt:lpstr>Helvetica Neue</vt:lpstr>
      <vt:lpstr>LabGrotesque</vt:lpstr>
      <vt:lpstr>NarkisBlock</vt:lpstr>
      <vt:lpstr>nyt-cheltenham</vt:lpstr>
      <vt:lpstr>nyt-imperial</vt:lpstr>
      <vt:lpstr>Palatino Linotype</vt:lpstr>
      <vt:lpstr>Publico</vt:lpstr>
      <vt:lpstr>Roboto</vt:lpstr>
      <vt:lpstr>Roboto</vt:lpstr>
      <vt:lpstr>system-ui</vt:lpstr>
      <vt:lpstr>Times</vt:lpstr>
      <vt:lpstr>var(--font-page-titles)</vt:lpstr>
      <vt:lpstr>var(--heading-font-family,acumin-pro,Arial,Helvetica,sans-serif)</vt:lpstr>
      <vt:lpstr>var(--tr-font-medium)</vt:lpstr>
      <vt:lpstr>var(--utopia-display)</vt:lpstr>
      <vt:lpstr>Office Theme</vt:lpstr>
      <vt:lpstr>file:///localhost/%3F%3F%3F</vt:lpstr>
      <vt:lpstr>file:///localhost/%3F%3F%3F</vt:lpstr>
      <vt:lpstr>PowerPoint Presentation</vt:lpstr>
      <vt:lpstr>Israeli Embassy in Brasilia, Brazil, September 2022  President and Mrs. Bolsonaro, Michele Bachmann, Tania</vt:lpstr>
      <vt:lpstr>PowerPoint Presentation</vt:lpstr>
      <vt:lpstr>Jerusalem Prayer Breakfast – Brasilia, Brazil October 27 -28 , 2022 </vt:lpstr>
      <vt:lpstr>PowerPoint Presentation</vt:lpstr>
      <vt:lpstr>PowerPoint Presentation</vt:lpstr>
      <vt:lpstr>Tania and I met with the Bolsonaros at Presidential Palace  in Brasilia, Brazil, November 20, 2022</vt:lpstr>
      <vt:lpstr>Ezenete Rodrigues - October 7, 2023</vt:lpstr>
      <vt:lpstr>PowerPoint Presentation</vt:lpstr>
      <vt:lpstr>PowerPoint Presentation</vt:lpstr>
      <vt:lpstr>PowerPoint Presentation</vt:lpstr>
      <vt:lpstr>Replacement Theology – led to 18 centuries of anti-Semitism and Jewish persecution</vt:lpstr>
      <vt:lpstr>AllIsraelShallbeSaved.com</vt:lpstr>
      <vt:lpstr>Reach1billion.com</vt:lpstr>
      <vt:lpstr> Land of Israel:  Corresponding events of 9-11 and coronavirus have cost  U.S. govt./ Federal Reserve $15.7 trillion </vt:lpstr>
      <vt:lpstr>Bush – Abdullah two state plan - 9-11-2001  Trump-Kushner – Peace to Prosperity Plan – 1-28-2020</vt:lpstr>
      <vt:lpstr>US - Israel Acceleration of Final Day Events Spoken of in the Book of Revelation </vt:lpstr>
      <vt:lpstr>PowerPoint Presentation</vt:lpstr>
      <vt:lpstr>PowerPoint Presentation</vt:lpstr>
      <vt:lpstr>Abraham Accords signing, September 15, 2020</vt:lpstr>
      <vt:lpstr>Abraham Accord Signing at White House  September 15, 2020</vt:lpstr>
      <vt:lpstr>Israel goes into national lockdown beginning  on Rosh Hashanah, through Yom Kippur and Sukkoth 72 hours after Abraham Accord Signing </vt:lpstr>
      <vt:lpstr>The Abraham Accord is Cursed</vt:lpstr>
      <vt:lpstr>The Abraham Accord is Cursed</vt:lpstr>
      <vt:lpstr>PowerPoint Presentation</vt:lpstr>
      <vt:lpstr>Jared Kushner and Steve Mnuchin cashed in fast on their  Trump-era work, raising $3.5 billion  from Arab states for private funds, report says </vt:lpstr>
      <vt:lpstr>Kushner’s raised $2 billion from Saudis</vt:lpstr>
      <vt:lpstr>Kushner raised hundreds of millions  from UAE and Qatar</vt:lpstr>
      <vt:lpstr>T Boone Pickens: $500 billion a year sent to the Middle East for oil; that money should stay in the US</vt:lpstr>
      <vt:lpstr>Ezekiel 38-39 alignment: July 16, 2022</vt:lpstr>
      <vt:lpstr>Ezekiel 38-39 alignment </vt:lpstr>
      <vt:lpstr>Chinese-Brokered Deal Upends Mideast Diplomacy  and Challenges U.S. – March 10, 2023 </vt:lpstr>
      <vt:lpstr>China-brokered Saudi-Iran deal – April 6, 2023 </vt:lpstr>
      <vt:lpstr>Iran has a new hypersonic missile June 9, 2023 </vt:lpstr>
      <vt:lpstr>   'Sky Sonic' will be Israel's first anti-hypersonic missile system – June 14, 2023   </vt:lpstr>
      <vt:lpstr> Saudi Arabia, China undermine US influence in Middle East – analysis – June 14, 2023 </vt:lpstr>
      <vt:lpstr>David Friedman, June 14, 2023:  Not meeting with Netanyahu is ‘despicable’ </vt:lpstr>
      <vt:lpstr>Palestinian Islamic Jihad leaders claim plans to establish new West Bank terror cells – July 2, 2023 </vt:lpstr>
      <vt:lpstr> Saudi Arabia Offers Its Price to  Normalize Relations With Israel </vt:lpstr>
      <vt:lpstr> EU envoy: ‘No such thing as Area A and B, it’s all Palestine’ – May 25, 2023 </vt:lpstr>
      <vt:lpstr> Blinken says West Bank tensions complicate  potential Saudi-Israeli normalization – June 29, 2023 </vt:lpstr>
      <vt:lpstr> UK, Canada, Australia call on Israel to reverse approvals for settlement expansion – June 30, 2023 </vt:lpstr>
      <vt:lpstr> Israel to procure third F-35 squadron, eventually bringing fleet to 75 – July 2, 2023 </vt:lpstr>
      <vt:lpstr> Hezbollah vows to maintain its military posts in Israeli territory, rejects UN diplomacy </vt:lpstr>
      <vt:lpstr>Turning point in the Middle East;  Israel-Saudi deal nearing completion</vt:lpstr>
      <vt:lpstr>Saudi crown prince: Israel and Saudi Arabia moving closer to normalization ‘every day’ – September 20, 2023</vt:lpstr>
      <vt:lpstr>Netanyahu at the UN – September 22, 2023</vt:lpstr>
      <vt:lpstr>What was Netanyahu willing to give the  Saudis and the US? – September 22, 2023</vt:lpstr>
      <vt:lpstr>Hamas attacks Israel – October 7, 2023 </vt:lpstr>
      <vt:lpstr>‘We are at war,’ Netanyahu says, after Hamas launches devastating surprise attack – October 7, 2023</vt:lpstr>
      <vt:lpstr>Over 1200 dead in Israel – October 7, 2023 </vt:lpstr>
      <vt:lpstr>Iranian president calls to eliminate  the Jewish state - November 11, 2023 </vt:lpstr>
      <vt:lpstr>  Bitter Rivals: Shia Iran and Sunni Saudi Arabia  </vt:lpstr>
      <vt:lpstr>Khamenei told Hamas chief Iran  will not directly enter war – report – Nov. 15, 2023 </vt:lpstr>
      <vt:lpstr>Iran will do “whatever it takes” to  ensure a Hamas victory in the war. November 16, 2023 </vt:lpstr>
      <vt:lpstr>Erdogan blasts Israel as a ‘terrorist state’ intent on ‘total destruction’ of Gaza – November 16, 2023 </vt:lpstr>
      <vt:lpstr>Erdogan blasts Israel as a ‘terrorist state’ intent on ‘total destruction’ of Gaza – November 16, 2023 </vt:lpstr>
      <vt:lpstr> US strikes Iranian assets in Syria  for third time in weeks</vt:lpstr>
      <vt:lpstr>Gantz: We will kill Hamas leaders  ‘in Gaza and around the world’</vt:lpstr>
      <vt:lpstr>Close to 300,000 march for Israel in Washington,  decry antisemitism – November 14, 2023 </vt:lpstr>
      <vt:lpstr> ‘More than 11,500 rockets launched at  Israel since Oct. 7’ - December 4, 2023 </vt:lpstr>
      <vt:lpstr>Shin Bet head:  ‘We’ll kill Hamas leaders in Qatar, Turkey’  – December 4, 2023 </vt:lpstr>
      <vt:lpstr> Militant Rocket Hit Base Linked to  Israeli Nuclear Missile Program – Dec. 4, 2023 </vt:lpstr>
      <vt:lpstr> Israel raises travel alert for  Western Europe, other regions </vt:lpstr>
      <vt:lpstr>3 commercial ships hit by missiles in Houthi attack in Red Sea, US warship downs 3 drones – Dec. 4, 2023 </vt:lpstr>
      <vt:lpstr>Biden pushes Mideast leaders to consider  two-state solution after Israel-Hamas war ends</vt:lpstr>
      <vt:lpstr>One state plan threat </vt:lpstr>
      <vt:lpstr> Putin says Russia has tested next-generation nuclear weapon – Oct. 5, 2023 </vt:lpstr>
      <vt:lpstr> Xi hails ‘deepening trust’ between  China and Russia as he meets Putin – Oct. 18, 2023  </vt:lpstr>
      <vt:lpstr>US Navy ship ‘intruded’ in  South China Sea waters, China says – Dec. 4, 2023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Wm Koenig</dc:creator>
  <cp:lastModifiedBy>Barbara Appel</cp:lastModifiedBy>
  <cp:revision>5</cp:revision>
  <dcterms:created xsi:type="dcterms:W3CDTF">2023-12-04T18:36:53Z</dcterms:created>
  <dcterms:modified xsi:type="dcterms:W3CDTF">2023-12-12T04:27:40Z</dcterms:modified>
</cp:coreProperties>
</file>