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8.jpg" ContentType="image/jpeg"/>
  <Override PartName="/ppt/media/image9.jpg" ContentType="image/jpeg"/>
  <Override PartName="/ppt/media/image11.jpg" ContentType="image/jpeg"/>
  <Override PartName="/ppt/media/image12.jpg" ContentType="image/jpeg"/>
  <Override PartName="/ppt/media/image13.jpg" ContentType="image/jpeg"/>
  <Override PartName="/ppt/media/image1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9.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5.jpg" ContentType="image/jpeg"/>
  <Override PartName="/ppt/media/image26.jpg" ContentType="image/jpeg"/>
  <Override PartName="/ppt/media/image27.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8.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9.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4.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68"/>
  </p:notesMasterIdLst>
  <p:sldIdLst>
    <p:sldId id="256" r:id="rId2"/>
    <p:sldId id="263" r:id="rId3"/>
    <p:sldId id="259" r:id="rId4"/>
    <p:sldId id="258" r:id="rId5"/>
    <p:sldId id="261" r:id="rId6"/>
    <p:sldId id="262" r:id="rId7"/>
    <p:sldId id="264" r:id="rId8"/>
    <p:sldId id="266" r:id="rId9"/>
    <p:sldId id="267" r:id="rId10"/>
    <p:sldId id="268" r:id="rId11"/>
    <p:sldId id="269" r:id="rId12"/>
    <p:sldId id="270" r:id="rId13"/>
    <p:sldId id="325" r:id="rId14"/>
    <p:sldId id="271" r:id="rId15"/>
    <p:sldId id="272" r:id="rId16"/>
    <p:sldId id="273" r:id="rId17"/>
    <p:sldId id="274" r:id="rId18"/>
    <p:sldId id="276" r:id="rId19"/>
    <p:sldId id="277" r:id="rId20"/>
    <p:sldId id="278" r:id="rId21"/>
    <p:sldId id="279" r:id="rId22"/>
    <p:sldId id="280" r:id="rId23"/>
    <p:sldId id="281" r:id="rId24"/>
    <p:sldId id="282" r:id="rId25"/>
    <p:sldId id="283" r:id="rId26"/>
    <p:sldId id="323" r:id="rId27"/>
    <p:sldId id="284" r:id="rId28"/>
    <p:sldId id="285" r:id="rId29"/>
    <p:sldId id="286" r:id="rId30"/>
    <p:sldId id="287" r:id="rId31"/>
    <p:sldId id="288" r:id="rId32"/>
    <p:sldId id="257" r:id="rId33"/>
    <p:sldId id="289" r:id="rId34"/>
    <p:sldId id="290" r:id="rId35"/>
    <p:sldId id="291" r:id="rId36"/>
    <p:sldId id="292" r:id="rId37"/>
    <p:sldId id="293" r:id="rId38"/>
    <p:sldId id="294" r:id="rId39"/>
    <p:sldId id="295" r:id="rId40"/>
    <p:sldId id="297" r:id="rId41"/>
    <p:sldId id="296" r:id="rId42"/>
    <p:sldId id="298" r:id="rId43"/>
    <p:sldId id="299" r:id="rId44"/>
    <p:sldId id="300" r:id="rId45"/>
    <p:sldId id="301" r:id="rId46"/>
    <p:sldId id="302" r:id="rId47"/>
    <p:sldId id="303" r:id="rId48"/>
    <p:sldId id="304" r:id="rId49"/>
    <p:sldId id="322" r:id="rId50"/>
    <p:sldId id="305" r:id="rId51"/>
    <p:sldId id="306" r:id="rId52"/>
    <p:sldId id="307" r:id="rId53"/>
    <p:sldId id="308" r:id="rId54"/>
    <p:sldId id="309" r:id="rId55"/>
    <p:sldId id="321" r:id="rId56"/>
    <p:sldId id="310" r:id="rId57"/>
    <p:sldId id="318" r:id="rId58"/>
    <p:sldId id="319" r:id="rId59"/>
    <p:sldId id="320" r:id="rId60"/>
    <p:sldId id="311" r:id="rId61"/>
    <p:sldId id="312" r:id="rId62"/>
    <p:sldId id="313" r:id="rId63"/>
    <p:sldId id="314" r:id="rId64"/>
    <p:sldId id="315" r:id="rId65"/>
    <p:sldId id="316" r:id="rId66"/>
    <p:sldId id="31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8"/>
    <p:restoredTop sz="94695"/>
  </p:normalViewPr>
  <p:slideViewPr>
    <p:cSldViewPr snapToGrid="0" snapToObjects="1">
      <p:cViewPr varScale="1">
        <p:scale>
          <a:sx n="99" d="100"/>
          <a:sy n="99" d="100"/>
        </p:scale>
        <p:origin x="696"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3C0C5-F2CE-D54A-ACB3-08E2AB2E395E}" type="datetimeFigureOut">
              <a:rPr lang="en-US" smtClean="0"/>
              <a:t>12/1/2018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910E0-30C7-B742-8F2B-4D079EA18D0A}" type="slidenum">
              <a:rPr lang="en-US" smtClean="0"/>
              <a:t>‹#›</a:t>
            </a:fld>
            <a:endParaRPr lang="en-US"/>
          </a:p>
        </p:txBody>
      </p:sp>
    </p:spTree>
    <p:extLst>
      <p:ext uri="{BB962C8B-B14F-4D97-AF65-F5344CB8AC3E}">
        <p14:creationId xmlns:p14="http://schemas.microsoft.com/office/powerpoint/2010/main" val="94671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910E0-30C7-B742-8F2B-4D079EA18D0A}" type="slidenum">
              <a:rPr lang="en-US" smtClean="0"/>
              <a:t>18</a:t>
            </a:fld>
            <a:endParaRPr lang="en-US"/>
          </a:p>
        </p:txBody>
      </p:sp>
    </p:spTree>
    <p:extLst>
      <p:ext uri="{BB962C8B-B14F-4D97-AF65-F5344CB8AC3E}">
        <p14:creationId xmlns:p14="http://schemas.microsoft.com/office/powerpoint/2010/main" val="124515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42</a:t>
            </a:fld>
            <a:endParaRPr lang="en-US"/>
          </a:p>
        </p:txBody>
      </p:sp>
    </p:spTree>
    <p:extLst>
      <p:ext uri="{BB962C8B-B14F-4D97-AF65-F5344CB8AC3E}">
        <p14:creationId xmlns:p14="http://schemas.microsoft.com/office/powerpoint/2010/main" val="63613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43</a:t>
            </a:fld>
            <a:endParaRPr lang="en-US"/>
          </a:p>
        </p:txBody>
      </p:sp>
    </p:spTree>
    <p:extLst>
      <p:ext uri="{BB962C8B-B14F-4D97-AF65-F5344CB8AC3E}">
        <p14:creationId xmlns:p14="http://schemas.microsoft.com/office/powerpoint/2010/main" val="213170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44</a:t>
            </a:fld>
            <a:endParaRPr lang="en-US"/>
          </a:p>
        </p:txBody>
      </p:sp>
    </p:spTree>
    <p:extLst>
      <p:ext uri="{BB962C8B-B14F-4D97-AF65-F5344CB8AC3E}">
        <p14:creationId xmlns:p14="http://schemas.microsoft.com/office/powerpoint/2010/main" val="149702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45</a:t>
            </a:fld>
            <a:endParaRPr lang="en-US"/>
          </a:p>
        </p:txBody>
      </p:sp>
    </p:spTree>
    <p:extLst>
      <p:ext uri="{BB962C8B-B14F-4D97-AF65-F5344CB8AC3E}">
        <p14:creationId xmlns:p14="http://schemas.microsoft.com/office/powerpoint/2010/main" val="156743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46</a:t>
            </a:fld>
            <a:endParaRPr lang="en-US"/>
          </a:p>
        </p:txBody>
      </p:sp>
    </p:spTree>
    <p:extLst>
      <p:ext uri="{BB962C8B-B14F-4D97-AF65-F5344CB8AC3E}">
        <p14:creationId xmlns:p14="http://schemas.microsoft.com/office/powerpoint/2010/main" val="985427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47</a:t>
            </a:fld>
            <a:endParaRPr lang="en-US"/>
          </a:p>
        </p:txBody>
      </p:sp>
    </p:spTree>
    <p:extLst>
      <p:ext uri="{BB962C8B-B14F-4D97-AF65-F5344CB8AC3E}">
        <p14:creationId xmlns:p14="http://schemas.microsoft.com/office/powerpoint/2010/main" val="55664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48</a:t>
            </a:fld>
            <a:endParaRPr lang="en-US"/>
          </a:p>
        </p:txBody>
      </p:sp>
    </p:spTree>
    <p:extLst>
      <p:ext uri="{BB962C8B-B14F-4D97-AF65-F5344CB8AC3E}">
        <p14:creationId xmlns:p14="http://schemas.microsoft.com/office/powerpoint/2010/main" val="819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49</a:t>
            </a:fld>
            <a:endParaRPr lang="en-US"/>
          </a:p>
        </p:txBody>
      </p:sp>
    </p:spTree>
    <p:extLst>
      <p:ext uri="{BB962C8B-B14F-4D97-AF65-F5344CB8AC3E}">
        <p14:creationId xmlns:p14="http://schemas.microsoft.com/office/powerpoint/2010/main" val="308945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50</a:t>
            </a:fld>
            <a:endParaRPr lang="en-US"/>
          </a:p>
        </p:txBody>
      </p:sp>
    </p:spTree>
    <p:extLst>
      <p:ext uri="{BB962C8B-B14F-4D97-AF65-F5344CB8AC3E}">
        <p14:creationId xmlns:p14="http://schemas.microsoft.com/office/powerpoint/2010/main" val="1350741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51</a:t>
            </a:fld>
            <a:endParaRPr lang="en-US"/>
          </a:p>
        </p:txBody>
      </p:sp>
    </p:spTree>
    <p:extLst>
      <p:ext uri="{BB962C8B-B14F-4D97-AF65-F5344CB8AC3E}">
        <p14:creationId xmlns:p14="http://schemas.microsoft.com/office/powerpoint/2010/main" val="146076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34</a:t>
            </a:fld>
            <a:endParaRPr lang="en-US"/>
          </a:p>
        </p:txBody>
      </p:sp>
    </p:spTree>
    <p:extLst>
      <p:ext uri="{BB962C8B-B14F-4D97-AF65-F5344CB8AC3E}">
        <p14:creationId xmlns:p14="http://schemas.microsoft.com/office/powerpoint/2010/main" val="78831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52</a:t>
            </a:fld>
            <a:endParaRPr lang="en-US"/>
          </a:p>
        </p:txBody>
      </p:sp>
    </p:spTree>
    <p:extLst>
      <p:ext uri="{BB962C8B-B14F-4D97-AF65-F5344CB8AC3E}">
        <p14:creationId xmlns:p14="http://schemas.microsoft.com/office/powerpoint/2010/main" val="134356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53</a:t>
            </a:fld>
            <a:endParaRPr lang="en-US"/>
          </a:p>
        </p:txBody>
      </p:sp>
    </p:spTree>
    <p:extLst>
      <p:ext uri="{BB962C8B-B14F-4D97-AF65-F5344CB8AC3E}">
        <p14:creationId xmlns:p14="http://schemas.microsoft.com/office/powerpoint/2010/main" val="1244333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54</a:t>
            </a:fld>
            <a:endParaRPr lang="en-US"/>
          </a:p>
        </p:txBody>
      </p:sp>
    </p:spTree>
    <p:extLst>
      <p:ext uri="{BB962C8B-B14F-4D97-AF65-F5344CB8AC3E}">
        <p14:creationId xmlns:p14="http://schemas.microsoft.com/office/powerpoint/2010/main" val="188939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55</a:t>
            </a:fld>
            <a:endParaRPr lang="en-US"/>
          </a:p>
        </p:txBody>
      </p:sp>
    </p:spTree>
    <p:extLst>
      <p:ext uri="{BB962C8B-B14F-4D97-AF65-F5344CB8AC3E}">
        <p14:creationId xmlns:p14="http://schemas.microsoft.com/office/powerpoint/2010/main" val="1367529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56</a:t>
            </a:fld>
            <a:endParaRPr lang="en-US"/>
          </a:p>
        </p:txBody>
      </p:sp>
    </p:spTree>
    <p:extLst>
      <p:ext uri="{BB962C8B-B14F-4D97-AF65-F5344CB8AC3E}">
        <p14:creationId xmlns:p14="http://schemas.microsoft.com/office/powerpoint/2010/main" val="17043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57</a:t>
            </a:fld>
            <a:endParaRPr lang="en-US"/>
          </a:p>
        </p:txBody>
      </p:sp>
    </p:spTree>
    <p:extLst>
      <p:ext uri="{BB962C8B-B14F-4D97-AF65-F5344CB8AC3E}">
        <p14:creationId xmlns:p14="http://schemas.microsoft.com/office/powerpoint/2010/main" val="1692039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58</a:t>
            </a:fld>
            <a:endParaRPr lang="en-US"/>
          </a:p>
        </p:txBody>
      </p:sp>
    </p:spTree>
    <p:extLst>
      <p:ext uri="{BB962C8B-B14F-4D97-AF65-F5344CB8AC3E}">
        <p14:creationId xmlns:p14="http://schemas.microsoft.com/office/powerpoint/2010/main" val="1135228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59</a:t>
            </a:fld>
            <a:endParaRPr lang="en-US"/>
          </a:p>
        </p:txBody>
      </p:sp>
    </p:spTree>
    <p:extLst>
      <p:ext uri="{BB962C8B-B14F-4D97-AF65-F5344CB8AC3E}">
        <p14:creationId xmlns:p14="http://schemas.microsoft.com/office/powerpoint/2010/main" val="1202836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60</a:t>
            </a:fld>
            <a:endParaRPr lang="en-US"/>
          </a:p>
        </p:txBody>
      </p:sp>
    </p:spTree>
    <p:extLst>
      <p:ext uri="{BB962C8B-B14F-4D97-AF65-F5344CB8AC3E}">
        <p14:creationId xmlns:p14="http://schemas.microsoft.com/office/powerpoint/2010/main" val="1671359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61</a:t>
            </a:fld>
            <a:endParaRPr lang="en-US"/>
          </a:p>
        </p:txBody>
      </p:sp>
    </p:spTree>
    <p:extLst>
      <p:ext uri="{BB962C8B-B14F-4D97-AF65-F5344CB8AC3E}">
        <p14:creationId xmlns:p14="http://schemas.microsoft.com/office/powerpoint/2010/main" val="138877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35</a:t>
            </a:fld>
            <a:endParaRPr lang="en-US"/>
          </a:p>
        </p:txBody>
      </p:sp>
    </p:spTree>
    <p:extLst>
      <p:ext uri="{BB962C8B-B14F-4D97-AF65-F5344CB8AC3E}">
        <p14:creationId xmlns:p14="http://schemas.microsoft.com/office/powerpoint/2010/main" val="882814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62</a:t>
            </a:fld>
            <a:endParaRPr lang="en-US"/>
          </a:p>
        </p:txBody>
      </p:sp>
    </p:spTree>
    <p:extLst>
      <p:ext uri="{BB962C8B-B14F-4D97-AF65-F5344CB8AC3E}">
        <p14:creationId xmlns:p14="http://schemas.microsoft.com/office/powerpoint/2010/main" val="599685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63</a:t>
            </a:fld>
            <a:endParaRPr lang="en-US"/>
          </a:p>
        </p:txBody>
      </p:sp>
    </p:spTree>
    <p:extLst>
      <p:ext uri="{BB962C8B-B14F-4D97-AF65-F5344CB8AC3E}">
        <p14:creationId xmlns:p14="http://schemas.microsoft.com/office/powerpoint/2010/main" val="190658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64</a:t>
            </a:fld>
            <a:endParaRPr lang="en-US"/>
          </a:p>
        </p:txBody>
      </p:sp>
    </p:spTree>
    <p:extLst>
      <p:ext uri="{BB962C8B-B14F-4D97-AF65-F5344CB8AC3E}">
        <p14:creationId xmlns:p14="http://schemas.microsoft.com/office/powerpoint/2010/main" val="1728409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65</a:t>
            </a:fld>
            <a:endParaRPr lang="en-US"/>
          </a:p>
        </p:txBody>
      </p:sp>
    </p:spTree>
    <p:extLst>
      <p:ext uri="{BB962C8B-B14F-4D97-AF65-F5344CB8AC3E}">
        <p14:creationId xmlns:p14="http://schemas.microsoft.com/office/powerpoint/2010/main" val="147505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66</a:t>
            </a:fld>
            <a:endParaRPr lang="en-US"/>
          </a:p>
        </p:txBody>
      </p:sp>
    </p:spTree>
    <p:extLst>
      <p:ext uri="{BB962C8B-B14F-4D97-AF65-F5344CB8AC3E}">
        <p14:creationId xmlns:p14="http://schemas.microsoft.com/office/powerpoint/2010/main" val="159315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36</a:t>
            </a:fld>
            <a:endParaRPr lang="en-US"/>
          </a:p>
        </p:txBody>
      </p:sp>
    </p:spTree>
    <p:extLst>
      <p:ext uri="{BB962C8B-B14F-4D97-AF65-F5344CB8AC3E}">
        <p14:creationId xmlns:p14="http://schemas.microsoft.com/office/powerpoint/2010/main" val="62891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37</a:t>
            </a:fld>
            <a:endParaRPr lang="en-US"/>
          </a:p>
        </p:txBody>
      </p:sp>
    </p:spTree>
    <p:extLst>
      <p:ext uri="{BB962C8B-B14F-4D97-AF65-F5344CB8AC3E}">
        <p14:creationId xmlns:p14="http://schemas.microsoft.com/office/powerpoint/2010/main" val="15979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38</a:t>
            </a:fld>
            <a:endParaRPr lang="en-US"/>
          </a:p>
        </p:txBody>
      </p:sp>
    </p:spTree>
    <p:extLst>
      <p:ext uri="{BB962C8B-B14F-4D97-AF65-F5344CB8AC3E}">
        <p14:creationId xmlns:p14="http://schemas.microsoft.com/office/powerpoint/2010/main" val="1451119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39</a:t>
            </a:fld>
            <a:endParaRPr lang="en-US"/>
          </a:p>
        </p:txBody>
      </p:sp>
    </p:spTree>
    <p:extLst>
      <p:ext uri="{BB962C8B-B14F-4D97-AF65-F5344CB8AC3E}">
        <p14:creationId xmlns:p14="http://schemas.microsoft.com/office/powerpoint/2010/main" val="205309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40</a:t>
            </a:fld>
            <a:endParaRPr lang="en-US"/>
          </a:p>
        </p:txBody>
      </p:sp>
    </p:spTree>
    <p:extLst>
      <p:ext uri="{BB962C8B-B14F-4D97-AF65-F5344CB8AC3E}">
        <p14:creationId xmlns:p14="http://schemas.microsoft.com/office/powerpoint/2010/main" val="49109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910E0-30C7-B742-8F2B-4D079EA18D0A}" type="slidenum">
              <a:rPr lang="en-US" smtClean="0"/>
              <a:t>41</a:t>
            </a:fld>
            <a:endParaRPr lang="en-US"/>
          </a:p>
        </p:txBody>
      </p:sp>
    </p:spTree>
    <p:extLst>
      <p:ext uri="{BB962C8B-B14F-4D97-AF65-F5344CB8AC3E}">
        <p14:creationId xmlns:p14="http://schemas.microsoft.com/office/powerpoint/2010/main" val="1304062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8ABE3C1-DBE1-495D-B57B-2849774B866A}" type="datetimeFigureOut">
              <a:rPr lang="en-US" smtClean="0"/>
              <a:t>12/1/2018</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1656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083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239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672150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335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614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9233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690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178E61D-D431-422C-9764-11DAFE33AB63}" type="datetimeFigureOut">
              <a:rPr lang="en-US" smtClean="0"/>
              <a:t>12/1/2018</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59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5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30578ACC-22D6-47C1-A373-4FD133E34F3C}" type="datetimeFigureOut">
              <a:rPr lang="en-US" smtClean="0"/>
              <a:t>12/1/2018</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129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584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00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564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3511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94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926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12/1/2018</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618173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jpeg"/></Relationships>
</file>

<file path=ppt/slides/_rels/slide5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MODERN </a:t>
            </a:r>
            <a:br>
              <a:rPr lang="en-US" dirty="0"/>
            </a:br>
            <a:r>
              <a:rPr lang="en-US" dirty="0"/>
              <a:t>ANTI-SEMITISM</a:t>
            </a:r>
          </a:p>
        </p:txBody>
      </p:sp>
      <p:sp>
        <p:nvSpPr>
          <p:cNvPr id="3" name="Subtitle 2"/>
          <p:cNvSpPr>
            <a:spLocks noGrp="1"/>
          </p:cNvSpPr>
          <p:nvPr>
            <p:ph type="subTitle" idx="1"/>
          </p:nvPr>
        </p:nvSpPr>
        <p:spPr>
          <a:xfrm>
            <a:off x="-1083428" y="5360691"/>
            <a:ext cx="6108101" cy="1117687"/>
          </a:xfrm>
        </p:spPr>
        <p:txBody>
          <a:bodyPr>
            <a:normAutofit/>
          </a:bodyPr>
          <a:lstStyle/>
          <a:p>
            <a:r>
              <a:rPr lang="en-US" sz="3600" dirty="0"/>
              <a:t>TO “OVER AGAIN!”</a:t>
            </a:r>
          </a:p>
        </p:txBody>
      </p:sp>
      <p:sp>
        <p:nvSpPr>
          <p:cNvPr id="4" name="Subtitle 2"/>
          <p:cNvSpPr txBox="1">
            <a:spLocks/>
          </p:cNvSpPr>
          <p:nvPr/>
        </p:nvSpPr>
        <p:spPr>
          <a:xfrm>
            <a:off x="3035899" y="2843594"/>
            <a:ext cx="6108101" cy="1117687"/>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bg1"/>
                </a:solidFill>
              </a:rPr>
              <a:t>OLIVIER MELNICK</a:t>
            </a:r>
          </a:p>
          <a:p>
            <a:r>
              <a:rPr lang="en-US" sz="1800" dirty="0"/>
              <a:t>CHOSEN </a:t>
            </a:r>
          </a:p>
          <a:p>
            <a:r>
              <a:rPr lang="en-US" sz="1800" dirty="0"/>
              <a:t>PEOPLE </a:t>
            </a:r>
          </a:p>
          <a:p>
            <a:r>
              <a:rPr lang="en-US" sz="1800" dirty="0"/>
              <a:t>MINISTRIES</a:t>
            </a:r>
          </a:p>
        </p:txBody>
      </p:sp>
      <p:pic>
        <p:nvPicPr>
          <p:cNvPr id="6" name="Picture 5"/>
          <p:cNvPicPr>
            <a:picLocks noChangeAspect="1"/>
          </p:cNvPicPr>
          <p:nvPr/>
        </p:nvPicPr>
        <p:blipFill>
          <a:blip r:embed="rId2"/>
          <a:stretch>
            <a:fillRect/>
          </a:stretch>
        </p:blipFill>
        <p:spPr>
          <a:xfrm rot="20087931">
            <a:off x="544057" y="104503"/>
            <a:ext cx="2563469" cy="3128503"/>
          </a:xfrm>
          <a:prstGeom prst="rect">
            <a:avLst/>
          </a:prstGeom>
          <a:ln>
            <a:noFill/>
          </a:ln>
          <a:effectLst>
            <a:outerShdw blurRad="292100" dist="139700" dir="2700000" algn="tl" rotWithShape="0">
              <a:srgbClr val="333333">
                <a:alpha val="65000"/>
              </a:srgbClr>
            </a:outerShdw>
          </a:effectLst>
        </p:spPr>
      </p:pic>
      <p:pic>
        <p:nvPicPr>
          <p:cNvPr id="1028" name="Picture 4" descr="rotesters burn a swastika symbol during a pro-Palestinian protest against the Is"/>
          <p:cNvPicPr>
            <a:picLocks noChangeAspect="1" noChangeArrowheads="1"/>
          </p:cNvPicPr>
          <p:nvPr/>
        </p:nvPicPr>
        <p:blipFill rotWithShape="1">
          <a:blip r:embed="rId3">
            <a:extLst>
              <a:ext uri="{28A0092B-C50C-407E-A947-70E740481C1C}">
                <a14:useLocalDpi xmlns:a14="http://schemas.microsoft.com/office/drawing/2010/main" val="0"/>
              </a:ext>
            </a:extLst>
          </a:blip>
          <a:srcRect l="35881"/>
          <a:stretch/>
        </p:blipFill>
        <p:spPr bwMode="auto">
          <a:xfrm>
            <a:off x="5137884" y="4472596"/>
            <a:ext cx="2360023" cy="20057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035899" y="960159"/>
            <a:ext cx="4681346" cy="646331"/>
          </a:xfrm>
          <a:prstGeom prst="rect">
            <a:avLst/>
          </a:prstGeom>
        </p:spPr>
        <p:txBody>
          <a:bodyPr wrap="none">
            <a:spAutoFit/>
          </a:bodyPr>
          <a:lstStyle/>
          <a:p>
            <a:r>
              <a:rPr lang="en-US" sz="3600" dirty="0"/>
              <a:t>FROM “NEVER AGAIN”</a:t>
            </a:r>
          </a:p>
        </p:txBody>
      </p:sp>
    </p:spTree>
    <p:extLst>
      <p:ext uri="{BB962C8B-B14F-4D97-AF65-F5344CB8AC3E}">
        <p14:creationId xmlns:p14="http://schemas.microsoft.com/office/powerpoint/2010/main" val="51312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25416" y="842397"/>
            <a:ext cx="3020026"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Content Placeholder 2"/>
          <p:cNvSpPr txBox="1">
            <a:spLocks/>
          </p:cNvSpPr>
          <p:nvPr/>
        </p:nvSpPr>
        <p:spPr>
          <a:xfrm>
            <a:off x="65800" y="2592500"/>
            <a:ext cx="6133757" cy="266208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80"/>
              </a:lnSpc>
            </a:pPr>
            <a:r>
              <a:rPr lang="en-US" sz="2400" b="1" dirty="0">
                <a:solidFill>
                  <a:schemeClr val="tx1"/>
                </a:solidFill>
                <a:latin typeface="Trebuchet MS" charset="0"/>
                <a:ea typeface="Trebuchet MS" charset="0"/>
                <a:cs typeface="Trebuchet MS" charset="0"/>
              </a:rPr>
              <a:t>In his monumental 4</a:t>
            </a:r>
            <a:r>
              <a:rPr lang="en-US" sz="2400" b="1" baseline="30000" dirty="0">
                <a:solidFill>
                  <a:schemeClr val="tx1"/>
                </a:solidFill>
                <a:latin typeface="Trebuchet MS" charset="0"/>
                <a:ea typeface="Trebuchet MS" charset="0"/>
                <a:cs typeface="Trebuchet MS" charset="0"/>
              </a:rPr>
              <a:t>th</a:t>
            </a:r>
            <a:r>
              <a:rPr lang="en-US" sz="2400" b="1" dirty="0">
                <a:solidFill>
                  <a:schemeClr val="tx1"/>
                </a:solidFill>
                <a:latin typeface="Trebuchet MS" charset="0"/>
                <a:ea typeface="Trebuchet MS" charset="0"/>
                <a:cs typeface="Trebuchet MS" charset="0"/>
              </a:rPr>
              <a:t> Century work </a:t>
            </a:r>
            <a:br>
              <a:rPr lang="en-US" sz="2400" b="1" dirty="0">
                <a:solidFill>
                  <a:schemeClr val="tx1"/>
                </a:solidFill>
                <a:latin typeface="Trebuchet MS" charset="0"/>
                <a:ea typeface="Trebuchet MS" charset="0"/>
                <a:cs typeface="Trebuchet MS" charset="0"/>
              </a:rPr>
            </a:br>
            <a:r>
              <a:rPr lang="en-US" sz="2400" b="1" dirty="0">
                <a:solidFill>
                  <a:schemeClr val="tx1"/>
                </a:solidFill>
                <a:latin typeface="Trebuchet MS" charset="0"/>
                <a:ea typeface="Trebuchet MS" charset="0"/>
                <a:cs typeface="Trebuchet MS" charset="0"/>
              </a:rPr>
              <a:t>“The Vulgate” Jerome translated the Bible in Latin. </a:t>
            </a:r>
            <a:br>
              <a:rPr lang="en-US" sz="2400" b="1" dirty="0">
                <a:solidFill>
                  <a:schemeClr val="tx1"/>
                </a:solidFill>
                <a:latin typeface="Trebuchet MS" charset="0"/>
                <a:ea typeface="Trebuchet MS" charset="0"/>
                <a:cs typeface="Trebuchet MS" charset="0"/>
              </a:rPr>
            </a:br>
            <a:r>
              <a:rPr lang="en-US" sz="2400" b="1" dirty="0">
                <a:solidFill>
                  <a:schemeClr val="tx1"/>
                </a:solidFill>
                <a:latin typeface="Trebuchet MS" charset="0"/>
                <a:ea typeface="Trebuchet MS" charset="0"/>
                <a:cs typeface="Trebuchet MS" charset="0"/>
              </a:rPr>
              <a:t>He mistakenly translated the word  </a:t>
            </a:r>
            <a:r>
              <a:rPr lang="he-IL" sz="3200" dirty="0">
                <a:solidFill>
                  <a:schemeClr val="tx1"/>
                </a:solidFill>
              </a:rPr>
              <a:t>קָרַן</a:t>
            </a:r>
            <a:r>
              <a:rPr lang="en-US" sz="2400" b="1" dirty="0">
                <a:solidFill>
                  <a:schemeClr val="tx1"/>
                </a:solidFill>
                <a:latin typeface="Trebuchet MS" charset="0"/>
                <a:ea typeface="Trebuchet MS" charset="0"/>
                <a:cs typeface="Trebuchet MS" charset="0"/>
              </a:rPr>
              <a:t> “</a:t>
            </a:r>
            <a:r>
              <a:rPr lang="en-US" sz="2400" b="1" dirty="0" err="1">
                <a:solidFill>
                  <a:schemeClr val="tx1"/>
                </a:solidFill>
                <a:latin typeface="Trebuchet MS" charset="0"/>
                <a:ea typeface="Trebuchet MS" charset="0"/>
                <a:cs typeface="Trebuchet MS" charset="0"/>
              </a:rPr>
              <a:t>karan</a:t>
            </a:r>
            <a:r>
              <a:rPr lang="en-US" sz="2400" b="1" dirty="0">
                <a:solidFill>
                  <a:schemeClr val="tx1"/>
                </a:solidFill>
                <a:latin typeface="Trebuchet MS" charset="0"/>
                <a:ea typeface="Trebuchet MS" charset="0"/>
                <a:cs typeface="Trebuchet MS" charset="0"/>
              </a:rPr>
              <a:t>”</a:t>
            </a:r>
            <a:r>
              <a:rPr lang="en-US" sz="4000" b="1" dirty="0">
                <a:solidFill>
                  <a:schemeClr val="tx1"/>
                </a:solidFill>
                <a:latin typeface="Trebuchet MS" charset="0"/>
                <a:ea typeface="Trebuchet MS" charset="0"/>
                <a:cs typeface="Trebuchet MS" charset="0"/>
              </a:rPr>
              <a:t> </a:t>
            </a:r>
            <a:r>
              <a:rPr lang="en-US" sz="2400" b="1" dirty="0">
                <a:solidFill>
                  <a:schemeClr val="tx1"/>
                </a:solidFill>
                <a:latin typeface="Trebuchet MS" charset="0"/>
                <a:ea typeface="Trebuchet MS" charset="0"/>
                <a:cs typeface="Trebuchet MS" charset="0"/>
              </a:rPr>
              <a:t>from the Hebrew “</a:t>
            </a:r>
            <a:r>
              <a:rPr lang="en-US" sz="2400" b="1" dirty="0" err="1">
                <a:solidFill>
                  <a:schemeClr val="tx1"/>
                </a:solidFill>
                <a:latin typeface="Trebuchet MS" charset="0"/>
                <a:ea typeface="Trebuchet MS" charset="0"/>
                <a:cs typeface="Trebuchet MS" charset="0"/>
              </a:rPr>
              <a:t>keren</a:t>
            </a:r>
            <a:r>
              <a:rPr lang="en-US" sz="2400" b="1" dirty="0">
                <a:solidFill>
                  <a:schemeClr val="tx1"/>
                </a:solidFill>
                <a:latin typeface="Trebuchet MS" charset="0"/>
                <a:ea typeface="Trebuchet MS" charset="0"/>
                <a:cs typeface="Trebuchet MS" charset="0"/>
              </a:rPr>
              <a:t>” that can mean “ray of light” or “horn” into horn.</a:t>
            </a:r>
            <a:br>
              <a:rPr lang="en-US" sz="2400" b="1" dirty="0">
                <a:solidFill>
                  <a:schemeClr val="tx1"/>
                </a:solidFill>
                <a:latin typeface="Trebuchet MS" charset="0"/>
                <a:ea typeface="Trebuchet MS" charset="0"/>
                <a:cs typeface="Trebuchet MS" charset="0"/>
              </a:rPr>
            </a:br>
            <a:endParaRPr lang="en-US" sz="2400" b="1" dirty="0">
              <a:solidFill>
                <a:schemeClr val="tx1"/>
              </a:solidFill>
              <a:latin typeface="Trebuchet MS" charset="0"/>
              <a:ea typeface="Trebuchet MS" charset="0"/>
              <a:cs typeface="Trebuchet MS" charset="0"/>
            </a:endParaRPr>
          </a:p>
          <a:p>
            <a:pPr>
              <a:lnSpc>
                <a:spcPts val="2880"/>
              </a:lnSpc>
            </a:pPr>
            <a:br>
              <a:rPr lang="en-US" sz="2800" b="1" dirty="0">
                <a:solidFill>
                  <a:schemeClr val="tx1"/>
                </a:solidFill>
                <a:latin typeface="Trebuchet MS" charset="0"/>
                <a:ea typeface="Trebuchet MS" charset="0"/>
                <a:cs typeface="Trebuchet MS" charset="0"/>
              </a:rPr>
            </a:br>
            <a:br>
              <a:rPr lang="en-US" sz="2800" b="1" dirty="0">
                <a:solidFill>
                  <a:schemeClr val="tx1"/>
                </a:solidFill>
                <a:latin typeface="Trebuchet MS" charset="0"/>
                <a:ea typeface="Trebuchet MS" charset="0"/>
                <a:cs typeface="Trebuchet MS" charset="0"/>
              </a:rPr>
            </a:br>
            <a:br>
              <a:rPr lang="en-US" sz="2400" b="1" dirty="0">
                <a:solidFill>
                  <a:schemeClr val="tx1"/>
                </a:solidFill>
                <a:latin typeface="Trebuchet MS" charset="0"/>
                <a:ea typeface="Trebuchet MS" charset="0"/>
                <a:cs typeface="Trebuchet MS" charset="0"/>
              </a:rPr>
            </a:br>
            <a:endParaRPr lang="en-US" sz="2400" b="1" i="1" dirty="0">
              <a:solidFill>
                <a:schemeClr val="tx1"/>
              </a:solidFill>
              <a:latin typeface="Trebuchet MS" charset="0"/>
              <a:ea typeface="Trebuchet MS" charset="0"/>
              <a:cs typeface="Trebuchet MS"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455" t="1126" r="28254" b="50033"/>
          <a:stretch/>
        </p:blipFill>
        <p:spPr>
          <a:xfrm>
            <a:off x="6254973" y="2546319"/>
            <a:ext cx="2777712" cy="4256856"/>
          </a:xfrm>
          <a:prstGeom prst="rect">
            <a:avLst/>
          </a:prstGeom>
          <a:ln w="38100">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70" y="2546319"/>
            <a:ext cx="3008178" cy="4271724"/>
          </a:xfrm>
          <a:prstGeom prst="rect">
            <a:avLst/>
          </a:prstGeom>
          <a:ln w="38100">
            <a:solidFill>
              <a:schemeClr val="bg1"/>
            </a:solidFill>
          </a:ln>
        </p:spPr>
      </p:pic>
      <p:sp>
        <p:nvSpPr>
          <p:cNvPr id="5" name="Rectangle 4"/>
          <p:cNvSpPr/>
          <p:nvPr/>
        </p:nvSpPr>
        <p:spPr>
          <a:xfrm>
            <a:off x="65800" y="1945293"/>
            <a:ext cx="4977966" cy="646331"/>
          </a:xfrm>
          <a:prstGeom prst="rect">
            <a:avLst/>
          </a:prstGeom>
        </p:spPr>
        <p:txBody>
          <a:bodyPr wrap="none">
            <a:spAutoFit/>
          </a:bodyPr>
          <a:lstStyle/>
          <a:p>
            <a:r>
              <a:rPr lang="en-US" sz="3600" b="1" spc="-5" dirty="0">
                <a:latin typeface="Trebuchet MS" charset="0"/>
                <a:ea typeface="Trebuchet MS" charset="0"/>
                <a:cs typeface="Trebuchet MS" charset="0"/>
              </a:rPr>
              <a:t>Context is everything!</a:t>
            </a:r>
            <a:endParaRPr lang="en-US" sz="3600" dirty="0"/>
          </a:p>
        </p:txBody>
      </p:sp>
      <p:sp>
        <p:nvSpPr>
          <p:cNvPr id="3" name="Rectangle 2">
            <a:extLst>
              <a:ext uri="{FF2B5EF4-FFF2-40B4-BE49-F238E27FC236}">
                <a16:creationId xmlns:a16="http://schemas.microsoft.com/office/drawing/2014/main" id="{E573F521-C702-3D4A-BB35-8F79A659AF86}"/>
              </a:ext>
            </a:extLst>
          </p:cNvPr>
          <p:cNvSpPr/>
          <p:nvPr/>
        </p:nvSpPr>
        <p:spPr>
          <a:xfrm>
            <a:off x="65800" y="5422748"/>
            <a:ext cx="5844252" cy="1185709"/>
          </a:xfrm>
          <a:prstGeom prst="rect">
            <a:avLst/>
          </a:prstGeom>
        </p:spPr>
        <p:txBody>
          <a:bodyPr wrap="square">
            <a:spAutoFit/>
          </a:bodyPr>
          <a:lstStyle/>
          <a:p>
            <a:pPr>
              <a:lnSpc>
                <a:spcPts val="2880"/>
              </a:lnSpc>
            </a:pPr>
            <a:r>
              <a:rPr lang="en-US" sz="2400" b="1" dirty="0">
                <a:latin typeface="Trebuchet MS" charset="0"/>
                <a:ea typeface="Trebuchet MS" charset="0"/>
                <a:cs typeface="Trebuchet MS" charset="0"/>
              </a:rPr>
              <a:t>Michelangelo’s “Moses” commissioned in 1505 by the Pope, ended up with horns on Moses’ forehead.</a:t>
            </a:r>
          </a:p>
        </p:txBody>
      </p:sp>
    </p:spTree>
    <p:extLst>
      <p:ext uri="{BB962C8B-B14F-4D97-AF65-F5344CB8AC3E}">
        <p14:creationId xmlns:p14="http://schemas.microsoft.com/office/powerpoint/2010/main" val="2973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86857" y="842397"/>
            <a:ext cx="3075773"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Content Placeholder 2"/>
          <p:cNvSpPr txBox="1">
            <a:spLocks/>
          </p:cNvSpPr>
          <p:nvPr/>
        </p:nvSpPr>
        <p:spPr>
          <a:xfrm>
            <a:off x="283819" y="2778032"/>
            <a:ext cx="9006077" cy="334248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Trebuchet MS" charset="0"/>
                <a:ea typeface="Trebuchet MS" charset="0"/>
                <a:cs typeface="Trebuchet MS" charset="0"/>
              </a:rPr>
              <a:t>Exodus 34:29 </a:t>
            </a:r>
            <a:r>
              <a:rPr lang="en-US" sz="3200" i="1" dirty="0">
                <a:solidFill>
                  <a:schemeClr val="tx1"/>
                </a:solidFill>
                <a:latin typeface="Trebuchet MS" charset="0"/>
                <a:ea typeface="Trebuchet MS" charset="0"/>
                <a:cs typeface="Trebuchet MS" charset="0"/>
              </a:rPr>
              <a:t>It came about when Moses was coming down from Mount Sinai (and the two tablets of the testimony were in Moses’ hand as he was coming down from the mountain), that Moses did not know that the skin of his face </a:t>
            </a:r>
            <a:r>
              <a:rPr lang="en-US" sz="3200" b="1" i="1" u="sng" dirty="0">
                <a:solidFill>
                  <a:schemeClr val="tx1"/>
                </a:solidFill>
                <a:latin typeface="Trebuchet MS" charset="0"/>
                <a:ea typeface="Trebuchet MS" charset="0"/>
                <a:cs typeface="Trebuchet MS" charset="0"/>
              </a:rPr>
              <a:t>shone</a:t>
            </a:r>
            <a:r>
              <a:rPr lang="en-US" sz="3200" i="1" dirty="0">
                <a:solidFill>
                  <a:schemeClr val="tx1"/>
                </a:solidFill>
                <a:latin typeface="Trebuchet MS" charset="0"/>
                <a:ea typeface="Trebuchet MS" charset="0"/>
                <a:cs typeface="Trebuchet MS" charset="0"/>
              </a:rPr>
              <a:t> because of his speaking with Him.</a:t>
            </a:r>
          </a:p>
          <a:p>
            <a:endParaRPr lang="en-US" sz="3200" b="1" i="1" dirty="0">
              <a:solidFill>
                <a:schemeClr val="tx1"/>
              </a:solidFill>
              <a:latin typeface="Trebuchet MS" charset="0"/>
              <a:ea typeface="Trebuchet MS" charset="0"/>
              <a:cs typeface="Trebuchet MS" charset="0"/>
            </a:endParaRPr>
          </a:p>
          <a:p>
            <a:br>
              <a:rPr lang="en-US" sz="3200" dirty="0">
                <a:solidFill>
                  <a:schemeClr val="tx1"/>
                </a:solidFill>
                <a:latin typeface="Trebuchet MS" charset="0"/>
                <a:ea typeface="Trebuchet MS" charset="0"/>
                <a:cs typeface="Trebuchet MS" charset="0"/>
              </a:rPr>
            </a:br>
            <a:endParaRPr lang="en-US" sz="3200" i="1" dirty="0">
              <a:solidFill>
                <a:schemeClr val="tx1"/>
              </a:solidFill>
              <a:latin typeface="Trebuchet MS" charset="0"/>
              <a:ea typeface="Trebuchet MS" charset="0"/>
              <a:cs typeface="Trebuchet MS" charset="0"/>
            </a:endParaRPr>
          </a:p>
          <a:p>
            <a:br>
              <a:rPr lang="en-US" sz="3200" b="1" dirty="0">
                <a:solidFill>
                  <a:schemeClr val="tx1"/>
                </a:solidFill>
                <a:latin typeface="Trebuchet MS" charset="0"/>
                <a:ea typeface="Trebuchet MS" charset="0"/>
                <a:cs typeface="Trebuchet MS" charset="0"/>
              </a:rPr>
            </a:br>
            <a:br>
              <a:rPr lang="en-US" sz="3200" b="1" dirty="0">
                <a:solidFill>
                  <a:schemeClr val="tx1"/>
                </a:solidFill>
                <a:latin typeface="Trebuchet MS" charset="0"/>
                <a:ea typeface="Trebuchet MS" charset="0"/>
                <a:cs typeface="Trebuchet MS" charset="0"/>
              </a:rPr>
            </a:br>
            <a:br>
              <a:rPr lang="en-US" sz="2800" b="1" dirty="0">
                <a:solidFill>
                  <a:schemeClr val="tx1"/>
                </a:solidFill>
                <a:latin typeface="Trebuchet MS" charset="0"/>
                <a:ea typeface="Trebuchet MS" charset="0"/>
                <a:cs typeface="Trebuchet MS" charset="0"/>
              </a:rPr>
            </a:br>
            <a:endParaRPr lang="en-US" sz="2800" b="1" i="1" dirty="0">
              <a:solidFill>
                <a:schemeClr val="tx1"/>
              </a:solidFill>
              <a:latin typeface="Trebuchet MS" charset="0"/>
              <a:ea typeface="Trebuchet MS" charset="0"/>
              <a:cs typeface="Trebuchet MS" charset="0"/>
            </a:endParaRPr>
          </a:p>
        </p:txBody>
      </p:sp>
      <p:sp>
        <p:nvSpPr>
          <p:cNvPr id="8" name="Rectangle 7"/>
          <p:cNvSpPr/>
          <p:nvPr/>
        </p:nvSpPr>
        <p:spPr>
          <a:xfrm>
            <a:off x="283819" y="2061149"/>
            <a:ext cx="4977966" cy="646331"/>
          </a:xfrm>
          <a:prstGeom prst="rect">
            <a:avLst/>
          </a:prstGeom>
        </p:spPr>
        <p:txBody>
          <a:bodyPr wrap="none">
            <a:spAutoFit/>
          </a:bodyPr>
          <a:lstStyle/>
          <a:p>
            <a:r>
              <a:rPr lang="en-US" sz="3600" b="1" spc="-5" dirty="0">
                <a:latin typeface="Trebuchet MS" charset="0"/>
                <a:ea typeface="Trebuchet MS" charset="0"/>
                <a:cs typeface="Trebuchet MS" charset="0"/>
              </a:rPr>
              <a:t>Context is everything!</a:t>
            </a:r>
            <a:endParaRPr lang="en-US" sz="3600" dirty="0"/>
          </a:p>
        </p:txBody>
      </p:sp>
    </p:spTree>
    <p:extLst>
      <p:ext uri="{BB962C8B-B14F-4D97-AF65-F5344CB8AC3E}">
        <p14:creationId xmlns:p14="http://schemas.microsoft.com/office/powerpoint/2010/main" val="35855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53381" y="842397"/>
            <a:ext cx="2618573"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Content Placeholder 2"/>
          <p:cNvSpPr txBox="1">
            <a:spLocks/>
          </p:cNvSpPr>
          <p:nvPr/>
        </p:nvSpPr>
        <p:spPr>
          <a:xfrm>
            <a:off x="137923" y="2106975"/>
            <a:ext cx="9006077" cy="48835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Trebuchet MS" charset="0"/>
                <a:ea typeface="Trebuchet MS" charset="0"/>
                <a:cs typeface="Trebuchet MS" charset="0"/>
              </a:rPr>
              <a:t>Exodus 34:34-35</a:t>
            </a:r>
            <a:r>
              <a:rPr lang="en-US" sz="3200" b="1" dirty="0">
                <a:solidFill>
                  <a:schemeClr val="tx1"/>
                </a:solidFill>
                <a:latin typeface="Trebuchet MS" charset="0"/>
                <a:ea typeface="Trebuchet MS" charset="0"/>
                <a:cs typeface="Trebuchet MS" charset="0"/>
              </a:rPr>
              <a:t> </a:t>
            </a:r>
            <a:r>
              <a:rPr lang="en-US" sz="3200" i="1" dirty="0">
                <a:solidFill>
                  <a:schemeClr val="tx1"/>
                </a:solidFill>
                <a:latin typeface="Trebuchet MS" charset="0"/>
                <a:ea typeface="Trebuchet MS" charset="0"/>
                <a:cs typeface="Trebuchet MS" charset="0"/>
              </a:rPr>
              <a:t>But whenever Moses went in before the Lord to speak with Him, he would take off the veil until he came out; and whenever he came out and spoke to the sons of Israel what he had been commanded, the sons of Israel would see the face of Moses, that the skin of Moses’ face </a:t>
            </a:r>
            <a:r>
              <a:rPr lang="en-US" sz="3200" b="1" i="1" u="sng" dirty="0">
                <a:solidFill>
                  <a:schemeClr val="tx1"/>
                </a:solidFill>
                <a:latin typeface="Trebuchet MS" charset="0"/>
                <a:ea typeface="Trebuchet MS" charset="0"/>
                <a:cs typeface="Trebuchet MS" charset="0"/>
              </a:rPr>
              <a:t>shone</a:t>
            </a:r>
            <a:r>
              <a:rPr lang="en-US" sz="3200" i="1" dirty="0">
                <a:solidFill>
                  <a:schemeClr val="tx1"/>
                </a:solidFill>
                <a:latin typeface="Trebuchet MS" charset="0"/>
                <a:ea typeface="Trebuchet MS" charset="0"/>
                <a:cs typeface="Trebuchet MS" charset="0"/>
              </a:rPr>
              <a:t>. So Moses would replace the veil over his face until he went in to speak with Him. </a:t>
            </a:r>
            <a:endParaRPr lang="en-US" sz="3200" b="1" i="1" dirty="0">
              <a:solidFill>
                <a:schemeClr val="tx1"/>
              </a:solidFill>
              <a:latin typeface="Trebuchet MS" charset="0"/>
              <a:ea typeface="Trebuchet MS" charset="0"/>
              <a:cs typeface="Trebuchet MS" charset="0"/>
            </a:endParaRPr>
          </a:p>
          <a:p>
            <a:br>
              <a:rPr lang="en-US" sz="3200" dirty="0">
                <a:solidFill>
                  <a:schemeClr val="tx1"/>
                </a:solidFill>
                <a:latin typeface="Trebuchet MS" charset="0"/>
                <a:ea typeface="Trebuchet MS" charset="0"/>
                <a:cs typeface="Trebuchet MS" charset="0"/>
              </a:rPr>
            </a:br>
            <a:endParaRPr lang="en-US" sz="3200" i="1" dirty="0">
              <a:solidFill>
                <a:schemeClr val="tx1"/>
              </a:solidFill>
              <a:latin typeface="Trebuchet MS" charset="0"/>
              <a:ea typeface="Trebuchet MS" charset="0"/>
              <a:cs typeface="Trebuchet MS" charset="0"/>
            </a:endParaRPr>
          </a:p>
          <a:p>
            <a:br>
              <a:rPr lang="en-US" sz="3200" b="1" dirty="0">
                <a:solidFill>
                  <a:schemeClr val="tx1"/>
                </a:solidFill>
                <a:latin typeface="Trebuchet MS" charset="0"/>
                <a:ea typeface="Trebuchet MS" charset="0"/>
                <a:cs typeface="Trebuchet MS" charset="0"/>
              </a:rPr>
            </a:br>
            <a:br>
              <a:rPr lang="en-US" sz="3200" b="1" dirty="0">
                <a:solidFill>
                  <a:schemeClr val="tx1"/>
                </a:solidFill>
                <a:latin typeface="Trebuchet MS" charset="0"/>
                <a:ea typeface="Trebuchet MS" charset="0"/>
                <a:cs typeface="Trebuchet MS" charset="0"/>
              </a:rPr>
            </a:br>
            <a:br>
              <a:rPr lang="en-US" sz="2800" b="1" dirty="0">
                <a:solidFill>
                  <a:schemeClr val="tx1"/>
                </a:solidFill>
                <a:latin typeface="Trebuchet MS" charset="0"/>
                <a:ea typeface="Trebuchet MS" charset="0"/>
                <a:cs typeface="Trebuchet MS" charset="0"/>
              </a:rPr>
            </a:br>
            <a:endParaRPr lang="en-US" sz="2800" b="1" i="1" dirty="0">
              <a:solidFill>
                <a:schemeClr val="tx1"/>
              </a:solidFill>
              <a:latin typeface="Trebuchet MS" charset="0"/>
              <a:ea typeface="Trebuchet MS" charset="0"/>
              <a:cs typeface="Trebuchet MS" charset="0"/>
            </a:endParaRPr>
          </a:p>
        </p:txBody>
      </p:sp>
    </p:spTree>
    <p:extLst>
      <p:ext uri="{BB962C8B-B14F-4D97-AF65-F5344CB8AC3E}">
        <p14:creationId xmlns:p14="http://schemas.microsoft.com/office/powerpoint/2010/main" val="35607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51173" y="842397"/>
            <a:ext cx="2721604"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pic>
        <p:nvPicPr>
          <p:cNvPr id="10" name="Picture 9">
            <a:extLst>
              <a:ext uri="{FF2B5EF4-FFF2-40B4-BE49-F238E27FC236}">
                <a16:creationId xmlns:a16="http://schemas.microsoft.com/office/drawing/2014/main" id="{0857C4DD-5297-B640-9F6B-08B14CA101AE}"/>
              </a:ext>
            </a:extLst>
          </p:cNvPr>
          <p:cNvPicPr>
            <a:picLocks noChangeAspect="1"/>
          </p:cNvPicPr>
          <p:nvPr/>
        </p:nvPicPr>
        <p:blipFill>
          <a:blip r:embed="rId2"/>
          <a:stretch>
            <a:fillRect/>
          </a:stretch>
        </p:blipFill>
        <p:spPr>
          <a:xfrm>
            <a:off x="0" y="1990597"/>
            <a:ext cx="5969000" cy="4089400"/>
          </a:xfrm>
          <a:prstGeom prst="rect">
            <a:avLst/>
          </a:prstGeom>
        </p:spPr>
      </p:pic>
      <p:pic>
        <p:nvPicPr>
          <p:cNvPr id="4" name="Picture 3">
            <a:extLst>
              <a:ext uri="{FF2B5EF4-FFF2-40B4-BE49-F238E27FC236}">
                <a16:creationId xmlns:a16="http://schemas.microsoft.com/office/drawing/2014/main" id="{7FEC6D9D-39D7-E54D-B982-510BABE58BA3}"/>
              </a:ext>
            </a:extLst>
          </p:cNvPr>
          <p:cNvPicPr>
            <a:picLocks noChangeAspect="1"/>
          </p:cNvPicPr>
          <p:nvPr/>
        </p:nvPicPr>
        <p:blipFill>
          <a:blip r:embed="rId3"/>
          <a:stretch>
            <a:fillRect/>
          </a:stretch>
        </p:blipFill>
        <p:spPr>
          <a:xfrm>
            <a:off x="0" y="1990597"/>
            <a:ext cx="9144000" cy="4867403"/>
          </a:xfrm>
          <a:prstGeom prst="rect">
            <a:avLst/>
          </a:prstGeom>
        </p:spPr>
      </p:pic>
    </p:spTree>
    <p:extLst>
      <p:ext uri="{BB962C8B-B14F-4D97-AF65-F5344CB8AC3E}">
        <p14:creationId xmlns:p14="http://schemas.microsoft.com/office/powerpoint/2010/main" val="193285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51173" y="842397"/>
            <a:ext cx="2721604"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83" y="2148540"/>
            <a:ext cx="2295403" cy="3248212"/>
          </a:xfrm>
          <a:prstGeom prst="rect">
            <a:avLst/>
          </a:prstGeom>
          <a:ln w="38100">
            <a:solidFill>
              <a:schemeClr val="bg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295" t="-458" r="18576" b="458"/>
          <a:stretch/>
        </p:blipFill>
        <p:spPr>
          <a:xfrm>
            <a:off x="3490292" y="2804342"/>
            <a:ext cx="2273391" cy="3204723"/>
          </a:xfrm>
          <a:prstGeom prst="rect">
            <a:avLst/>
          </a:prstGeom>
          <a:ln w="38100">
            <a:solidFill>
              <a:schemeClr val="bg1"/>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314" t="706" r="25039" b="633"/>
          <a:stretch/>
        </p:blipFill>
        <p:spPr>
          <a:xfrm>
            <a:off x="6590389" y="3472873"/>
            <a:ext cx="2204373" cy="3204722"/>
          </a:xfrm>
          <a:prstGeom prst="rect">
            <a:avLst/>
          </a:prstGeom>
          <a:ln w="38100">
            <a:solidFill>
              <a:schemeClr val="bg1"/>
            </a:solidFill>
          </a:ln>
        </p:spPr>
      </p:pic>
    </p:spTree>
    <p:extLst>
      <p:ext uri="{BB962C8B-B14F-4D97-AF65-F5344CB8AC3E}">
        <p14:creationId xmlns:p14="http://schemas.microsoft.com/office/powerpoint/2010/main" val="18616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31855" y="842397"/>
            <a:ext cx="2953424"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769" r="12966" b="13343"/>
          <a:stretch/>
        </p:blipFill>
        <p:spPr>
          <a:xfrm>
            <a:off x="4000639" y="2983042"/>
            <a:ext cx="4615856" cy="3101157"/>
          </a:xfrm>
          <a:prstGeom prst="rect">
            <a:avLst/>
          </a:prstGeom>
          <a:ln w="38100">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71" y="2209072"/>
            <a:ext cx="3083285" cy="4362849"/>
          </a:xfrm>
          <a:prstGeom prst="rect">
            <a:avLst/>
          </a:prstGeom>
          <a:ln w="38100">
            <a:solidFill>
              <a:schemeClr val="bg1"/>
            </a:solidFill>
          </a:ln>
        </p:spPr>
      </p:pic>
    </p:spTree>
    <p:extLst>
      <p:ext uri="{BB962C8B-B14F-4D97-AF65-F5344CB8AC3E}">
        <p14:creationId xmlns:p14="http://schemas.microsoft.com/office/powerpoint/2010/main" val="9920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61021" y="842397"/>
            <a:ext cx="2528421"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13" name="Title 1"/>
          <p:cNvSpPr txBox="1">
            <a:spLocks/>
          </p:cNvSpPr>
          <p:nvPr/>
        </p:nvSpPr>
        <p:spPr>
          <a:xfrm>
            <a:off x="283819" y="4833636"/>
            <a:ext cx="8693876"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r>
              <a:rPr lang="en-US" sz="3400" dirty="0">
                <a:solidFill>
                  <a:schemeClr val="tx1"/>
                </a:solidFill>
                <a:latin typeface="Trebuchet MS" charset="0"/>
                <a:ea typeface="Trebuchet MS" charset="0"/>
                <a:cs typeface="Trebuchet MS" charset="0"/>
              </a:rPr>
              <a:t>MURDERERS (Origen) </a:t>
            </a:r>
          </a:p>
          <a:p>
            <a:pPr algn="l"/>
            <a:r>
              <a:rPr lang="en-US" sz="3400" dirty="0">
                <a:solidFill>
                  <a:schemeClr val="tx1"/>
                </a:solidFill>
                <a:latin typeface="Trebuchet MS" charset="0"/>
                <a:ea typeface="Trebuchet MS" charset="0"/>
                <a:cs typeface="Trebuchet MS" charset="0"/>
              </a:rPr>
              <a:t>CHRIST KILLERS (St </a:t>
            </a:r>
            <a:r>
              <a:rPr lang="en-US" sz="3400" dirty="0" err="1">
                <a:solidFill>
                  <a:schemeClr val="tx1"/>
                </a:solidFill>
                <a:latin typeface="Trebuchet MS" charset="0"/>
                <a:ea typeface="Trebuchet MS" charset="0"/>
                <a:cs typeface="Trebuchet MS" charset="0"/>
              </a:rPr>
              <a:t>Hyppolitus</a:t>
            </a:r>
            <a:r>
              <a:rPr lang="en-US" sz="3400" dirty="0">
                <a:solidFill>
                  <a:schemeClr val="tx1"/>
                </a:solidFill>
                <a:latin typeface="Trebuchet MS" charset="0"/>
                <a:ea typeface="Trebuchet MS" charset="0"/>
                <a:cs typeface="Trebuchet MS" charset="0"/>
              </a:rPr>
              <a:t>)</a:t>
            </a:r>
            <a:br>
              <a:rPr lang="en-US" sz="3400" dirty="0">
                <a:solidFill>
                  <a:schemeClr val="tx1"/>
                </a:solidFill>
                <a:latin typeface="Trebuchet MS" charset="0"/>
                <a:ea typeface="Trebuchet MS" charset="0"/>
                <a:cs typeface="Trebuchet MS" charset="0"/>
              </a:rPr>
            </a:br>
            <a:r>
              <a:rPr lang="en-US" sz="3400" dirty="0">
                <a:solidFill>
                  <a:schemeClr val="tx1"/>
                </a:solidFill>
                <a:latin typeface="Trebuchet MS" charset="0"/>
                <a:ea typeface="Trebuchet MS" charset="0"/>
                <a:cs typeface="Trebuchet MS" charset="0"/>
              </a:rPr>
              <a:t>POSSESSED BY THE DEVIL (Chrysostom)</a:t>
            </a:r>
          </a:p>
          <a:p>
            <a:pPr algn="l"/>
            <a:r>
              <a:rPr lang="en-US" sz="3400" dirty="0">
                <a:solidFill>
                  <a:schemeClr val="tx1"/>
                </a:solidFill>
                <a:latin typeface="Trebuchet MS" charset="0"/>
                <a:ea typeface="Trebuchet MS" charset="0"/>
                <a:cs typeface="Trebuchet MS" charset="0"/>
              </a:rPr>
              <a:t>DEGENERATE(Chrysostom)</a:t>
            </a:r>
          </a:p>
          <a:p>
            <a:pPr algn="l"/>
            <a:r>
              <a:rPr lang="en-US" sz="3400" dirty="0">
                <a:solidFill>
                  <a:schemeClr val="tx1"/>
                </a:solidFill>
                <a:latin typeface="Trebuchet MS" charset="0"/>
                <a:ea typeface="Trebuchet MS" charset="0"/>
                <a:cs typeface="Trebuchet MS" charset="0"/>
              </a:rPr>
              <a:t>CURSED BY GOD (Hilary of Poitiers)</a:t>
            </a:r>
          </a:p>
          <a:p>
            <a:pPr algn="l"/>
            <a:r>
              <a:rPr lang="en-US" sz="3400" dirty="0">
                <a:solidFill>
                  <a:schemeClr val="tx1"/>
                </a:solidFill>
                <a:latin typeface="Trebuchet MS" charset="0"/>
                <a:ea typeface="Trebuchet MS" charset="0"/>
                <a:cs typeface="Trebuchet MS" charset="0"/>
              </a:rPr>
              <a:t>DEMONS (Gregory of Nyssa)</a:t>
            </a:r>
          </a:p>
          <a:p>
            <a:pPr algn="l"/>
            <a:r>
              <a:rPr lang="en-US" sz="3400" dirty="0">
                <a:solidFill>
                  <a:schemeClr val="tx1"/>
                </a:solidFill>
                <a:latin typeface="Trebuchet MS" charset="0"/>
                <a:ea typeface="Trebuchet MS" charset="0"/>
                <a:cs typeface="Trebuchet MS" charset="0"/>
              </a:rPr>
              <a:t>REJECTED AND CONDEMNED (Martin Luther)</a:t>
            </a:r>
          </a:p>
          <a:p>
            <a:pPr algn="l"/>
            <a:endParaRPr lang="en-US" sz="3600" dirty="0">
              <a:solidFill>
                <a:schemeClr val="tx1"/>
              </a:solidFill>
              <a:latin typeface="Trebuchet MS" charset="0"/>
              <a:ea typeface="Trebuchet MS" charset="0"/>
              <a:cs typeface="Trebuchet MS" charset="0"/>
            </a:endParaRPr>
          </a:p>
          <a:p>
            <a:pPr algn="l"/>
            <a:endParaRPr lang="en-US" sz="3600" dirty="0">
              <a:solidFill>
                <a:schemeClr val="tx1"/>
              </a:solidFill>
              <a:latin typeface="Trebuchet MS" charset="0"/>
              <a:ea typeface="Trebuchet MS" charset="0"/>
              <a:cs typeface="Trebuchet MS" charset="0"/>
            </a:endParaRPr>
          </a:p>
        </p:txBody>
      </p:sp>
      <p:sp>
        <p:nvSpPr>
          <p:cNvPr id="14" name="Rectangle 13"/>
          <p:cNvSpPr/>
          <p:nvPr/>
        </p:nvSpPr>
        <p:spPr>
          <a:xfrm>
            <a:off x="283819" y="2055252"/>
            <a:ext cx="4078424" cy="646331"/>
          </a:xfrm>
          <a:prstGeom prst="rect">
            <a:avLst/>
          </a:prstGeom>
        </p:spPr>
        <p:txBody>
          <a:bodyPr wrap="none">
            <a:spAutoFit/>
          </a:bodyPr>
          <a:lstStyle/>
          <a:p>
            <a:r>
              <a:rPr lang="en-US" sz="3600" b="1" spc="-5" dirty="0">
                <a:latin typeface="Trebuchet MS" charset="0"/>
                <a:ea typeface="Trebuchet MS" charset="0"/>
                <a:cs typeface="Trebuchet MS" charset="0"/>
              </a:rPr>
              <a:t>What’s in a name?</a:t>
            </a:r>
            <a:endParaRPr lang="en-US" sz="3600" dirty="0"/>
          </a:p>
        </p:txBody>
      </p:sp>
    </p:spTree>
    <p:extLst>
      <p:ext uri="{BB962C8B-B14F-4D97-AF65-F5344CB8AC3E}">
        <p14:creationId xmlns:p14="http://schemas.microsoft.com/office/powerpoint/2010/main" val="31958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73900" y="842397"/>
            <a:ext cx="2698054"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5" name="Title 1"/>
          <p:cNvSpPr txBox="1">
            <a:spLocks/>
          </p:cNvSpPr>
          <p:nvPr/>
        </p:nvSpPr>
        <p:spPr>
          <a:xfrm>
            <a:off x="256160" y="4644810"/>
            <a:ext cx="8391535"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r>
              <a:rPr lang="en-US" sz="3200" dirty="0">
                <a:solidFill>
                  <a:schemeClr val="tx1"/>
                </a:solidFill>
                <a:latin typeface="Trebuchet MS" charset="0"/>
                <a:ea typeface="Trebuchet MS" charset="0"/>
                <a:cs typeface="Trebuchet MS" charset="0"/>
              </a:rPr>
              <a:t>VERMIN (Hitler)</a:t>
            </a:r>
          </a:p>
          <a:p>
            <a:pPr algn="l"/>
            <a:r>
              <a:rPr lang="en-US" sz="3200" dirty="0">
                <a:solidFill>
                  <a:schemeClr val="tx1"/>
                </a:solidFill>
                <a:latin typeface="Trebuchet MS" charset="0"/>
                <a:ea typeface="Trebuchet MS" charset="0"/>
                <a:cs typeface="Trebuchet MS" charset="0"/>
              </a:rPr>
              <a:t>SUB-HUMANS (Hitler)</a:t>
            </a:r>
          </a:p>
          <a:p>
            <a:pPr algn="l"/>
            <a:r>
              <a:rPr lang="en-US" sz="3200" u="sng" dirty="0">
                <a:solidFill>
                  <a:schemeClr val="bg1"/>
                </a:solidFill>
                <a:latin typeface="Trebuchet MS" charset="0"/>
                <a:ea typeface="Trebuchet MS" charset="0"/>
                <a:cs typeface="Trebuchet MS" charset="0"/>
              </a:rPr>
              <a:t>(Today’s enemies)</a:t>
            </a:r>
          </a:p>
          <a:p>
            <a:pPr algn="l"/>
            <a:r>
              <a:rPr lang="en-US" sz="3200" dirty="0">
                <a:solidFill>
                  <a:schemeClr val="tx1"/>
                </a:solidFill>
                <a:latin typeface="Trebuchet MS" charset="0"/>
                <a:ea typeface="Trebuchet MS" charset="0"/>
                <a:cs typeface="Trebuchet MS" charset="0"/>
              </a:rPr>
              <a:t>OCCUPIERS </a:t>
            </a:r>
            <a:br>
              <a:rPr lang="en-US" sz="3200" dirty="0">
                <a:solidFill>
                  <a:schemeClr val="tx1"/>
                </a:solidFill>
                <a:latin typeface="Trebuchet MS" charset="0"/>
                <a:ea typeface="Trebuchet MS" charset="0"/>
                <a:cs typeface="Trebuchet MS" charset="0"/>
              </a:rPr>
            </a:br>
            <a:r>
              <a:rPr lang="en-US" sz="3200" dirty="0">
                <a:solidFill>
                  <a:schemeClr val="tx1"/>
                </a:solidFill>
                <a:latin typeface="Trebuchet MS" charset="0"/>
                <a:ea typeface="Trebuchet MS" charset="0"/>
                <a:cs typeface="Trebuchet MS" charset="0"/>
              </a:rPr>
              <a:t>COLONIZERS</a:t>
            </a:r>
          </a:p>
          <a:p>
            <a:pPr algn="l"/>
            <a:r>
              <a:rPr lang="en-US" sz="3200" dirty="0">
                <a:solidFill>
                  <a:schemeClr val="tx1"/>
                </a:solidFill>
                <a:latin typeface="Trebuchet MS" charset="0"/>
                <a:ea typeface="Trebuchet MS" charset="0"/>
                <a:cs typeface="Trebuchet MS" charset="0"/>
              </a:rPr>
              <a:t>APARTHEID PEOPLE</a:t>
            </a:r>
          </a:p>
          <a:p>
            <a:pPr algn="l"/>
            <a:r>
              <a:rPr lang="en-US" sz="3200" dirty="0">
                <a:solidFill>
                  <a:schemeClr val="tx1"/>
                </a:solidFill>
                <a:latin typeface="Trebuchet MS" charset="0"/>
                <a:ea typeface="Trebuchet MS" charset="0"/>
                <a:cs typeface="Trebuchet MS" charset="0"/>
              </a:rPr>
              <a:t>BLOOD SUCKERS</a:t>
            </a:r>
          </a:p>
          <a:p>
            <a:pPr algn="l"/>
            <a:r>
              <a:rPr lang="en-US" sz="3200" dirty="0">
                <a:solidFill>
                  <a:schemeClr val="tx1"/>
                </a:solidFill>
                <a:latin typeface="Trebuchet MS" charset="0"/>
                <a:ea typeface="Trebuchet MS" charset="0"/>
                <a:cs typeface="Trebuchet MS" charset="0"/>
              </a:rPr>
              <a:t>HUMAN RIGHTS VIOLATORS</a:t>
            </a:r>
          </a:p>
          <a:p>
            <a:pPr algn="l"/>
            <a:r>
              <a:rPr lang="en-US" sz="3200" dirty="0">
                <a:solidFill>
                  <a:schemeClr val="tx1"/>
                </a:solidFill>
                <a:latin typeface="Trebuchet MS" charset="0"/>
                <a:ea typeface="Trebuchet MS" charset="0"/>
                <a:cs typeface="Trebuchet MS" charset="0"/>
              </a:rPr>
              <a:t>MURDERERS OF PALESTINIANS</a:t>
            </a:r>
          </a:p>
          <a:p>
            <a:pPr algn="l"/>
            <a:r>
              <a:rPr lang="en-US" sz="3200" dirty="0">
                <a:solidFill>
                  <a:schemeClr val="tx1"/>
                </a:solidFill>
                <a:latin typeface="Trebuchet MS" charset="0"/>
                <a:ea typeface="Trebuchet MS" charset="0"/>
                <a:cs typeface="Trebuchet MS" charset="0"/>
              </a:rPr>
              <a:t>NEW NAZIS OF THE MIDDLE EAST</a:t>
            </a:r>
          </a:p>
          <a:p>
            <a:pPr algn="l"/>
            <a:endParaRPr lang="en-US" sz="3600" dirty="0">
              <a:solidFill>
                <a:schemeClr val="tx1"/>
              </a:solidFill>
              <a:latin typeface="Trebuchet MS" charset="0"/>
              <a:ea typeface="Trebuchet MS" charset="0"/>
              <a:cs typeface="Trebuchet MS" charset="0"/>
            </a:endParaRPr>
          </a:p>
          <a:p>
            <a:pPr algn="l"/>
            <a:r>
              <a:rPr lang="en-US" sz="3600" dirty="0">
                <a:solidFill>
                  <a:schemeClr val="tx1"/>
                </a:solidFill>
                <a:latin typeface="Trebuchet MS" charset="0"/>
                <a:ea typeface="Trebuchet MS" charset="0"/>
                <a:cs typeface="Trebuchet MS" charset="0"/>
              </a:rPr>
              <a:t> </a:t>
            </a:r>
          </a:p>
        </p:txBody>
      </p:sp>
    </p:spTree>
    <p:extLst>
      <p:ext uri="{BB962C8B-B14F-4D97-AF65-F5344CB8AC3E}">
        <p14:creationId xmlns:p14="http://schemas.microsoft.com/office/powerpoint/2010/main" val="193101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53381" y="842397"/>
            <a:ext cx="2618573"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5" name="Title 1"/>
          <p:cNvSpPr txBox="1">
            <a:spLocks/>
          </p:cNvSpPr>
          <p:nvPr/>
        </p:nvSpPr>
        <p:spPr>
          <a:xfrm>
            <a:off x="256160" y="4644810"/>
            <a:ext cx="8391535"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endParaRPr lang="en-US" sz="3200" dirty="0">
              <a:solidFill>
                <a:schemeClr val="tx1"/>
              </a:solidFill>
              <a:latin typeface="Trebuchet MS" charset="0"/>
              <a:ea typeface="Trebuchet MS" charset="0"/>
              <a:cs typeface="Trebuchet MS" charset="0"/>
            </a:endParaRPr>
          </a:p>
          <a:p>
            <a:pPr algn="l"/>
            <a:r>
              <a:rPr lang="en-US" sz="2800" b="1" dirty="0">
                <a:solidFill>
                  <a:schemeClr val="bg1"/>
                </a:solidFill>
                <a:latin typeface="Trebuchet MS" charset="0"/>
                <a:ea typeface="Trebuchet MS" charset="0"/>
                <a:cs typeface="Trebuchet MS" charset="0"/>
              </a:rPr>
              <a:t>The apple of God’s eye </a:t>
            </a:r>
            <a:r>
              <a:rPr lang="en-US" sz="2800" b="1" dirty="0">
                <a:solidFill>
                  <a:schemeClr val="tx1"/>
                </a:solidFill>
                <a:latin typeface="Trebuchet MS" charset="0"/>
                <a:ea typeface="Trebuchet MS" charset="0"/>
                <a:cs typeface="Trebuchet MS" charset="0"/>
              </a:rPr>
              <a:t>(Zechariah 2:8)</a:t>
            </a:r>
          </a:p>
          <a:p>
            <a:pPr algn="l"/>
            <a:r>
              <a:rPr lang="en-US" sz="2800" b="1" dirty="0">
                <a:solidFill>
                  <a:schemeClr val="bg1"/>
                </a:solidFill>
                <a:latin typeface="Trebuchet MS" charset="0"/>
                <a:ea typeface="Trebuchet MS" charset="0"/>
                <a:cs typeface="Trebuchet MS" charset="0"/>
              </a:rPr>
              <a:t>Daughter of Zion </a:t>
            </a:r>
            <a:r>
              <a:rPr lang="en-US" sz="2800" b="1" dirty="0">
                <a:solidFill>
                  <a:schemeClr val="tx1"/>
                </a:solidFill>
                <a:latin typeface="Trebuchet MS" charset="0"/>
                <a:ea typeface="Trebuchet MS" charset="0"/>
                <a:cs typeface="Trebuchet MS" charset="0"/>
              </a:rPr>
              <a:t>(Zephaniah 3:14)</a:t>
            </a:r>
          </a:p>
          <a:p>
            <a:pPr algn="l"/>
            <a:r>
              <a:rPr lang="en-US" sz="2800" b="1" dirty="0">
                <a:solidFill>
                  <a:schemeClr val="bg1"/>
                </a:solidFill>
                <a:latin typeface="Trebuchet MS" charset="0"/>
                <a:ea typeface="Trebuchet MS" charset="0"/>
                <a:cs typeface="Trebuchet MS" charset="0"/>
              </a:rPr>
              <a:t>God’s chosen people </a:t>
            </a:r>
            <a:r>
              <a:rPr lang="en-US" sz="2800" b="1" dirty="0">
                <a:solidFill>
                  <a:schemeClr val="tx1"/>
                </a:solidFill>
                <a:latin typeface="Trebuchet MS" charset="0"/>
                <a:ea typeface="Trebuchet MS" charset="0"/>
                <a:cs typeface="Trebuchet MS" charset="0"/>
              </a:rPr>
              <a:t>(1 Kings 3:8)</a:t>
            </a:r>
          </a:p>
          <a:p>
            <a:pPr algn="l"/>
            <a:r>
              <a:rPr lang="en-US" sz="2800" b="1" dirty="0">
                <a:solidFill>
                  <a:schemeClr val="bg1"/>
                </a:solidFill>
                <a:latin typeface="Trebuchet MS" charset="0"/>
                <a:ea typeface="Trebuchet MS" charset="0"/>
                <a:cs typeface="Trebuchet MS" charset="0"/>
              </a:rPr>
              <a:t>A treasured possession </a:t>
            </a:r>
            <a:r>
              <a:rPr lang="en-US" sz="2800" b="1" dirty="0">
                <a:solidFill>
                  <a:schemeClr val="tx1"/>
                </a:solidFill>
                <a:latin typeface="Trebuchet MS" charset="0"/>
                <a:ea typeface="Trebuchet MS" charset="0"/>
                <a:cs typeface="Trebuchet MS" charset="0"/>
              </a:rPr>
              <a:t>(Deuteronomy 7:6)</a:t>
            </a:r>
          </a:p>
          <a:p>
            <a:pPr algn="l"/>
            <a:r>
              <a:rPr lang="en-US" sz="2800" b="1" dirty="0">
                <a:solidFill>
                  <a:schemeClr val="bg1"/>
                </a:solidFill>
                <a:latin typeface="Trebuchet MS" charset="0"/>
                <a:ea typeface="Trebuchet MS" charset="0"/>
                <a:cs typeface="Trebuchet MS" charset="0"/>
              </a:rPr>
              <a:t>A holy people </a:t>
            </a:r>
            <a:r>
              <a:rPr lang="en-US" sz="2800" b="1" dirty="0">
                <a:solidFill>
                  <a:schemeClr val="tx1"/>
                </a:solidFill>
                <a:latin typeface="Trebuchet MS" charset="0"/>
                <a:ea typeface="Trebuchet MS" charset="0"/>
                <a:cs typeface="Trebuchet MS" charset="0"/>
              </a:rPr>
              <a:t>(Deuteronomy 7:6)</a:t>
            </a:r>
          </a:p>
          <a:p>
            <a:pPr algn="l"/>
            <a:r>
              <a:rPr lang="en-US" sz="2800" b="1" dirty="0">
                <a:solidFill>
                  <a:schemeClr val="bg1"/>
                </a:solidFill>
                <a:latin typeface="Trebuchet MS" charset="0"/>
                <a:ea typeface="Trebuchet MS" charset="0"/>
                <a:cs typeface="Trebuchet MS" charset="0"/>
              </a:rPr>
              <a:t>God’s hidden ones </a:t>
            </a:r>
            <a:r>
              <a:rPr lang="en-US" sz="2800" b="1" dirty="0">
                <a:solidFill>
                  <a:schemeClr val="tx1"/>
                </a:solidFill>
                <a:latin typeface="Trebuchet MS" charset="0"/>
                <a:ea typeface="Trebuchet MS" charset="0"/>
                <a:cs typeface="Trebuchet MS" charset="0"/>
              </a:rPr>
              <a:t>(Psalm 83:3)</a:t>
            </a:r>
            <a:br>
              <a:rPr lang="en-US" sz="2800" b="1" dirty="0">
                <a:solidFill>
                  <a:srgbClr val="FFC000"/>
                </a:solidFill>
                <a:latin typeface="Trebuchet MS" charset="0"/>
                <a:ea typeface="Trebuchet MS" charset="0"/>
                <a:cs typeface="Trebuchet MS" charset="0"/>
              </a:rPr>
            </a:br>
            <a:r>
              <a:rPr lang="en-US" sz="2800" b="1" dirty="0">
                <a:solidFill>
                  <a:schemeClr val="bg1"/>
                </a:solidFill>
                <a:latin typeface="Trebuchet MS" charset="0"/>
                <a:ea typeface="Trebuchet MS" charset="0"/>
                <a:cs typeface="Trebuchet MS" charset="0"/>
              </a:rPr>
              <a:t>A great nation </a:t>
            </a:r>
            <a:r>
              <a:rPr lang="en-US" sz="2800" b="1" dirty="0">
                <a:solidFill>
                  <a:schemeClr val="tx1"/>
                </a:solidFill>
                <a:latin typeface="Trebuchet MS" charset="0"/>
                <a:ea typeface="Trebuchet MS" charset="0"/>
                <a:cs typeface="Trebuchet MS" charset="0"/>
              </a:rPr>
              <a:t>(Genesis 12:2)</a:t>
            </a:r>
            <a:br>
              <a:rPr lang="en-US" sz="2800" b="1" dirty="0">
                <a:solidFill>
                  <a:srgbClr val="FFC000"/>
                </a:solidFill>
                <a:latin typeface="Trebuchet MS" charset="0"/>
                <a:ea typeface="Trebuchet MS" charset="0"/>
                <a:cs typeface="Trebuchet MS" charset="0"/>
              </a:rPr>
            </a:br>
            <a:r>
              <a:rPr lang="en-US" sz="2800" b="1" dirty="0">
                <a:solidFill>
                  <a:schemeClr val="bg1"/>
                </a:solidFill>
                <a:latin typeface="Trebuchet MS" charset="0"/>
                <a:ea typeface="Trebuchet MS" charset="0"/>
                <a:cs typeface="Trebuchet MS" charset="0"/>
              </a:rPr>
              <a:t>Beloved </a:t>
            </a:r>
            <a:r>
              <a:rPr lang="en-US" sz="2800" b="1" dirty="0">
                <a:solidFill>
                  <a:schemeClr val="tx1"/>
                </a:solidFill>
                <a:latin typeface="Trebuchet MS" charset="0"/>
                <a:ea typeface="Trebuchet MS" charset="0"/>
                <a:cs typeface="Trebuchet MS" charset="0"/>
              </a:rPr>
              <a:t>(Romans 11:28)</a:t>
            </a:r>
          </a:p>
          <a:p>
            <a:pPr algn="l"/>
            <a:endParaRPr lang="en-US" sz="3200" b="1" dirty="0">
              <a:solidFill>
                <a:schemeClr val="tx1"/>
              </a:solidFill>
              <a:latin typeface="Trebuchet MS" charset="0"/>
              <a:ea typeface="Trebuchet MS" charset="0"/>
              <a:cs typeface="Trebuchet MS" charset="0"/>
            </a:endParaRPr>
          </a:p>
          <a:p>
            <a:pPr algn="l"/>
            <a:r>
              <a:rPr lang="en-US" sz="3200" b="1" dirty="0">
                <a:solidFill>
                  <a:schemeClr val="tx1"/>
                </a:solidFill>
                <a:latin typeface="Trebuchet MS" charset="0"/>
                <a:ea typeface="Trebuchet MS" charset="0"/>
                <a:cs typeface="Trebuchet MS" charset="0"/>
              </a:rPr>
              <a:t> </a:t>
            </a:r>
          </a:p>
        </p:txBody>
      </p:sp>
      <p:sp>
        <p:nvSpPr>
          <p:cNvPr id="7" name="Rectangle 6"/>
          <p:cNvSpPr/>
          <p:nvPr/>
        </p:nvSpPr>
        <p:spPr>
          <a:xfrm>
            <a:off x="283819" y="2055252"/>
            <a:ext cx="7611764" cy="646331"/>
          </a:xfrm>
          <a:prstGeom prst="rect">
            <a:avLst/>
          </a:prstGeom>
        </p:spPr>
        <p:txBody>
          <a:bodyPr wrap="none">
            <a:spAutoFit/>
          </a:bodyPr>
          <a:lstStyle/>
          <a:p>
            <a:r>
              <a:rPr lang="en-US" sz="3600" b="1" spc="-5" dirty="0">
                <a:latin typeface="Trebuchet MS" charset="0"/>
                <a:ea typeface="Trebuchet MS" charset="0"/>
                <a:cs typeface="Trebuchet MS" charset="0"/>
              </a:rPr>
              <a:t>What’s does the Bible have to say?</a:t>
            </a:r>
            <a:endParaRPr lang="en-US" sz="3600" dirty="0"/>
          </a:p>
        </p:txBody>
      </p:sp>
    </p:spTree>
    <p:extLst>
      <p:ext uri="{BB962C8B-B14F-4D97-AF65-F5344CB8AC3E}">
        <p14:creationId xmlns:p14="http://schemas.microsoft.com/office/powerpoint/2010/main" val="57652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85578" y="842397"/>
            <a:ext cx="2586376"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2215467"/>
            <a:ext cx="8552611" cy="3539430"/>
          </a:xfrm>
          <a:prstGeom prst="rect">
            <a:avLst/>
          </a:prstGeom>
        </p:spPr>
        <p:txBody>
          <a:bodyPr wrap="square">
            <a:spAutoFit/>
          </a:bodyPr>
          <a:lstStyle/>
          <a:p>
            <a:r>
              <a:rPr lang="en-US" sz="3200" b="1" spc="-5" dirty="0">
                <a:solidFill>
                  <a:schemeClr val="bg1"/>
                </a:solidFill>
                <a:latin typeface="Trebuchet MS" charset="0"/>
                <a:ea typeface="Trebuchet MS" charset="0"/>
                <a:cs typeface="Trebuchet MS" charset="0"/>
              </a:rPr>
              <a:t>• </a:t>
            </a:r>
            <a:r>
              <a:rPr lang="en-US" sz="3200" b="1" dirty="0">
                <a:solidFill>
                  <a:schemeClr val="bg1"/>
                </a:solidFill>
                <a:latin typeface="Trebuchet MS" charset="0"/>
                <a:ea typeface="Trebuchet MS" charset="0"/>
                <a:cs typeface="Trebuchet MS" charset="0"/>
              </a:rPr>
              <a:t>The Middle Ages (c. AD 500-1500)</a:t>
            </a:r>
          </a:p>
          <a:p>
            <a:r>
              <a:rPr lang="en-US" sz="3200" dirty="0">
                <a:latin typeface="Trebuchet MS" charset="0"/>
                <a:ea typeface="Trebuchet MS" charset="0"/>
                <a:cs typeface="Trebuchet MS" charset="0"/>
              </a:rPr>
              <a:t>	• THE THEODISIAN CODE – AD 438</a:t>
            </a:r>
          </a:p>
          <a:p>
            <a:r>
              <a:rPr lang="en-US" sz="3200" dirty="0">
                <a:latin typeface="Trebuchet MS" charset="0"/>
                <a:ea typeface="Trebuchet MS" charset="0"/>
                <a:cs typeface="Trebuchet MS" charset="0"/>
              </a:rPr>
              <a:t>	• THE JUSTINIAN CODE – AD 529</a:t>
            </a:r>
          </a:p>
          <a:p>
            <a:r>
              <a:rPr lang="en-US" sz="3200" dirty="0">
                <a:latin typeface="Trebuchet MS" charset="0"/>
                <a:ea typeface="Trebuchet MS" charset="0"/>
                <a:cs typeface="Trebuchet MS" charset="0"/>
              </a:rPr>
              <a:t>	• THE START OF A JEWISH/CHRISTIAN 	  	 	   POLARIZATION</a:t>
            </a:r>
          </a:p>
          <a:p>
            <a:r>
              <a:rPr lang="en-US" sz="3200" dirty="0">
                <a:latin typeface="Trebuchet MS" charset="0"/>
                <a:ea typeface="Trebuchet MS" charset="0"/>
                <a:cs typeface="Trebuchet MS" charset="0"/>
              </a:rPr>
              <a:t>	• FORCED BAPTISMS AND FORCED 		      </a:t>
            </a:r>
          </a:p>
          <a:p>
            <a:r>
              <a:rPr lang="en-US" sz="3200" dirty="0">
                <a:latin typeface="Trebuchet MS" charset="0"/>
                <a:ea typeface="Trebuchet MS" charset="0"/>
                <a:cs typeface="Trebuchet MS" charset="0"/>
              </a:rPr>
              <a:t>      CONVERSIONS</a:t>
            </a:r>
            <a:endParaRPr lang="en-US" sz="32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83453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6134397"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4 REASONS TO STUDY ANTI-SEMITISM</a:t>
            </a:r>
          </a:p>
        </p:txBody>
      </p:sp>
      <p:sp>
        <p:nvSpPr>
          <p:cNvPr id="10" name="object 7"/>
          <p:cNvSpPr txBox="1"/>
          <p:nvPr/>
        </p:nvSpPr>
        <p:spPr>
          <a:xfrm>
            <a:off x="283819" y="2195597"/>
            <a:ext cx="9008110" cy="4029308"/>
          </a:xfrm>
          <a:prstGeom prst="rect">
            <a:avLst/>
          </a:prstGeom>
        </p:spPr>
        <p:txBody>
          <a:bodyPr vert="horz" wrap="square" lIns="0" tIns="66040" rIns="0" bIns="0" rtlCol="0">
            <a:spAutoFit/>
          </a:bodyPr>
          <a:lstStyle/>
          <a:p>
            <a:pPr marL="748665" marR="329565" indent="-736600">
              <a:lnSpc>
                <a:spcPts val="3100"/>
              </a:lnSpc>
              <a:spcBef>
                <a:spcPts val="520"/>
              </a:spcBef>
              <a:tabLst>
                <a:tab pos="748665" algn="l"/>
              </a:tabLst>
            </a:pPr>
            <a:r>
              <a:rPr sz="2900" spc="15" dirty="0">
                <a:latin typeface="Trebuchet MS" charset="0"/>
                <a:ea typeface="Trebuchet MS" charset="0"/>
                <a:cs typeface="Trebuchet MS" charset="0"/>
              </a:rPr>
              <a:t>1.	</a:t>
            </a:r>
            <a:r>
              <a:rPr sz="2900" spc="-15" dirty="0">
                <a:latin typeface="Trebuchet MS" charset="0"/>
                <a:ea typeface="Trebuchet MS" charset="0"/>
                <a:cs typeface="Trebuchet MS" charset="0"/>
              </a:rPr>
              <a:t>Anti-Semitism </a:t>
            </a:r>
            <a:r>
              <a:rPr sz="2900" dirty="0">
                <a:latin typeface="Trebuchet MS" charset="0"/>
                <a:ea typeface="Trebuchet MS" charset="0"/>
                <a:cs typeface="Trebuchet MS" charset="0"/>
              </a:rPr>
              <a:t>focuses </a:t>
            </a:r>
            <a:r>
              <a:rPr sz="2900" spc="10" dirty="0">
                <a:latin typeface="Trebuchet MS" charset="0"/>
                <a:ea typeface="Trebuchet MS" charset="0"/>
                <a:cs typeface="Trebuchet MS" charset="0"/>
              </a:rPr>
              <a:t>on the </a:t>
            </a:r>
            <a:r>
              <a:rPr sz="2900" spc="-10" dirty="0">
                <a:latin typeface="Trebuchet MS" charset="0"/>
                <a:ea typeface="Trebuchet MS" charset="0"/>
                <a:cs typeface="Trebuchet MS" charset="0"/>
              </a:rPr>
              <a:t>destruction</a:t>
            </a:r>
            <a:r>
              <a:rPr sz="2900" spc="65" dirty="0">
                <a:latin typeface="Trebuchet MS" charset="0"/>
                <a:ea typeface="Trebuchet MS" charset="0"/>
                <a:cs typeface="Trebuchet MS" charset="0"/>
              </a:rPr>
              <a:t> </a:t>
            </a:r>
            <a:r>
              <a:rPr sz="2900" spc="10" dirty="0">
                <a:latin typeface="Trebuchet MS" charset="0"/>
                <a:ea typeface="Trebuchet MS" charset="0"/>
                <a:cs typeface="Trebuchet MS" charset="0"/>
              </a:rPr>
              <a:t>of</a:t>
            </a:r>
            <a:r>
              <a:rPr sz="2900" spc="35" dirty="0">
                <a:latin typeface="Trebuchet MS" charset="0"/>
                <a:ea typeface="Trebuchet MS" charset="0"/>
                <a:cs typeface="Trebuchet MS" charset="0"/>
              </a:rPr>
              <a:t> </a:t>
            </a:r>
            <a:br>
              <a:rPr lang="en-US" sz="2900" spc="35" dirty="0">
                <a:latin typeface="Trebuchet MS" charset="0"/>
                <a:ea typeface="Trebuchet MS" charset="0"/>
                <a:cs typeface="Trebuchet MS" charset="0"/>
              </a:rPr>
            </a:br>
            <a:r>
              <a:rPr sz="2900" spc="10" dirty="0">
                <a:latin typeface="Trebuchet MS" charset="0"/>
                <a:ea typeface="Trebuchet MS" charset="0"/>
                <a:cs typeface="Trebuchet MS" charset="0"/>
              </a:rPr>
              <a:t>the </a:t>
            </a:r>
            <a:r>
              <a:rPr sz="2900" spc="-5" dirty="0">
                <a:latin typeface="Trebuchet MS" charset="0"/>
                <a:ea typeface="Trebuchet MS" charset="0"/>
                <a:cs typeface="Trebuchet MS" charset="0"/>
              </a:rPr>
              <a:t>people </a:t>
            </a:r>
            <a:r>
              <a:rPr sz="2900" spc="10" dirty="0">
                <a:latin typeface="Trebuchet MS" charset="0"/>
                <a:ea typeface="Trebuchet MS" charset="0"/>
                <a:cs typeface="Trebuchet MS" charset="0"/>
              </a:rPr>
              <a:t>of the Book, the </a:t>
            </a:r>
            <a:r>
              <a:rPr sz="2900" spc="-50" dirty="0">
                <a:latin typeface="Trebuchet MS" charset="0"/>
                <a:ea typeface="Trebuchet MS" charset="0"/>
                <a:cs typeface="Trebuchet MS" charset="0"/>
              </a:rPr>
              <a:t>Jewish</a:t>
            </a:r>
            <a:r>
              <a:rPr sz="2900" spc="-459" dirty="0">
                <a:latin typeface="Trebuchet MS" charset="0"/>
                <a:ea typeface="Trebuchet MS" charset="0"/>
                <a:cs typeface="Trebuchet MS" charset="0"/>
              </a:rPr>
              <a:t> </a:t>
            </a:r>
            <a:r>
              <a:rPr sz="2900" spc="-15" dirty="0">
                <a:latin typeface="Trebuchet MS" charset="0"/>
                <a:ea typeface="Trebuchet MS" charset="0"/>
                <a:cs typeface="Trebuchet MS" charset="0"/>
              </a:rPr>
              <a:t>people.</a:t>
            </a:r>
            <a:endParaRPr sz="2900" dirty="0">
              <a:latin typeface="Trebuchet MS" charset="0"/>
              <a:ea typeface="Trebuchet MS" charset="0"/>
              <a:cs typeface="Trebuchet MS" charset="0"/>
            </a:endParaRPr>
          </a:p>
          <a:p>
            <a:pPr marL="748665" marR="1764664" indent="-736600">
              <a:lnSpc>
                <a:spcPts val="3100"/>
              </a:lnSpc>
              <a:spcBef>
                <a:spcPts val="1000"/>
              </a:spcBef>
              <a:tabLst>
                <a:tab pos="748665" algn="l"/>
              </a:tabLst>
            </a:pPr>
            <a:r>
              <a:rPr sz="2900" spc="15" dirty="0">
                <a:latin typeface="Trebuchet MS" charset="0"/>
                <a:ea typeface="Trebuchet MS" charset="0"/>
                <a:cs typeface="Trebuchet MS" charset="0"/>
              </a:rPr>
              <a:t>2.	</a:t>
            </a:r>
            <a:r>
              <a:rPr sz="2900" spc="-15" dirty="0">
                <a:latin typeface="Trebuchet MS" charset="0"/>
                <a:ea typeface="Trebuchet MS" charset="0"/>
                <a:cs typeface="Trebuchet MS" charset="0"/>
              </a:rPr>
              <a:t>Anti-Semitism </a:t>
            </a:r>
            <a:r>
              <a:rPr sz="2900" spc="-30" dirty="0">
                <a:latin typeface="Trebuchet MS" charset="0"/>
                <a:ea typeface="Trebuchet MS" charset="0"/>
                <a:cs typeface="Trebuchet MS" charset="0"/>
              </a:rPr>
              <a:t>is strongly</a:t>
            </a:r>
            <a:r>
              <a:rPr sz="2900" spc="325" dirty="0">
                <a:latin typeface="Trebuchet MS" charset="0"/>
                <a:ea typeface="Trebuchet MS" charset="0"/>
                <a:cs typeface="Trebuchet MS" charset="0"/>
              </a:rPr>
              <a:t> </a:t>
            </a:r>
            <a:r>
              <a:rPr sz="2900" spc="5" dirty="0">
                <a:latin typeface="Trebuchet MS" charset="0"/>
                <a:ea typeface="Trebuchet MS" charset="0"/>
                <a:cs typeface="Trebuchet MS" charset="0"/>
              </a:rPr>
              <a:t>connected</a:t>
            </a:r>
            <a:r>
              <a:rPr sz="2900" spc="-235" dirty="0">
                <a:latin typeface="Trebuchet MS" charset="0"/>
                <a:ea typeface="Trebuchet MS" charset="0"/>
                <a:cs typeface="Trebuchet MS" charset="0"/>
              </a:rPr>
              <a:t> </a:t>
            </a:r>
            <a:r>
              <a:rPr sz="2900" spc="0" dirty="0">
                <a:latin typeface="Trebuchet MS" charset="0"/>
                <a:ea typeface="Trebuchet MS" charset="0"/>
                <a:cs typeface="Trebuchet MS" charset="0"/>
              </a:rPr>
              <a:t>to</a:t>
            </a:r>
            <a:r>
              <a:rPr lang="en-US" sz="2900" spc="0" dirty="0">
                <a:latin typeface="Trebuchet MS" charset="0"/>
                <a:ea typeface="Trebuchet MS" charset="0"/>
                <a:cs typeface="Trebuchet MS" charset="0"/>
              </a:rPr>
              <a:t> </a:t>
            </a:r>
            <a:r>
              <a:rPr sz="2900" dirty="0">
                <a:latin typeface="Trebuchet MS" charset="0"/>
                <a:ea typeface="Trebuchet MS" charset="0"/>
                <a:cs typeface="Trebuchet MS" charset="0"/>
              </a:rPr>
              <a:t>Replacement</a:t>
            </a:r>
            <a:r>
              <a:rPr sz="2900" spc="-210" dirty="0">
                <a:latin typeface="Trebuchet MS" charset="0"/>
                <a:ea typeface="Trebuchet MS" charset="0"/>
                <a:cs typeface="Trebuchet MS" charset="0"/>
              </a:rPr>
              <a:t> </a:t>
            </a:r>
            <a:r>
              <a:rPr sz="2900" spc="-40" dirty="0">
                <a:latin typeface="Trebuchet MS" charset="0"/>
                <a:ea typeface="Trebuchet MS" charset="0"/>
                <a:cs typeface="Trebuchet MS" charset="0"/>
              </a:rPr>
              <a:t>Theology.</a:t>
            </a:r>
            <a:endParaRPr sz="2900" dirty="0">
              <a:latin typeface="Trebuchet MS" charset="0"/>
              <a:ea typeface="Trebuchet MS" charset="0"/>
              <a:cs typeface="Trebuchet MS" charset="0"/>
            </a:endParaRPr>
          </a:p>
          <a:p>
            <a:pPr marL="165100" marR="5080" indent="-152400">
              <a:lnSpc>
                <a:spcPts val="3100"/>
              </a:lnSpc>
              <a:spcBef>
                <a:spcPts val="1000"/>
              </a:spcBef>
              <a:tabLst>
                <a:tab pos="748665" algn="l"/>
              </a:tabLst>
            </a:pPr>
            <a:r>
              <a:rPr sz="2900" spc="15" dirty="0">
                <a:latin typeface="Trebuchet MS" charset="0"/>
                <a:ea typeface="Trebuchet MS" charset="0"/>
                <a:cs typeface="Trebuchet MS" charset="0"/>
              </a:rPr>
              <a:t>3.	</a:t>
            </a:r>
            <a:r>
              <a:rPr sz="2900" spc="-15" dirty="0">
                <a:latin typeface="Trebuchet MS" charset="0"/>
                <a:ea typeface="Trebuchet MS" charset="0"/>
                <a:cs typeface="Trebuchet MS" charset="0"/>
              </a:rPr>
              <a:t>Anti-Semitism </a:t>
            </a:r>
            <a:r>
              <a:rPr sz="2900" spc="-25" dirty="0">
                <a:latin typeface="Trebuchet MS" charset="0"/>
                <a:ea typeface="Trebuchet MS" charset="0"/>
                <a:cs typeface="Trebuchet MS" charset="0"/>
              </a:rPr>
              <a:t>is </a:t>
            </a:r>
            <a:r>
              <a:rPr sz="2900" spc="-20" dirty="0">
                <a:latin typeface="Trebuchet MS" charset="0"/>
                <a:ea typeface="Trebuchet MS" charset="0"/>
                <a:cs typeface="Trebuchet MS" charset="0"/>
              </a:rPr>
              <a:t>an </a:t>
            </a:r>
            <a:r>
              <a:rPr sz="2900" spc="-35" dirty="0">
                <a:latin typeface="Trebuchet MS" charset="0"/>
                <a:ea typeface="Trebuchet MS" charset="0"/>
                <a:cs typeface="Trebuchet MS" charset="0"/>
              </a:rPr>
              <a:t>inseparable </a:t>
            </a:r>
            <a:r>
              <a:rPr sz="2900" spc="-20" dirty="0">
                <a:latin typeface="Trebuchet MS" charset="0"/>
                <a:ea typeface="Trebuchet MS" charset="0"/>
                <a:cs typeface="Trebuchet MS" charset="0"/>
              </a:rPr>
              <a:t>part </a:t>
            </a:r>
            <a:r>
              <a:rPr sz="2900" spc="10" dirty="0">
                <a:latin typeface="Trebuchet MS" charset="0"/>
                <a:ea typeface="Trebuchet MS" charset="0"/>
                <a:cs typeface="Trebuchet MS" charset="0"/>
              </a:rPr>
              <a:t>of</a:t>
            </a:r>
            <a:r>
              <a:rPr sz="2900" spc="-110" dirty="0">
                <a:latin typeface="Trebuchet MS" charset="0"/>
                <a:ea typeface="Trebuchet MS" charset="0"/>
                <a:cs typeface="Trebuchet MS" charset="0"/>
              </a:rPr>
              <a:t> </a:t>
            </a:r>
            <a:r>
              <a:rPr sz="2900" spc="10" dirty="0">
                <a:latin typeface="Trebuchet MS" charset="0"/>
                <a:ea typeface="Trebuchet MS" charset="0"/>
                <a:cs typeface="Trebuchet MS" charset="0"/>
              </a:rPr>
              <a:t>the</a:t>
            </a:r>
            <a:r>
              <a:rPr sz="2900" spc="-90" dirty="0">
                <a:latin typeface="Trebuchet MS" charset="0"/>
                <a:ea typeface="Trebuchet MS" charset="0"/>
                <a:cs typeface="Trebuchet MS" charset="0"/>
              </a:rPr>
              <a:t> </a:t>
            </a:r>
            <a:br>
              <a:rPr lang="en-US" sz="2900" spc="-90" dirty="0">
                <a:latin typeface="Trebuchet MS" charset="0"/>
                <a:ea typeface="Trebuchet MS" charset="0"/>
                <a:cs typeface="Trebuchet MS" charset="0"/>
              </a:rPr>
            </a:br>
            <a:r>
              <a:rPr lang="en-US" sz="2900" spc="-90" dirty="0">
                <a:latin typeface="Trebuchet MS" charset="0"/>
                <a:ea typeface="Trebuchet MS" charset="0"/>
                <a:cs typeface="Trebuchet MS" charset="0"/>
              </a:rPr>
              <a:t>	</a:t>
            </a:r>
            <a:r>
              <a:rPr sz="2900" spc="5" dirty="0">
                <a:latin typeface="Trebuchet MS" charset="0"/>
                <a:ea typeface="Trebuchet MS" charset="0"/>
                <a:cs typeface="Trebuchet MS" charset="0"/>
              </a:rPr>
              <a:t>fabric </a:t>
            </a:r>
            <a:r>
              <a:rPr sz="2900" spc="10" dirty="0">
                <a:latin typeface="Trebuchet MS" charset="0"/>
                <a:ea typeface="Trebuchet MS" charset="0"/>
                <a:cs typeface="Trebuchet MS" charset="0"/>
              </a:rPr>
              <a:t>of</a:t>
            </a:r>
            <a:r>
              <a:rPr lang="en-US" sz="2900" spc="10" dirty="0">
                <a:latin typeface="Trebuchet MS" charset="0"/>
                <a:ea typeface="Trebuchet MS" charset="0"/>
                <a:cs typeface="Trebuchet MS" charset="0"/>
              </a:rPr>
              <a:t> </a:t>
            </a:r>
            <a:r>
              <a:rPr sz="2900" spc="-50" dirty="0">
                <a:latin typeface="Trebuchet MS" charset="0"/>
                <a:ea typeface="Trebuchet MS" charset="0"/>
                <a:cs typeface="Trebuchet MS" charset="0"/>
              </a:rPr>
              <a:t>Jewish </a:t>
            </a:r>
            <a:r>
              <a:rPr sz="2900" spc="-45" dirty="0">
                <a:latin typeface="Trebuchet MS" charset="0"/>
                <a:ea typeface="Trebuchet MS" charset="0"/>
                <a:cs typeface="Trebuchet MS" charset="0"/>
              </a:rPr>
              <a:t>history. </a:t>
            </a:r>
            <a:r>
              <a:rPr sz="2900" spc="-5" dirty="0">
                <a:latin typeface="Trebuchet MS" charset="0"/>
                <a:ea typeface="Trebuchet MS" charset="0"/>
                <a:cs typeface="Trebuchet MS" charset="0"/>
              </a:rPr>
              <a:t>It </a:t>
            </a:r>
            <a:r>
              <a:rPr sz="2900" spc="-20" dirty="0">
                <a:latin typeface="Trebuchet MS" charset="0"/>
                <a:ea typeface="Trebuchet MS" charset="0"/>
                <a:cs typeface="Trebuchet MS" charset="0"/>
              </a:rPr>
              <a:t>must </a:t>
            </a:r>
            <a:r>
              <a:rPr sz="2900" spc="5" dirty="0">
                <a:latin typeface="Trebuchet MS" charset="0"/>
                <a:ea typeface="Trebuchet MS" charset="0"/>
                <a:cs typeface="Trebuchet MS" charset="0"/>
              </a:rPr>
              <a:t>be </a:t>
            </a:r>
            <a:r>
              <a:rPr sz="2900" spc="-15" dirty="0">
                <a:latin typeface="Trebuchet MS" charset="0"/>
                <a:ea typeface="Trebuchet MS" charset="0"/>
                <a:cs typeface="Trebuchet MS" charset="0"/>
              </a:rPr>
              <a:t>studied </a:t>
            </a:r>
            <a:r>
              <a:rPr sz="2900" spc="-25" dirty="0">
                <a:latin typeface="Trebuchet MS" charset="0"/>
                <a:ea typeface="Trebuchet MS" charset="0"/>
                <a:cs typeface="Trebuchet MS" charset="0"/>
              </a:rPr>
              <a:t>if </a:t>
            </a:r>
            <a:br>
              <a:rPr lang="en-US" sz="2900" spc="-25" dirty="0">
                <a:latin typeface="Trebuchet MS" charset="0"/>
                <a:ea typeface="Trebuchet MS" charset="0"/>
                <a:cs typeface="Trebuchet MS" charset="0"/>
              </a:rPr>
            </a:br>
            <a:r>
              <a:rPr lang="en-US" sz="2900" spc="-25" dirty="0">
                <a:latin typeface="Trebuchet MS" charset="0"/>
                <a:ea typeface="Trebuchet MS" charset="0"/>
                <a:cs typeface="Trebuchet MS" charset="0"/>
              </a:rPr>
              <a:t>	</a:t>
            </a:r>
            <a:r>
              <a:rPr sz="2900" spc="-70" dirty="0">
                <a:latin typeface="Trebuchet MS" charset="0"/>
                <a:ea typeface="Trebuchet MS" charset="0"/>
                <a:cs typeface="Trebuchet MS" charset="0"/>
              </a:rPr>
              <a:t>we </a:t>
            </a:r>
            <a:r>
              <a:rPr sz="2900" spc="-15" dirty="0">
                <a:latin typeface="Trebuchet MS" charset="0"/>
                <a:ea typeface="Trebuchet MS" charset="0"/>
                <a:cs typeface="Trebuchet MS" charset="0"/>
              </a:rPr>
              <a:t>want</a:t>
            </a:r>
            <a:r>
              <a:rPr sz="2900" spc="350" dirty="0">
                <a:latin typeface="Trebuchet MS" charset="0"/>
                <a:ea typeface="Trebuchet MS" charset="0"/>
                <a:cs typeface="Trebuchet MS" charset="0"/>
              </a:rPr>
              <a:t> </a:t>
            </a:r>
            <a:r>
              <a:rPr sz="2900" spc="0" dirty="0">
                <a:latin typeface="Trebuchet MS" charset="0"/>
                <a:ea typeface="Trebuchet MS" charset="0"/>
                <a:cs typeface="Trebuchet MS" charset="0"/>
              </a:rPr>
              <a:t>to</a:t>
            </a:r>
            <a:r>
              <a:rPr lang="en-US" sz="2900" dirty="0">
                <a:latin typeface="Trebuchet MS" charset="0"/>
                <a:ea typeface="Trebuchet MS" charset="0"/>
                <a:cs typeface="Trebuchet MS" charset="0"/>
              </a:rPr>
              <a:t> </a:t>
            </a:r>
            <a:r>
              <a:rPr sz="2900" spc="-5" dirty="0">
                <a:latin typeface="Trebuchet MS" charset="0"/>
                <a:ea typeface="Trebuchet MS" charset="0"/>
                <a:cs typeface="Trebuchet MS" charset="0"/>
              </a:rPr>
              <a:t>understand </a:t>
            </a:r>
            <a:r>
              <a:rPr sz="2900" spc="5" dirty="0">
                <a:latin typeface="Trebuchet MS" charset="0"/>
                <a:ea typeface="Trebuchet MS" charset="0"/>
                <a:cs typeface="Trebuchet MS" charset="0"/>
              </a:rPr>
              <a:t>the </a:t>
            </a:r>
            <a:r>
              <a:rPr sz="2900" spc="-50" dirty="0">
                <a:latin typeface="Trebuchet MS" charset="0"/>
                <a:ea typeface="Trebuchet MS" charset="0"/>
                <a:cs typeface="Trebuchet MS" charset="0"/>
              </a:rPr>
              <a:t>Jewish</a:t>
            </a:r>
            <a:r>
              <a:rPr sz="2900" spc="-30" dirty="0">
                <a:latin typeface="Trebuchet MS" charset="0"/>
                <a:ea typeface="Trebuchet MS" charset="0"/>
                <a:cs typeface="Trebuchet MS" charset="0"/>
              </a:rPr>
              <a:t> </a:t>
            </a:r>
            <a:r>
              <a:rPr sz="2900" spc="-15" dirty="0">
                <a:latin typeface="Trebuchet MS" charset="0"/>
                <a:ea typeface="Trebuchet MS" charset="0"/>
                <a:cs typeface="Trebuchet MS" charset="0"/>
              </a:rPr>
              <a:t>people.</a:t>
            </a:r>
            <a:endParaRPr sz="2900" dirty="0">
              <a:latin typeface="Trebuchet MS" charset="0"/>
              <a:ea typeface="Trebuchet MS" charset="0"/>
              <a:cs typeface="Trebuchet MS" charset="0"/>
            </a:endParaRPr>
          </a:p>
          <a:p>
            <a:pPr marL="748665" marR="11430" indent="-736600">
              <a:lnSpc>
                <a:spcPts val="3100"/>
              </a:lnSpc>
              <a:spcBef>
                <a:spcPts val="1045"/>
              </a:spcBef>
              <a:tabLst>
                <a:tab pos="748665" algn="l"/>
              </a:tabLst>
            </a:pPr>
            <a:r>
              <a:rPr sz="2900" spc="15" dirty="0">
                <a:latin typeface="Trebuchet MS" charset="0"/>
                <a:ea typeface="Trebuchet MS" charset="0"/>
                <a:cs typeface="Trebuchet MS" charset="0"/>
              </a:rPr>
              <a:t>4.	</a:t>
            </a:r>
            <a:r>
              <a:rPr sz="2900" spc="-15" dirty="0">
                <a:latin typeface="Trebuchet MS" charset="0"/>
                <a:ea typeface="Trebuchet MS" charset="0"/>
                <a:cs typeface="Trebuchet MS" charset="0"/>
              </a:rPr>
              <a:t>Anti-Semitism </a:t>
            </a:r>
            <a:r>
              <a:rPr sz="2900" spc="-45" dirty="0">
                <a:latin typeface="Trebuchet MS" charset="0"/>
                <a:ea typeface="Trebuchet MS" charset="0"/>
                <a:cs typeface="Trebuchet MS" charset="0"/>
              </a:rPr>
              <a:t>CAN </a:t>
            </a:r>
            <a:r>
              <a:rPr sz="2900" spc="5" dirty="0">
                <a:latin typeface="Trebuchet MS" charset="0"/>
                <a:ea typeface="Trebuchet MS" charset="0"/>
                <a:cs typeface="Trebuchet MS" charset="0"/>
              </a:rPr>
              <a:t>be </a:t>
            </a:r>
            <a:r>
              <a:rPr sz="2900" spc="-10" dirty="0">
                <a:latin typeface="Trebuchet MS" charset="0"/>
                <a:ea typeface="Trebuchet MS" charset="0"/>
                <a:cs typeface="Trebuchet MS" charset="0"/>
              </a:rPr>
              <a:t>used </a:t>
            </a:r>
            <a:r>
              <a:rPr sz="2900" spc="-25" dirty="0">
                <a:latin typeface="Trebuchet MS" charset="0"/>
                <a:ea typeface="Trebuchet MS" charset="0"/>
                <a:cs typeface="Trebuchet MS" charset="0"/>
              </a:rPr>
              <a:t>in </a:t>
            </a:r>
            <a:r>
              <a:rPr sz="2900" spc="-20" dirty="0">
                <a:latin typeface="Trebuchet MS" charset="0"/>
                <a:ea typeface="Trebuchet MS" charset="0"/>
                <a:cs typeface="Trebuchet MS" charset="0"/>
              </a:rPr>
              <a:t>outreach</a:t>
            </a:r>
            <a:r>
              <a:rPr sz="2900" spc="225" dirty="0">
                <a:latin typeface="Trebuchet MS" charset="0"/>
                <a:ea typeface="Trebuchet MS" charset="0"/>
                <a:cs typeface="Trebuchet MS" charset="0"/>
              </a:rPr>
              <a:t> </a:t>
            </a:r>
            <a:r>
              <a:rPr sz="2900" spc="0" dirty="0">
                <a:latin typeface="Trebuchet MS" charset="0"/>
                <a:ea typeface="Trebuchet MS" charset="0"/>
                <a:cs typeface="Trebuchet MS" charset="0"/>
              </a:rPr>
              <a:t>to</a:t>
            </a:r>
            <a:r>
              <a:rPr sz="2900" spc="5" dirty="0">
                <a:latin typeface="Trebuchet MS" charset="0"/>
                <a:ea typeface="Trebuchet MS" charset="0"/>
                <a:cs typeface="Trebuchet MS" charset="0"/>
              </a:rPr>
              <a:t> </a:t>
            </a:r>
            <a:br>
              <a:rPr lang="en-US" sz="2900" spc="5" dirty="0">
                <a:latin typeface="Trebuchet MS" charset="0"/>
                <a:ea typeface="Trebuchet MS" charset="0"/>
                <a:cs typeface="Trebuchet MS" charset="0"/>
              </a:rPr>
            </a:br>
            <a:r>
              <a:rPr sz="2900" spc="-50" dirty="0">
                <a:latin typeface="Trebuchet MS" charset="0"/>
                <a:ea typeface="Trebuchet MS" charset="0"/>
                <a:cs typeface="Trebuchet MS" charset="0"/>
              </a:rPr>
              <a:t>Jewish </a:t>
            </a:r>
            <a:r>
              <a:rPr sz="2900" spc="-15" dirty="0">
                <a:latin typeface="Trebuchet MS" charset="0"/>
                <a:ea typeface="Trebuchet MS" charset="0"/>
                <a:cs typeface="Trebuchet MS" charset="0"/>
              </a:rPr>
              <a:t>people.</a:t>
            </a:r>
            <a:endParaRPr sz="2900" dirty="0">
              <a:latin typeface="Trebuchet MS" charset="0"/>
              <a:ea typeface="Trebuchet MS" charset="0"/>
              <a:cs typeface="Trebuchet MS" charset="0"/>
            </a:endParaRPr>
          </a:p>
        </p:txBody>
      </p:sp>
    </p:spTree>
    <p:extLst>
      <p:ext uri="{BB962C8B-B14F-4D97-AF65-F5344CB8AC3E}">
        <p14:creationId xmlns:p14="http://schemas.microsoft.com/office/powerpoint/2010/main" val="123115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56789" y="825771"/>
            <a:ext cx="2715165"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57345"/>
            <a:ext cx="8860181" cy="4278094"/>
          </a:xfrm>
          <a:prstGeom prst="rect">
            <a:avLst/>
          </a:prstGeom>
        </p:spPr>
        <p:txBody>
          <a:bodyPr wrap="square">
            <a:spAutoFit/>
          </a:bodyPr>
          <a:lstStyle/>
          <a:p>
            <a:r>
              <a:rPr lang="en-US" sz="3200" b="1" spc="-5" dirty="0">
                <a:solidFill>
                  <a:schemeClr val="bg1"/>
                </a:solidFill>
                <a:latin typeface="Trebuchet MS" charset="0"/>
                <a:ea typeface="Trebuchet MS" charset="0"/>
                <a:cs typeface="Trebuchet MS" charset="0"/>
              </a:rPr>
              <a:t>• </a:t>
            </a:r>
            <a:r>
              <a:rPr lang="en-US" sz="3200" b="1" dirty="0">
                <a:solidFill>
                  <a:schemeClr val="bg1"/>
                </a:solidFill>
                <a:latin typeface="Trebuchet MS" charset="0"/>
                <a:ea typeface="Trebuchet MS" charset="0"/>
                <a:cs typeface="Trebuchet MS" charset="0"/>
              </a:rPr>
              <a:t>The Crusades (AD 1096-1291)</a:t>
            </a:r>
          </a:p>
          <a:p>
            <a:r>
              <a:rPr lang="en-US" sz="3000" dirty="0"/>
              <a:t>• 1096: The Crusaders marched throughout Europe raping Jewish women, looting Jewish villages and killing Jewish men claiming that </a:t>
            </a:r>
            <a:r>
              <a:rPr lang="en-US" sz="3000" b="1" u="sng" dirty="0"/>
              <a:t>“God wills it!”</a:t>
            </a:r>
          </a:p>
          <a:p>
            <a:r>
              <a:rPr lang="en-US" sz="3000" dirty="0"/>
              <a:t>• 1099: Led by </a:t>
            </a:r>
            <a:r>
              <a:rPr lang="en-US" sz="3000" dirty="0" err="1"/>
              <a:t>Godffroy</a:t>
            </a:r>
            <a:r>
              <a:rPr lang="en-US" sz="3000" dirty="0"/>
              <a:t> de Bouillon they arrived in Jerusalem and set its synagogue ablaze with 1000 Jewish people inside, as they marched around it singing “Christ, We Adore Thee! Thee are our light, our direction, our love”.</a:t>
            </a:r>
            <a:endParaRPr lang="en-US" sz="30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802572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13909" y="842397"/>
            <a:ext cx="2592816"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58397"/>
            <a:ext cx="8860181" cy="4708981"/>
          </a:xfrm>
          <a:prstGeom prst="rect">
            <a:avLst/>
          </a:prstGeom>
        </p:spPr>
        <p:txBody>
          <a:bodyPr wrap="square">
            <a:spAutoFit/>
          </a:bodyPr>
          <a:lstStyle/>
          <a:p>
            <a:r>
              <a:rPr lang="en-US" sz="3000" b="1" dirty="0">
                <a:solidFill>
                  <a:schemeClr val="bg1"/>
                </a:solidFill>
              </a:rPr>
              <a:t>Money Lending (1200s </a:t>
            </a:r>
            <a:r>
              <a:rPr lang="mr-IN" sz="3000" b="1" dirty="0">
                <a:solidFill>
                  <a:schemeClr val="bg1"/>
                </a:solidFill>
              </a:rPr>
              <a:t>–</a:t>
            </a:r>
            <a:r>
              <a:rPr lang="en-US" sz="3000" b="1" dirty="0">
                <a:solidFill>
                  <a:schemeClr val="bg1"/>
                </a:solidFill>
              </a:rPr>
              <a:t> 1300s)</a:t>
            </a:r>
          </a:p>
          <a:p>
            <a:r>
              <a:rPr lang="en-US" sz="3000" dirty="0"/>
              <a:t>• Christians were allowed to borrow money      </a:t>
            </a:r>
          </a:p>
          <a:p>
            <a:r>
              <a:rPr lang="en-US" sz="3000" dirty="0"/>
              <a:t>   ONLY from Jews who were becoming 	increasingly limited in what they could </a:t>
            </a:r>
          </a:p>
          <a:p>
            <a:r>
              <a:rPr lang="en-US" sz="3000" dirty="0"/>
              <a:t>	own or do as a business.</a:t>
            </a:r>
          </a:p>
          <a:p>
            <a:r>
              <a:rPr lang="en-US" sz="3000" dirty="0"/>
              <a:t>• Leaders of Europe started taxing the Jewish</a:t>
            </a:r>
          </a:p>
          <a:p>
            <a:r>
              <a:rPr lang="en-US" sz="3000" dirty="0"/>
              <a:t>  moneylenders on their profit. Taxes kept  </a:t>
            </a:r>
          </a:p>
          <a:p>
            <a:r>
              <a:rPr lang="en-US" sz="3000" dirty="0"/>
              <a:t>  increasing, Jewish lenders had to increase </a:t>
            </a:r>
          </a:p>
          <a:p>
            <a:r>
              <a:rPr lang="en-US" sz="3000" dirty="0"/>
              <a:t>  their interest </a:t>
            </a:r>
            <a:r>
              <a:rPr lang="en-US" sz="3000" dirty="0" err="1"/>
              <a:t>rates.The</a:t>
            </a:r>
            <a:r>
              <a:rPr lang="en-US" sz="3000" dirty="0"/>
              <a:t> process eventually    </a:t>
            </a:r>
          </a:p>
          <a:p>
            <a:r>
              <a:rPr lang="en-US" sz="3000" dirty="0"/>
              <a:t>  gave birth to the myth of the </a:t>
            </a:r>
            <a:r>
              <a:rPr lang="en-US" sz="3000" b="1" dirty="0"/>
              <a:t>“greedy </a:t>
            </a:r>
            <a:r>
              <a:rPr lang="pl-PL" sz="3000" b="1" dirty="0" err="1"/>
              <a:t>Jew</a:t>
            </a:r>
            <a:r>
              <a:rPr lang="pl-PL" sz="3000" b="1" dirty="0"/>
              <a:t>.”</a:t>
            </a:r>
            <a:endParaRPr lang="en-US" sz="30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19888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638920" y="842397"/>
            <a:ext cx="2831075"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163109" y="1980410"/>
            <a:ext cx="8951622" cy="4893647"/>
          </a:xfrm>
          <a:prstGeom prst="rect">
            <a:avLst/>
          </a:prstGeom>
        </p:spPr>
        <p:txBody>
          <a:bodyPr wrap="square">
            <a:spAutoFit/>
          </a:bodyPr>
          <a:lstStyle/>
          <a:p>
            <a:r>
              <a:rPr lang="en-US" sz="3200" b="1" dirty="0">
                <a:solidFill>
                  <a:schemeClr val="bg1"/>
                </a:solidFill>
              </a:rPr>
              <a:t>The Ritual Murder Libel (1141 forward)</a:t>
            </a:r>
          </a:p>
          <a:p>
            <a:r>
              <a:rPr lang="en-US" sz="2800" dirty="0"/>
              <a:t>• First case was recorded in Norwich, England in 1141. The dead body of a boy was found on Good Friday. The testimony of a monk was the only record of the event.</a:t>
            </a:r>
          </a:p>
          <a:p>
            <a:r>
              <a:rPr lang="en-US" sz="2800" dirty="0"/>
              <a:t>• Re-emerged in Poland in the 18th century</a:t>
            </a:r>
          </a:p>
          <a:p>
            <a:r>
              <a:rPr lang="en-US" sz="2800" dirty="0"/>
              <a:t>• 19th century in France, Germany &amp; Russia 	</a:t>
            </a:r>
          </a:p>
          <a:p>
            <a:r>
              <a:rPr lang="en-US" sz="2800" dirty="0"/>
              <a:t>• New York in 1928.</a:t>
            </a:r>
          </a:p>
          <a:p>
            <a:r>
              <a:rPr lang="en-US" sz="2800" dirty="0"/>
              <a:t>• Nazi propaganda during WWII</a:t>
            </a:r>
          </a:p>
          <a:p>
            <a:r>
              <a:rPr lang="en-US" sz="2800" dirty="0"/>
              <a:t>• Birmingham, Alabama in 1962.</a:t>
            </a:r>
          </a:p>
          <a:p>
            <a:r>
              <a:rPr lang="en-US" sz="2800" dirty="0"/>
              <a:t>Anti-Semites are still propagating it around the world and especially in the Middle East.</a:t>
            </a:r>
            <a:endParaRPr lang="en-US" sz="28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2111823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21183" y="842397"/>
            <a:ext cx="2650771"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2057098"/>
            <a:ext cx="8951622" cy="4462760"/>
          </a:xfrm>
          <a:prstGeom prst="rect">
            <a:avLst/>
          </a:prstGeom>
        </p:spPr>
        <p:txBody>
          <a:bodyPr wrap="square">
            <a:spAutoFit/>
          </a:bodyPr>
          <a:lstStyle/>
          <a:p>
            <a:r>
              <a:rPr lang="en-US" sz="3200" b="1" dirty="0">
                <a:solidFill>
                  <a:schemeClr val="bg1"/>
                </a:solidFill>
              </a:rPr>
              <a:t>The Badge of Shame (1215)</a:t>
            </a:r>
          </a:p>
          <a:p>
            <a:r>
              <a:rPr lang="en-US" sz="2800" dirty="0"/>
              <a:t>• After the 4th Lateran Council in 1215, Jews had to start wearing a badge known as “La </a:t>
            </a:r>
            <a:r>
              <a:rPr lang="en-US" sz="2800" dirty="0" err="1"/>
              <a:t>rouelle</a:t>
            </a:r>
            <a:r>
              <a:rPr lang="en-US" sz="2800" dirty="0"/>
              <a:t>” on their garments. It became known as “the badge of shame” and later became the yellow </a:t>
            </a:r>
          </a:p>
          <a:p>
            <a:r>
              <a:rPr lang="en-US" sz="2800" dirty="0"/>
              <a:t>star used in the Holocaust.</a:t>
            </a:r>
          </a:p>
          <a:p>
            <a:r>
              <a:rPr lang="en-US" sz="2800" dirty="0"/>
              <a:t>• The reason given was the </a:t>
            </a:r>
          </a:p>
          <a:p>
            <a:r>
              <a:rPr lang="en-US" sz="2800" dirty="0"/>
              <a:t>prevention of sexual relation </a:t>
            </a:r>
          </a:p>
          <a:p>
            <a:r>
              <a:rPr lang="en-US" sz="2800" dirty="0"/>
              <a:t>and/or marriage between </a:t>
            </a:r>
          </a:p>
          <a:p>
            <a:r>
              <a:rPr lang="en-US" sz="2800" dirty="0"/>
              <a:t>Jews and Christians.</a:t>
            </a:r>
            <a:endParaRPr lang="en-US" sz="2800" b="1" spc="-5" dirty="0">
              <a:latin typeface="Trebuchet MS" charset="0"/>
              <a:ea typeface="Trebuchet MS" charset="0"/>
              <a:cs typeface="Trebuchet MS" charset="0"/>
            </a:endParaRPr>
          </a:p>
        </p:txBody>
      </p:sp>
      <p:pic>
        <p:nvPicPr>
          <p:cNvPr id="3" name="Picture 2"/>
          <p:cNvPicPr>
            <a:picLocks noChangeAspect="1"/>
          </p:cNvPicPr>
          <p:nvPr/>
        </p:nvPicPr>
        <p:blipFill>
          <a:blip r:embed="rId2"/>
          <a:stretch>
            <a:fillRect/>
          </a:stretch>
        </p:blipFill>
        <p:spPr>
          <a:xfrm>
            <a:off x="5334000" y="4064000"/>
            <a:ext cx="3810000" cy="2794000"/>
          </a:xfrm>
          <a:prstGeom prst="rect">
            <a:avLst/>
          </a:prstGeom>
        </p:spPr>
      </p:pic>
    </p:spTree>
    <p:extLst>
      <p:ext uri="{BB962C8B-B14F-4D97-AF65-F5344CB8AC3E}">
        <p14:creationId xmlns:p14="http://schemas.microsoft.com/office/powerpoint/2010/main" val="141873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909128" y="842397"/>
            <a:ext cx="2502664"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2057098"/>
            <a:ext cx="8951622" cy="4462760"/>
          </a:xfrm>
          <a:prstGeom prst="rect">
            <a:avLst/>
          </a:prstGeom>
        </p:spPr>
        <p:txBody>
          <a:bodyPr wrap="square">
            <a:spAutoFit/>
          </a:bodyPr>
          <a:lstStyle/>
          <a:p>
            <a:r>
              <a:rPr lang="en-US" sz="3200" b="1" dirty="0">
                <a:solidFill>
                  <a:schemeClr val="bg1"/>
                </a:solidFill>
              </a:rPr>
              <a:t>Host Desecration (1215)</a:t>
            </a:r>
          </a:p>
          <a:p>
            <a:r>
              <a:rPr lang="en-US" sz="2800" dirty="0"/>
              <a:t>• Also during the 4</a:t>
            </a:r>
            <a:r>
              <a:rPr lang="en-US" sz="2800" baseline="30000" dirty="0"/>
              <a:t>th</a:t>
            </a:r>
            <a:r>
              <a:rPr lang="en-US" sz="2800" dirty="0"/>
              <a:t> Lateran Council, Pope</a:t>
            </a:r>
          </a:p>
          <a:p>
            <a:r>
              <a:rPr lang="en-US" sz="2800" dirty="0"/>
              <a:t>Innocent III made the doctrine of transubstantiation an official part of the Catholic Church. </a:t>
            </a:r>
          </a:p>
          <a:p>
            <a:r>
              <a:rPr lang="en-US" sz="2800" dirty="0"/>
              <a:t>• Jews became accused of desecrating communion wafers by piercing them. The blood of Yeshua would pour again as they reenacted the crucifixion for </a:t>
            </a:r>
            <a:br>
              <a:rPr lang="en-US" sz="2800" dirty="0"/>
            </a:br>
            <a:r>
              <a:rPr lang="en-US" sz="2800" dirty="0"/>
              <a:t>which they had originally been found guilty.</a:t>
            </a:r>
          </a:p>
          <a:p>
            <a:r>
              <a:rPr lang="en-US" sz="2800" dirty="0"/>
              <a:t>• As a result, about 100,000 Jews from over 140 different European communities were massacred.</a:t>
            </a:r>
            <a:endParaRPr lang="en-US" sz="28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145598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59630" y="842397"/>
            <a:ext cx="2547740"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90597"/>
            <a:ext cx="8951622" cy="4893647"/>
          </a:xfrm>
          <a:prstGeom prst="rect">
            <a:avLst/>
          </a:prstGeom>
        </p:spPr>
        <p:txBody>
          <a:bodyPr wrap="square">
            <a:spAutoFit/>
          </a:bodyPr>
          <a:lstStyle/>
          <a:p>
            <a:r>
              <a:rPr lang="en-US" sz="3200" b="1" dirty="0">
                <a:solidFill>
                  <a:schemeClr val="bg1"/>
                </a:solidFill>
              </a:rPr>
              <a:t>The Jews as “Christ Killers”</a:t>
            </a:r>
          </a:p>
          <a:p>
            <a:r>
              <a:rPr lang="en-US" sz="2800" dirty="0"/>
              <a:t>• The Bible claims that Yeshua gave His own life so</a:t>
            </a:r>
          </a:p>
          <a:p>
            <a:r>
              <a:rPr lang="en-US" sz="2800" dirty="0"/>
              <a:t>that He could take it back. If anything we all share in the guilt.</a:t>
            </a:r>
          </a:p>
          <a:p>
            <a:r>
              <a:rPr lang="fi-FI" sz="2800" b="1" dirty="0"/>
              <a:t>John 10:17-18</a:t>
            </a:r>
          </a:p>
          <a:p>
            <a:r>
              <a:rPr lang="fi-FI" sz="2800" i="1" dirty="0"/>
              <a:t>17 For </a:t>
            </a:r>
            <a:r>
              <a:rPr lang="fi-FI" sz="2800" i="1" dirty="0" err="1"/>
              <a:t>this</a:t>
            </a:r>
            <a:r>
              <a:rPr lang="fi-FI" sz="2800" i="1" dirty="0"/>
              <a:t> </a:t>
            </a:r>
            <a:r>
              <a:rPr lang="fi-FI" sz="2800" i="1" dirty="0" err="1"/>
              <a:t>reason</a:t>
            </a:r>
            <a:r>
              <a:rPr lang="fi-FI" sz="2800" i="1" dirty="0"/>
              <a:t> </a:t>
            </a:r>
            <a:r>
              <a:rPr lang="fi-FI" sz="2800" i="1" dirty="0" err="1"/>
              <a:t>the</a:t>
            </a:r>
            <a:r>
              <a:rPr lang="fi-FI" sz="2800" i="1" dirty="0"/>
              <a:t> </a:t>
            </a:r>
            <a:r>
              <a:rPr lang="fi-FI" sz="2800" i="1" dirty="0" err="1"/>
              <a:t>Father</a:t>
            </a:r>
            <a:r>
              <a:rPr lang="fi-FI" sz="2800" i="1" dirty="0"/>
              <a:t> </a:t>
            </a:r>
            <a:r>
              <a:rPr lang="fi-FI" sz="2800" i="1" dirty="0" err="1"/>
              <a:t>loves</a:t>
            </a:r>
            <a:r>
              <a:rPr lang="fi-FI" sz="2800" i="1" dirty="0"/>
              <a:t> Me, </a:t>
            </a:r>
            <a:r>
              <a:rPr lang="fi-FI" sz="2800" i="1" dirty="0" err="1"/>
              <a:t>because</a:t>
            </a:r>
            <a:r>
              <a:rPr lang="fi-FI" sz="2800" i="1" dirty="0"/>
              <a:t> I </a:t>
            </a:r>
            <a:r>
              <a:rPr lang="fi-FI" sz="2800" i="1" dirty="0" err="1"/>
              <a:t>lay</a:t>
            </a:r>
            <a:endParaRPr lang="fi-FI" sz="2800" i="1" dirty="0"/>
          </a:p>
          <a:p>
            <a:r>
              <a:rPr lang="fi-FI" sz="2800" i="1" dirty="0" err="1"/>
              <a:t>down</a:t>
            </a:r>
            <a:r>
              <a:rPr lang="fi-FI" sz="2800" i="1" dirty="0"/>
              <a:t> My life </a:t>
            </a:r>
            <a:r>
              <a:rPr lang="fi-FI" sz="2800" i="1" dirty="0" err="1"/>
              <a:t>so</a:t>
            </a:r>
            <a:r>
              <a:rPr lang="fi-FI" sz="2800" i="1" dirty="0"/>
              <a:t> </a:t>
            </a:r>
            <a:r>
              <a:rPr lang="fi-FI" sz="2800" i="1" dirty="0" err="1"/>
              <a:t>that</a:t>
            </a:r>
            <a:r>
              <a:rPr lang="fi-FI" sz="2800" i="1" dirty="0"/>
              <a:t> I </a:t>
            </a:r>
            <a:r>
              <a:rPr lang="fi-FI" sz="2800" i="1" dirty="0" err="1"/>
              <a:t>may</a:t>
            </a:r>
            <a:r>
              <a:rPr lang="fi-FI" sz="2800" i="1" dirty="0"/>
              <a:t> </a:t>
            </a:r>
            <a:r>
              <a:rPr lang="fi-FI" sz="2800" i="1" dirty="0" err="1"/>
              <a:t>take</a:t>
            </a:r>
            <a:r>
              <a:rPr lang="fi-FI" sz="2800" i="1" dirty="0"/>
              <a:t> it </a:t>
            </a:r>
            <a:r>
              <a:rPr lang="fi-FI" sz="2800" i="1" dirty="0" err="1"/>
              <a:t>again</a:t>
            </a:r>
            <a:r>
              <a:rPr lang="fi-FI" sz="2800" i="1" dirty="0"/>
              <a:t>.</a:t>
            </a:r>
          </a:p>
          <a:p>
            <a:r>
              <a:rPr lang="fi-FI" sz="2800" i="1" dirty="0"/>
              <a:t>18 No </a:t>
            </a:r>
            <a:r>
              <a:rPr lang="fi-FI" sz="2800" i="1" dirty="0" err="1"/>
              <a:t>one</a:t>
            </a:r>
            <a:r>
              <a:rPr lang="fi-FI" sz="2800" i="1" dirty="0"/>
              <a:t> </a:t>
            </a:r>
            <a:r>
              <a:rPr lang="fi-FI" sz="2800" i="1" dirty="0" err="1"/>
              <a:t>has</a:t>
            </a:r>
            <a:r>
              <a:rPr lang="fi-FI" sz="2800" i="1" dirty="0"/>
              <a:t> </a:t>
            </a:r>
            <a:r>
              <a:rPr lang="fi-FI" sz="2800" i="1" dirty="0" err="1"/>
              <a:t>taken</a:t>
            </a:r>
            <a:r>
              <a:rPr lang="fi-FI" sz="2800" i="1" dirty="0"/>
              <a:t> it </a:t>
            </a:r>
            <a:r>
              <a:rPr lang="fi-FI" sz="2800" i="1" dirty="0" err="1"/>
              <a:t>away</a:t>
            </a:r>
            <a:r>
              <a:rPr lang="fi-FI" sz="2800" i="1" dirty="0"/>
              <a:t> </a:t>
            </a:r>
            <a:r>
              <a:rPr lang="fi-FI" sz="2800" i="1" dirty="0" err="1"/>
              <a:t>from</a:t>
            </a:r>
            <a:r>
              <a:rPr lang="fi-FI" sz="2800" i="1" dirty="0"/>
              <a:t> Me, </a:t>
            </a:r>
            <a:r>
              <a:rPr lang="fi-FI" sz="2800" i="1" dirty="0" err="1"/>
              <a:t>but</a:t>
            </a:r>
            <a:r>
              <a:rPr lang="fi-FI" sz="2800" i="1" dirty="0"/>
              <a:t> I </a:t>
            </a:r>
            <a:r>
              <a:rPr lang="fi-FI" sz="2800" i="1" dirty="0" err="1"/>
              <a:t>lay</a:t>
            </a:r>
            <a:r>
              <a:rPr lang="fi-FI" sz="2800" i="1" dirty="0"/>
              <a:t> it </a:t>
            </a:r>
            <a:r>
              <a:rPr lang="fi-FI" sz="2800" i="1" dirty="0" err="1"/>
              <a:t>down</a:t>
            </a:r>
            <a:r>
              <a:rPr lang="fi-FI" sz="2800" i="1" dirty="0"/>
              <a:t> on My </a:t>
            </a:r>
            <a:r>
              <a:rPr lang="fi-FI" sz="2800" i="1" dirty="0" err="1"/>
              <a:t>own</a:t>
            </a:r>
            <a:r>
              <a:rPr lang="fi-FI" sz="2800" i="1" dirty="0"/>
              <a:t> </a:t>
            </a:r>
            <a:r>
              <a:rPr lang="fi-FI" sz="2800" i="1" dirty="0" err="1"/>
              <a:t>initiative</a:t>
            </a:r>
            <a:r>
              <a:rPr lang="fi-FI" sz="2800" i="1" dirty="0"/>
              <a:t>. I </a:t>
            </a:r>
            <a:r>
              <a:rPr lang="fi-FI" sz="2800" i="1" dirty="0" err="1"/>
              <a:t>have</a:t>
            </a:r>
            <a:r>
              <a:rPr lang="fi-FI" sz="2800" i="1" dirty="0"/>
              <a:t> </a:t>
            </a:r>
            <a:r>
              <a:rPr lang="fi-FI" sz="2800" i="1" dirty="0" err="1"/>
              <a:t>authority</a:t>
            </a:r>
            <a:r>
              <a:rPr lang="fi-FI" sz="2800" i="1" dirty="0"/>
              <a:t> to </a:t>
            </a:r>
            <a:r>
              <a:rPr lang="fi-FI" sz="2800" i="1" dirty="0" err="1"/>
              <a:t>lay</a:t>
            </a:r>
            <a:r>
              <a:rPr lang="fi-FI" sz="2800" i="1" dirty="0"/>
              <a:t> it </a:t>
            </a:r>
            <a:r>
              <a:rPr lang="fi-FI" sz="2800" i="1" dirty="0" err="1"/>
              <a:t>down</a:t>
            </a:r>
            <a:r>
              <a:rPr lang="fi-FI" sz="2800" i="1" dirty="0"/>
              <a:t>, and I </a:t>
            </a:r>
            <a:r>
              <a:rPr lang="fi-FI" sz="2800" i="1" dirty="0" err="1"/>
              <a:t>have</a:t>
            </a:r>
            <a:r>
              <a:rPr lang="fi-FI" sz="2800" i="1" dirty="0"/>
              <a:t> </a:t>
            </a:r>
            <a:r>
              <a:rPr lang="fi-FI" sz="2800" i="1" dirty="0" err="1"/>
              <a:t>authority</a:t>
            </a:r>
            <a:r>
              <a:rPr lang="fi-FI" sz="2800" i="1" dirty="0"/>
              <a:t> to </a:t>
            </a:r>
            <a:r>
              <a:rPr lang="fi-FI" sz="2800" i="1" dirty="0" err="1"/>
              <a:t>take</a:t>
            </a:r>
            <a:r>
              <a:rPr lang="fi-FI" sz="2800" i="1" dirty="0"/>
              <a:t> it </a:t>
            </a:r>
            <a:r>
              <a:rPr lang="fi-FI" sz="2800" i="1" dirty="0" err="1"/>
              <a:t>up</a:t>
            </a:r>
            <a:r>
              <a:rPr lang="fi-FI" sz="2800" i="1" dirty="0"/>
              <a:t> </a:t>
            </a:r>
            <a:r>
              <a:rPr lang="fi-FI" sz="2800" i="1" dirty="0" err="1"/>
              <a:t>again.This</a:t>
            </a:r>
            <a:endParaRPr lang="fi-FI" sz="2800" i="1" dirty="0"/>
          </a:p>
          <a:p>
            <a:r>
              <a:rPr lang="fi-FI" sz="2800" i="1" dirty="0" err="1"/>
              <a:t>commandment</a:t>
            </a:r>
            <a:r>
              <a:rPr lang="fi-FI" sz="2800" i="1" dirty="0"/>
              <a:t> I </a:t>
            </a:r>
            <a:r>
              <a:rPr lang="fi-FI" sz="2800" i="1" dirty="0" err="1"/>
              <a:t>received</a:t>
            </a:r>
            <a:r>
              <a:rPr lang="fi-FI" sz="2800" i="1" dirty="0"/>
              <a:t> </a:t>
            </a:r>
            <a:r>
              <a:rPr lang="fi-FI" sz="2800" i="1" dirty="0" err="1"/>
              <a:t>from</a:t>
            </a:r>
            <a:r>
              <a:rPr lang="fi-FI" sz="2800" i="1" dirty="0"/>
              <a:t> My </a:t>
            </a:r>
            <a:r>
              <a:rPr lang="fi-FI" sz="2800" i="1" dirty="0" err="1"/>
              <a:t>Father</a:t>
            </a:r>
            <a:r>
              <a:rPr lang="fi-FI" sz="2800" i="1" dirty="0"/>
              <a:t>.”</a:t>
            </a:r>
            <a:endParaRPr lang="en-US" sz="28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73195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59630" y="842397"/>
            <a:ext cx="2792438"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90597"/>
            <a:ext cx="8951622" cy="4093428"/>
          </a:xfrm>
          <a:prstGeom prst="rect">
            <a:avLst/>
          </a:prstGeom>
        </p:spPr>
        <p:txBody>
          <a:bodyPr wrap="square">
            <a:spAutoFit/>
          </a:bodyPr>
          <a:lstStyle/>
          <a:p>
            <a:r>
              <a:rPr lang="en-US" sz="3200" b="1" dirty="0">
                <a:solidFill>
                  <a:schemeClr val="bg1"/>
                </a:solidFill>
              </a:rPr>
              <a:t>Yeshua described and predicted the conspiracy against Him.</a:t>
            </a:r>
          </a:p>
          <a:p>
            <a:r>
              <a:rPr lang="fi-FI" sz="2800" b="1" dirty="0"/>
              <a:t>Mark 10:33-34</a:t>
            </a:r>
          </a:p>
          <a:p>
            <a:r>
              <a:rPr lang="fi-FI" sz="2800" i="1" dirty="0"/>
              <a:t>“</a:t>
            </a:r>
            <a:r>
              <a:rPr lang="fi-FI" sz="2800" i="1" dirty="0" err="1"/>
              <a:t>Behold</a:t>
            </a:r>
            <a:r>
              <a:rPr lang="fi-FI" sz="2800" i="1" dirty="0"/>
              <a:t>, </a:t>
            </a:r>
            <a:r>
              <a:rPr lang="fi-FI" sz="2800" i="1" dirty="0" err="1"/>
              <a:t>we</a:t>
            </a:r>
            <a:r>
              <a:rPr lang="fi-FI" sz="2800" i="1" dirty="0"/>
              <a:t> </a:t>
            </a:r>
            <a:r>
              <a:rPr lang="fi-FI" sz="2800" i="1" dirty="0" err="1"/>
              <a:t>are</a:t>
            </a:r>
            <a:r>
              <a:rPr lang="fi-FI" sz="2800" i="1" dirty="0"/>
              <a:t> </a:t>
            </a:r>
            <a:r>
              <a:rPr lang="fi-FI" sz="2800" i="1" dirty="0" err="1"/>
              <a:t>going</a:t>
            </a:r>
            <a:r>
              <a:rPr lang="fi-FI" sz="2800" i="1" dirty="0"/>
              <a:t> </a:t>
            </a:r>
            <a:r>
              <a:rPr lang="fi-FI" sz="2800" i="1" dirty="0" err="1"/>
              <a:t>up</a:t>
            </a:r>
            <a:r>
              <a:rPr lang="fi-FI" sz="2800" i="1" dirty="0"/>
              <a:t> to Jerusalem, and </a:t>
            </a:r>
            <a:r>
              <a:rPr lang="fi-FI" sz="2800" i="1" dirty="0" err="1"/>
              <a:t>the</a:t>
            </a:r>
            <a:r>
              <a:rPr lang="fi-FI" sz="2800" i="1" dirty="0"/>
              <a:t> </a:t>
            </a:r>
            <a:r>
              <a:rPr lang="fi-FI" sz="2800" i="1" dirty="0" err="1"/>
              <a:t>Son</a:t>
            </a:r>
            <a:r>
              <a:rPr lang="fi-FI" sz="2800" i="1" dirty="0"/>
              <a:t> of Man </a:t>
            </a:r>
            <a:r>
              <a:rPr lang="fi-FI" sz="2800" i="1" dirty="0" err="1"/>
              <a:t>will</a:t>
            </a:r>
            <a:r>
              <a:rPr lang="fi-FI" sz="2800" i="1" dirty="0"/>
              <a:t> </a:t>
            </a:r>
            <a:r>
              <a:rPr lang="fi-FI" sz="2800" i="1" dirty="0" err="1"/>
              <a:t>be</a:t>
            </a:r>
            <a:r>
              <a:rPr lang="fi-FI" sz="2800" i="1" dirty="0"/>
              <a:t> </a:t>
            </a:r>
            <a:r>
              <a:rPr lang="fi-FI" sz="2800" i="1" dirty="0" err="1"/>
              <a:t>delivered</a:t>
            </a:r>
            <a:r>
              <a:rPr lang="fi-FI" sz="2800" i="1" dirty="0"/>
              <a:t> to </a:t>
            </a:r>
            <a:r>
              <a:rPr lang="fi-FI" sz="2800" i="1" dirty="0" err="1"/>
              <a:t>the</a:t>
            </a:r>
            <a:r>
              <a:rPr lang="fi-FI" sz="2800" i="1" dirty="0"/>
              <a:t> </a:t>
            </a:r>
            <a:r>
              <a:rPr lang="fi-FI" sz="2800" i="1" u="sng" dirty="0" err="1"/>
              <a:t>chief</a:t>
            </a:r>
            <a:r>
              <a:rPr lang="fi-FI" sz="2800" i="1" u="sng" dirty="0"/>
              <a:t> </a:t>
            </a:r>
            <a:r>
              <a:rPr lang="fi-FI" sz="2800" i="1" u="sng" dirty="0" err="1"/>
              <a:t>priests</a:t>
            </a:r>
            <a:r>
              <a:rPr lang="fi-FI" sz="2800" i="1" u="sng" dirty="0"/>
              <a:t> and </a:t>
            </a:r>
            <a:r>
              <a:rPr lang="fi-FI" sz="2800" i="1" u="sng" dirty="0" err="1"/>
              <a:t>the</a:t>
            </a:r>
            <a:r>
              <a:rPr lang="fi-FI" sz="2800" i="1" u="sng" dirty="0"/>
              <a:t> </a:t>
            </a:r>
            <a:r>
              <a:rPr lang="fi-FI" sz="2800" i="1" u="sng" dirty="0" err="1"/>
              <a:t>scribes</a:t>
            </a:r>
            <a:r>
              <a:rPr lang="fi-FI" sz="2800" i="1" dirty="0"/>
              <a:t>; and </a:t>
            </a:r>
            <a:r>
              <a:rPr lang="fi-FI" sz="2800" i="1" dirty="0" err="1"/>
              <a:t>they</a:t>
            </a:r>
            <a:r>
              <a:rPr lang="fi-FI" sz="2800" i="1" dirty="0"/>
              <a:t> </a:t>
            </a:r>
            <a:r>
              <a:rPr lang="fi-FI" sz="2800" i="1" dirty="0" err="1"/>
              <a:t>will</a:t>
            </a:r>
            <a:r>
              <a:rPr lang="fi-FI" sz="2800" i="1" dirty="0"/>
              <a:t> </a:t>
            </a:r>
            <a:r>
              <a:rPr lang="fi-FI" sz="2800" i="1" dirty="0" err="1"/>
              <a:t>condemn</a:t>
            </a:r>
            <a:r>
              <a:rPr lang="fi-FI" sz="2800" i="1" dirty="0"/>
              <a:t> Him to </a:t>
            </a:r>
            <a:r>
              <a:rPr lang="fi-FI" sz="2800" i="1" dirty="0" err="1"/>
              <a:t>death</a:t>
            </a:r>
            <a:r>
              <a:rPr lang="fi-FI" sz="2800" i="1" dirty="0"/>
              <a:t> and </a:t>
            </a:r>
            <a:r>
              <a:rPr lang="fi-FI" sz="2800" i="1" dirty="0" err="1"/>
              <a:t>will</a:t>
            </a:r>
            <a:r>
              <a:rPr lang="fi-FI" sz="2800" i="1" dirty="0"/>
              <a:t> </a:t>
            </a:r>
            <a:r>
              <a:rPr lang="fi-FI" sz="2800" i="1" dirty="0" err="1"/>
              <a:t>hand</a:t>
            </a:r>
            <a:r>
              <a:rPr lang="fi-FI" sz="2800" i="1" dirty="0"/>
              <a:t> Him </a:t>
            </a:r>
            <a:r>
              <a:rPr lang="fi-FI" sz="2800" i="1" dirty="0" err="1"/>
              <a:t>over</a:t>
            </a:r>
            <a:r>
              <a:rPr lang="fi-FI" sz="2800" i="1" dirty="0"/>
              <a:t> to </a:t>
            </a:r>
            <a:r>
              <a:rPr lang="fi-FI" sz="2800" i="1" u="sng" dirty="0" err="1"/>
              <a:t>the</a:t>
            </a:r>
            <a:r>
              <a:rPr lang="fi-FI" sz="2800" i="1" u="sng" dirty="0"/>
              <a:t> </a:t>
            </a:r>
            <a:r>
              <a:rPr lang="fi-FI" sz="2800" i="1" u="sng" dirty="0" err="1"/>
              <a:t>Gentiles</a:t>
            </a:r>
            <a:r>
              <a:rPr lang="fi-FI" sz="2800" i="1" dirty="0"/>
              <a:t>. </a:t>
            </a:r>
            <a:r>
              <a:rPr lang="fi-FI" sz="2800" i="1" dirty="0" err="1"/>
              <a:t>They</a:t>
            </a:r>
            <a:r>
              <a:rPr lang="fi-FI" sz="2800" i="1" dirty="0"/>
              <a:t> </a:t>
            </a:r>
            <a:r>
              <a:rPr lang="fi-FI" sz="2800" i="1" dirty="0" err="1"/>
              <a:t>will</a:t>
            </a:r>
            <a:r>
              <a:rPr lang="fi-FI" sz="2800" i="1" dirty="0"/>
              <a:t> </a:t>
            </a:r>
            <a:r>
              <a:rPr lang="fi-FI" sz="2800" i="1" dirty="0" err="1"/>
              <a:t>mock</a:t>
            </a:r>
            <a:r>
              <a:rPr lang="fi-FI" sz="2800" i="1" dirty="0"/>
              <a:t> Him and </a:t>
            </a:r>
            <a:r>
              <a:rPr lang="fi-FI" sz="2800" i="1" dirty="0" err="1"/>
              <a:t>spit</a:t>
            </a:r>
            <a:r>
              <a:rPr lang="fi-FI" sz="2800" i="1" dirty="0"/>
              <a:t> on Him, and </a:t>
            </a:r>
            <a:r>
              <a:rPr lang="fi-FI" sz="2800" i="1" dirty="0" err="1"/>
              <a:t>scourge</a:t>
            </a:r>
            <a:r>
              <a:rPr lang="fi-FI" sz="2800" i="1" dirty="0"/>
              <a:t> Him and </a:t>
            </a:r>
            <a:r>
              <a:rPr lang="fi-FI" sz="2800" i="1" dirty="0" err="1"/>
              <a:t>kill</a:t>
            </a:r>
            <a:r>
              <a:rPr lang="fi-FI" sz="2800" i="1" dirty="0"/>
              <a:t> Him, and </a:t>
            </a:r>
            <a:r>
              <a:rPr lang="fi-FI" sz="2800" i="1" dirty="0" err="1"/>
              <a:t>three</a:t>
            </a:r>
            <a:r>
              <a:rPr lang="fi-FI" sz="2800" i="1" dirty="0"/>
              <a:t> </a:t>
            </a:r>
            <a:r>
              <a:rPr lang="fi-FI" sz="2800" i="1" dirty="0" err="1"/>
              <a:t>days</a:t>
            </a:r>
            <a:r>
              <a:rPr lang="fi-FI" sz="2800" i="1" dirty="0"/>
              <a:t> </a:t>
            </a:r>
            <a:r>
              <a:rPr lang="fi-FI" sz="2800" i="1" dirty="0" err="1"/>
              <a:t>later</a:t>
            </a:r>
            <a:r>
              <a:rPr lang="fi-FI" sz="2800" i="1" dirty="0"/>
              <a:t> He </a:t>
            </a:r>
            <a:r>
              <a:rPr lang="fi-FI" sz="2800" i="1" dirty="0" err="1"/>
              <a:t>will</a:t>
            </a:r>
            <a:r>
              <a:rPr lang="fi-FI" sz="2800" i="1" dirty="0"/>
              <a:t> </a:t>
            </a:r>
            <a:r>
              <a:rPr lang="fi-FI" sz="2800" i="1" dirty="0" err="1"/>
              <a:t>rise</a:t>
            </a:r>
            <a:r>
              <a:rPr lang="fi-FI" sz="2800" i="1" dirty="0"/>
              <a:t> </a:t>
            </a:r>
            <a:r>
              <a:rPr lang="fi-FI" sz="2800" i="1" dirty="0" err="1"/>
              <a:t>again</a:t>
            </a:r>
            <a:r>
              <a:rPr lang="fi-FI" sz="2800" i="1" dirty="0"/>
              <a:t>.”</a:t>
            </a:r>
            <a:endParaRPr lang="en-US" sz="28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153189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59630" y="842397"/>
            <a:ext cx="2798878"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90597"/>
            <a:ext cx="8951622" cy="4893647"/>
          </a:xfrm>
          <a:prstGeom prst="rect">
            <a:avLst/>
          </a:prstGeom>
        </p:spPr>
        <p:txBody>
          <a:bodyPr wrap="square">
            <a:spAutoFit/>
          </a:bodyPr>
          <a:lstStyle/>
          <a:p>
            <a:r>
              <a:rPr lang="en-US" sz="3200" b="1" dirty="0">
                <a:solidFill>
                  <a:schemeClr val="bg1"/>
                </a:solidFill>
              </a:rPr>
              <a:t>The Poisoning of the Wells of Europe</a:t>
            </a:r>
          </a:p>
          <a:p>
            <a:r>
              <a:rPr lang="en-US" sz="2800" dirty="0"/>
              <a:t>• The “ Black Death” or “Black Plague” was the most</a:t>
            </a:r>
          </a:p>
          <a:p>
            <a:r>
              <a:rPr lang="en-US" sz="2800" dirty="0"/>
              <a:t>devastating pandemic in the history of mankind from</a:t>
            </a:r>
          </a:p>
          <a:p>
            <a:r>
              <a:rPr lang="en-US" sz="2800" dirty="0"/>
              <a:t>1347 to 1350, it was responsible for the death of tens of millions of people worldwide.</a:t>
            </a:r>
          </a:p>
          <a:p>
            <a:r>
              <a:rPr lang="en-US" sz="2800" dirty="0"/>
              <a:t>• Fewer Jewish people died from it, and thus the Jewish people were accused of poisoning the wells of Europe.</a:t>
            </a:r>
          </a:p>
          <a:p>
            <a:r>
              <a:rPr lang="en-US" sz="2800" dirty="0"/>
              <a:t>• In reality, communal isolation, kosher laws and liturgical practices were responsible for fewer Jewish casualties.</a:t>
            </a:r>
            <a:endParaRPr lang="en-US" sz="28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904826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986401" y="842397"/>
            <a:ext cx="2901909"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2085489"/>
            <a:ext cx="8860181" cy="4154984"/>
          </a:xfrm>
          <a:prstGeom prst="rect">
            <a:avLst/>
          </a:prstGeom>
        </p:spPr>
        <p:txBody>
          <a:bodyPr wrap="square">
            <a:spAutoFit/>
          </a:bodyPr>
          <a:lstStyle/>
          <a:p>
            <a:r>
              <a:rPr lang="en-US" sz="3200" b="1" dirty="0">
                <a:solidFill>
                  <a:schemeClr val="bg1"/>
                </a:solidFill>
              </a:rPr>
              <a:t>• The Spanish Inquisition</a:t>
            </a:r>
          </a:p>
          <a:p>
            <a:r>
              <a:rPr lang="en-US" sz="3200" b="1" dirty="0">
                <a:solidFill>
                  <a:schemeClr val="bg1"/>
                </a:solidFill>
              </a:rPr>
              <a:t>• The first Ghetto (Italy)</a:t>
            </a:r>
          </a:p>
          <a:p>
            <a:r>
              <a:rPr lang="en-US" sz="3200" b="1" dirty="0">
                <a:solidFill>
                  <a:schemeClr val="bg1"/>
                </a:solidFill>
              </a:rPr>
              <a:t>• Luther and the Reformation</a:t>
            </a:r>
          </a:p>
          <a:p>
            <a:r>
              <a:rPr lang="en-US" sz="2400" dirty="0"/>
              <a:t>By the end of the 15th century, the Jew has become an undesirable agent of Satan. The terms “Jewish” and “diabolical” have become synonymous. To Jews of course, </a:t>
            </a:r>
            <a:br>
              <a:rPr lang="en-US" sz="2400" dirty="0"/>
            </a:br>
            <a:r>
              <a:rPr lang="en-US" sz="2400" dirty="0"/>
              <a:t>the symbol of the cross, so dear to Christians, had become such an offense and became known as “the symbol of disaster”. Medieval anti-Semitism left a mark that the </a:t>
            </a:r>
            <a:br>
              <a:rPr lang="en-US" sz="2400" dirty="0"/>
            </a:br>
            <a:r>
              <a:rPr lang="en-US" sz="2400" dirty="0"/>
              <a:t>21</a:t>
            </a:r>
            <a:r>
              <a:rPr lang="en-US" sz="2400" baseline="30000" dirty="0"/>
              <a:t>st</a:t>
            </a:r>
            <a:r>
              <a:rPr lang="en-US" sz="2400" dirty="0"/>
              <a:t> century is still trying to erase.</a:t>
            </a:r>
            <a:endParaRPr lang="en-US" sz="2400" b="1" dirty="0">
              <a:solidFill>
                <a:schemeClr val="bg1"/>
              </a:solidFill>
            </a:endParaRPr>
          </a:p>
        </p:txBody>
      </p:sp>
    </p:spTree>
    <p:extLst>
      <p:ext uri="{BB962C8B-B14F-4D97-AF65-F5344CB8AC3E}">
        <p14:creationId xmlns:p14="http://schemas.microsoft.com/office/powerpoint/2010/main" val="76724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737471" y="842397"/>
            <a:ext cx="2734483"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1990597"/>
            <a:ext cx="8860181" cy="4524315"/>
          </a:xfrm>
          <a:prstGeom prst="rect">
            <a:avLst/>
          </a:prstGeom>
        </p:spPr>
        <p:txBody>
          <a:bodyPr wrap="square">
            <a:spAutoFit/>
          </a:bodyPr>
          <a:lstStyle/>
          <a:p>
            <a:r>
              <a:rPr lang="en-US" sz="3200" b="1" dirty="0">
                <a:solidFill>
                  <a:schemeClr val="bg1"/>
                </a:solidFill>
              </a:rPr>
              <a:t>• The Pale of Settlement (1791-1917)</a:t>
            </a:r>
          </a:p>
          <a:p>
            <a:r>
              <a:rPr lang="en-US" sz="2800" dirty="0"/>
              <a:t>• A geographical area where Jewish people could live within the Russian Empire, similar to a large ghetto (about 1,000,000 square miles). </a:t>
            </a:r>
          </a:p>
          <a:p>
            <a:r>
              <a:rPr lang="en-US" sz="3200" b="1" dirty="0">
                <a:solidFill>
                  <a:schemeClr val="bg1"/>
                </a:solidFill>
              </a:rPr>
              <a:t>• The Eastern European Pogroms (1800s)</a:t>
            </a:r>
          </a:p>
          <a:p>
            <a:r>
              <a:rPr lang="en-US" sz="2800" dirty="0"/>
              <a:t>• Government sponsored riots against the Jewish People. The first one on record was in Odessa in 1821. They started after the establishment of the Pale and often as a result of the Jews refusal to convert to Eastern Christian Orthodoxy.</a:t>
            </a:r>
            <a:endParaRPr lang="en-US" sz="2800" b="1" dirty="0">
              <a:solidFill>
                <a:schemeClr val="bg1"/>
              </a:solidFill>
            </a:endParaRPr>
          </a:p>
        </p:txBody>
      </p:sp>
    </p:spTree>
    <p:extLst>
      <p:ext uri="{BB962C8B-B14F-4D97-AF65-F5344CB8AC3E}">
        <p14:creationId xmlns:p14="http://schemas.microsoft.com/office/powerpoint/2010/main" val="44457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819" y="2024595"/>
            <a:ext cx="8537964" cy="3599316"/>
          </a:xfrm>
        </p:spPr>
        <p:txBody>
          <a:bodyPr>
            <a:normAutofit/>
          </a:bodyPr>
          <a:lstStyle/>
          <a:p>
            <a:r>
              <a:rPr lang="en-US" b="1" i="1" dirty="0"/>
              <a:t>“Anti-Semitism is the </a:t>
            </a:r>
            <a:r>
              <a:rPr lang="en-US" b="1" i="1" u="sng" dirty="0"/>
              <a:t>irrational</a:t>
            </a:r>
            <a:r>
              <a:rPr lang="en-US" b="1" i="1" dirty="0"/>
              <a:t> hatred of the </a:t>
            </a:r>
            <a:br>
              <a:rPr lang="en-US" b="1" i="1" dirty="0"/>
            </a:br>
            <a:r>
              <a:rPr lang="en-US" b="1" i="1" dirty="0"/>
              <a:t>Jewish people characterized by destructive </a:t>
            </a:r>
            <a:br>
              <a:rPr lang="en-US" b="1" i="1" dirty="0"/>
            </a:br>
            <a:r>
              <a:rPr lang="en-US" sz="4000" b="1" i="1" dirty="0"/>
              <a:t>thoughts, </a:t>
            </a:r>
            <a:br>
              <a:rPr lang="en-US" sz="4000" b="1" i="1" dirty="0"/>
            </a:br>
            <a:r>
              <a:rPr lang="en-US" sz="4000" b="1" i="1" dirty="0"/>
              <a:t>words </a:t>
            </a:r>
            <a:br>
              <a:rPr lang="en-US" sz="3600" b="1" i="1" dirty="0"/>
            </a:br>
            <a:r>
              <a:rPr lang="en-US" b="1" i="1" dirty="0"/>
              <a:t>and/or</a:t>
            </a:r>
            <a:r>
              <a:rPr lang="en-US" sz="3600" b="1" i="1" dirty="0"/>
              <a:t> </a:t>
            </a:r>
            <a:br>
              <a:rPr lang="en-US" sz="3600" b="1" i="1" dirty="0"/>
            </a:br>
            <a:r>
              <a:rPr lang="en-US" sz="4000" b="1" i="1" dirty="0"/>
              <a:t>actions</a:t>
            </a:r>
            <a:r>
              <a:rPr lang="en-US" sz="3600" b="1" i="1" dirty="0"/>
              <a:t> </a:t>
            </a:r>
            <a:br>
              <a:rPr lang="en-US" b="1" i="1" dirty="0"/>
            </a:br>
            <a:r>
              <a:rPr lang="en-US" b="1" i="1" dirty="0"/>
              <a:t>against </a:t>
            </a:r>
            <a:br>
              <a:rPr lang="en-US" b="1" i="1" dirty="0"/>
            </a:br>
            <a:r>
              <a:rPr lang="en-US" b="1" i="1" dirty="0"/>
              <a:t>them .”</a:t>
            </a:r>
            <a:endParaRPr lang="en-US" dirty="0"/>
          </a:p>
          <a:p>
            <a:endParaRPr lang="en-US" dirty="0"/>
          </a:p>
        </p:txBody>
      </p:sp>
      <p:sp>
        <p:nvSpPr>
          <p:cNvPr id="6" name="Title 1"/>
          <p:cNvSpPr txBox="1">
            <a:spLocks/>
          </p:cNvSpPr>
          <p:nvPr/>
        </p:nvSpPr>
        <p:spPr>
          <a:xfrm>
            <a:off x="283819" y="617527"/>
            <a:ext cx="6134397"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DEFINING </a:t>
            </a:r>
          </a:p>
          <a:p>
            <a:r>
              <a:rPr lang="en-US" sz="4800" dirty="0"/>
              <a:t>ANTI-SEMITISM</a:t>
            </a:r>
          </a:p>
        </p:txBody>
      </p:sp>
      <p:sp>
        <p:nvSpPr>
          <p:cNvPr id="7" name="Content Placeholder 2"/>
          <p:cNvSpPr txBox="1">
            <a:spLocks/>
          </p:cNvSpPr>
          <p:nvPr/>
        </p:nvSpPr>
        <p:spPr>
          <a:xfrm>
            <a:off x="685800" y="2489273"/>
            <a:ext cx="6887389"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9" name="object 9"/>
          <p:cNvSpPr/>
          <p:nvPr/>
        </p:nvSpPr>
        <p:spPr>
          <a:xfrm>
            <a:off x="3065416" y="2805610"/>
            <a:ext cx="6078583" cy="40523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5919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928446" y="842397"/>
            <a:ext cx="2895469"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141909" y="1991408"/>
            <a:ext cx="9002091" cy="4524315"/>
          </a:xfrm>
          <a:prstGeom prst="rect">
            <a:avLst/>
          </a:prstGeom>
        </p:spPr>
        <p:txBody>
          <a:bodyPr wrap="square">
            <a:spAutoFit/>
          </a:bodyPr>
          <a:lstStyle/>
          <a:p>
            <a:r>
              <a:rPr lang="en-US" sz="3200" b="1" dirty="0">
                <a:solidFill>
                  <a:schemeClr val="bg1"/>
                </a:solidFill>
              </a:rPr>
              <a:t>• The Holocaust (1933-1945)</a:t>
            </a:r>
          </a:p>
          <a:p>
            <a:r>
              <a:rPr lang="en-US" sz="2400" dirty="0"/>
              <a:t>• </a:t>
            </a:r>
            <a:r>
              <a:rPr lang="en-US" sz="2400" b="1" dirty="0"/>
              <a:t>A systematic, willful attempt at exterminating </a:t>
            </a:r>
            <a:br>
              <a:rPr lang="en-US" sz="2400" b="1" dirty="0"/>
            </a:br>
            <a:r>
              <a:rPr lang="en-US" sz="2400" b="1" dirty="0"/>
              <a:t>   all of European Jewry.</a:t>
            </a:r>
          </a:p>
          <a:p>
            <a:r>
              <a:rPr lang="en-US" sz="2400" dirty="0"/>
              <a:t>• </a:t>
            </a:r>
            <a:r>
              <a:rPr lang="en-US" sz="2400" b="1" u="sng" dirty="0">
                <a:solidFill>
                  <a:schemeClr val="bg1"/>
                </a:solidFill>
              </a:rPr>
              <a:t>Legislation</a:t>
            </a:r>
            <a:r>
              <a:rPr lang="en-US" sz="2400" u="sng" dirty="0"/>
              <a:t> (1933-1938): </a:t>
            </a:r>
            <a:r>
              <a:rPr lang="en-US" sz="2400" dirty="0"/>
              <a:t>The Nuremberg Laws</a:t>
            </a:r>
          </a:p>
          <a:p>
            <a:r>
              <a:rPr lang="en-US" sz="2400" dirty="0"/>
              <a:t>• </a:t>
            </a:r>
            <a:r>
              <a:rPr lang="en-US" sz="2400" b="1" u="sng" dirty="0">
                <a:solidFill>
                  <a:schemeClr val="bg1"/>
                </a:solidFill>
              </a:rPr>
              <a:t>Criminalization of Jewishness </a:t>
            </a:r>
            <a:r>
              <a:rPr lang="en-US" sz="2400" u="sng" dirty="0"/>
              <a:t>(1938-1939): </a:t>
            </a:r>
            <a:r>
              <a:rPr lang="en-US" sz="2400" dirty="0"/>
              <a:t>Kristallnacht</a:t>
            </a:r>
          </a:p>
          <a:p>
            <a:r>
              <a:rPr lang="it-IT" sz="2400" dirty="0"/>
              <a:t>• </a:t>
            </a:r>
            <a:r>
              <a:rPr lang="it-IT" sz="2400" b="1" u="sng" dirty="0" err="1">
                <a:solidFill>
                  <a:schemeClr val="bg1"/>
                </a:solidFill>
              </a:rPr>
              <a:t>Isolation</a:t>
            </a:r>
            <a:r>
              <a:rPr lang="it-IT" sz="2400" u="sng" dirty="0"/>
              <a:t> (1939-1941): </a:t>
            </a:r>
            <a:r>
              <a:rPr lang="it-IT" sz="2400" dirty="0" err="1"/>
              <a:t>Ghettos</a:t>
            </a:r>
            <a:endParaRPr lang="it-IT" sz="2400" dirty="0"/>
          </a:p>
          <a:p>
            <a:r>
              <a:rPr lang="it-IT" sz="2400" dirty="0"/>
              <a:t>• </a:t>
            </a:r>
            <a:r>
              <a:rPr lang="it-IT" sz="2400" b="1" u="sng" dirty="0" err="1">
                <a:solidFill>
                  <a:schemeClr val="bg1"/>
                </a:solidFill>
              </a:rPr>
              <a:t>Annihilation</a:t>
            </a:r>
            <a:r>
              <a:rPr lang="it-IT" sz="2400" u="sng" dirty="0"/>
              <a:t> (1941-1945): </a:t>
            </a:r>
            <a:r>
              <a:rPr lang="it-IT" sz="2400" dirty="0"/>
              <a:t>Death </a:t>
            </a:r>
            <a:r>
              <a:rPr lang="it-IT" sz="2400" dirty="0" err="1"/>
              <a:t>Camps</a:t>
            </a:r>
            <a:endParaRPr lang="it-IT" sz="2400" dirty="0"/>
          </a:p>
          <a:p>
            <a:endParaRPr lang="it-IT" sz="2800" dirty="0"/>
          </a:p>
          <a:p>
            <a:r>
              <a:rPr lang="it-IT" sz="2800" b="1" dirty="0"/>
              <a:t>The </a:t>
            </a:r>
            <a:r>
              <a:rPr lang="it-IT" sz="2800" b="1" dirty="0" err="1"/>
              <a:t>Holocaust</a:t>
            </a:r>
            <a:r>
              <a:rPr lang="it-IT" sz="2800" b="1" dirty="0"/>
              <a:t> </a:t>
            </a:r>
            <a:r>
              <a:rPr lang="it-IT" sz="2800" b="1" dirty="0" err="1"/>
              <a:t>was</a:t>
            </a:r>
            <a:r>
              <a:rPr lang="it-IT" sz="2800" b="1" dirty="0"/>
              <a:t> the </a:t>
            </a:r>
            <a:r>
              <a:rPr lang="it-IT" sz="2800" b="1" dirty="0" err="1"/>
              <a:t>culmination</a:t>
            </a:r>
            <a:r>
              <a:rPr lang="it-IT" sz="2800" b="1" dirty="0"/>
              <a:t> of 2000 </a:t>
            </a:r>
            <a:r>
              <a:rPr lang="it-IT" sz="2800" b="1" dirty="0" err="1"/>
              <a:t>years</a:t>
            </a:r>
            <a:r>
              <a:rPr lang="it-IT" sz="2800" b="1" dirty="0"/>
              <a:t> </a:t>
            </a:r>
          </a:p>
          <a:p>
            <a:r>
              <a:rPr lang="it-IT" sz="2800" b="1" dirty="0"/>
              <a:t>Of anti-</a:t>
            </a:r>
            <a:r>
              <a:rPr lang="it-IT" sz="2800" b="1" dirty="0" err="1"/>
              <a:t>Semitism</a:t>
            </a:r>
            <a:r>
              <a:rPr lang="it-IT" sz="2800" b="1" dirty="0"/>
              <a:t>.</a:t>
            </a:r>
            <a:endParaRPr lang="en-US" sz="2800" b="1" dirty="0"/>
          </a:p>
          <a:p>
            <a:endParaRPr lang="en-US" sz="2800" b="1" dirty="0">
              <a:solidFill>
                <a:schemeClr val="bg1"/>
              </a:solidFill>
            </a:endParaRPr>
          </a:p>
        </p:txBody>
      </p:sp>
    </p:spTree>
    <p:extLst>
      <p:ext uri="{BB962C8B-B14F-4D97-AF65-F5344CB8AC3E}">
        <p14:creationId xmlns:p14="http://schemas.microsoft.com/office/powerpoint/2010/main" val="423767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4857613" y="842397"/>
            <a:ext cx="2850393"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
        <p:nvSpPr>
          <p:cNvPr id="7" name="Rectangle 6"/>
          <p:cNvSpPr/>
          <p:nvPr/>
        </p:nvSpPr>
        <p:spPr>
          <a:xfrm>
            <a:off x="283819" y="2215467"/>
            <a:ext cx="8860181" cy="1077218"/>
          </a:xfrm>
          <a:prstGeom prst="rect">
            <a:avLst/>
          </a:prstGeom>
        </p:spPr>
        <p:txBody>
          <a:bodyPr wrap="square">
            <a:spAutoFit/>
          </a:bodyPr>
          <a:lstStyle/>
          <a:p>
            <a:r>
              <a:rPr lang="en-US" sz="3200" dirty="0"/>
              <a:t>OUT OF THE ASHES OF THE HOLOCAUST, </a:t>
            </a:r>
          </a:p>
          <a:p>
            <a:r>
              <a:rPr lang="en-US" sz="3200" dirty="0"/>
              <a:t>A NEW JEWISH MOTTO WAS BORN:</a:t>
            </a:r>
            <a:endParaRPr lang="en-US" sz="3200" b="1" dirty="0">
              <a:solidFill>
                <a:schemeClr val="bg1"/>
              </a:solidFill>
            </a:endParaRPr>
          </a:p>
        </p:txBody>
      </p:sp>
      <p:sp>
        <p:nvSpPr>
          <p:cNvPr id="8" name="Title 1"/>
          <p:cNvSpPr txBox="1">
            <a:spLocks/>
          </p:cNvSpPr>
          <p:nvPr/>
        </p:nvSpPr>
        <p:spPr>
          <a:xfrm>
            <a:off x="979582" y="4082821"/>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8800" dirty="0"/>
              <a:t>NEVER AGAIN!</a:t>
            </a:r>
          </a:p>
        </p:txBody>
      </p:sp>
    </p:spTree>
    <p:extLst>
      <p:ext uri="{BB962C8B-B14F-4D97-AF65-F5344CB8AC3E}">
        <p14:creationId xmlns:p14="http://schemas.microsoft.com/office/powerpoint/2010/main" val="13685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497455"/>
            <a:ext cx="6134397"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6600" dirty="0"/>
              <a:t>NEVER AGAIN!</a:t>
            </a:r>
          </a:p>
        </p:txBody>
      </p:sp>
      <p:pic>
        <p:nvPicPr>
          <p:cNvPr id="2" name="Picture 1">
            <a:extLst>
              <a:ext uri="{FF2B5EF4-FFF2-40B4-BE49-F238E27FC236}">
                <a16:creationId xmlns:a16="http://schemas.microsoft.com/office/drawing/2014/main" id="{B38EA121-9731-47E3-AA82-40198EC1D34C}"/>
              </a:ext>
            </a:extLst>
          </p:cNvPr>
          <p:cNvPicPr>
            <a:picLocks noChangeAspect="1"/>
          </p:cNvPicPr>
          <p:nvPr/>
        </p:nvPicPr>
        <p:blipFill>
          <a:blip r:embed="rId2"/>
          <a:stretch>
            <a:fillRect/>
          </a:stretch>
        </p:blipFill>
        <p:spPr>
          <a:xfrm>
            <a:off x="366512" y="1851213"/>
            <a:ext cx="8372475" cy="4714875"/>
          </a:xfrm>
          <a:prstGeom prst="rect">
            <a:avLst/>
          </a:prstGeom>
        </p:spPr>
      </p:pic>
    </p:spTree>
    <p:extLst>
      <p:ext uri="{BB962C8B-B14F-4D97-AF65-F5344CB8AC3E}">
        <p14:creationId xmlns:p14="http://schemas.microsoft.com/office/powerpoint/2010/main" val="860896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836421"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233941" y="1940716"/>
            <a:ext cx="9026436" cy="4893647"/>
          </a:xfrm>
          <a:prstGeom prst="rect">
            <a:avLst/>
          </a:prstGeom>
        </p:spPr>
        <p:txBody>
          <a:bodyPr wrap="square">
            <a:spAutoFit/>
          </a:bodyPr>
          <a:lstStyle/>
          <a:p>
            <a:r>
              <a:rPr lang="en-US" sz="3200" b="1" dirty="0">
                <a:solidFill>
                  <a:schemeClr val="bg1"/>
                </a:solidFill>
              </a:rPr>
              <a:t>The Postmodern Era (c.1945 -today):</a:t>
            </a:r>
          </a:p>
          <a:p>
            <a:r>
              <a:rPr lang="en-US" sz="2800" dirty="0"/>
              <a:t>Modern Anti-Semitism has a lot in common with</a:t>
            </a:r>
          </a:p>
          <a:p>
            <a:r>
              <a:rPr lang="en-US" sz="2800" dirty="0"/>
              <a:t>Classical Anti-Semitism as far as the goal is concerned. It was, is, and always will be the complete destruction of the Jewish people just because they are Jewish.</a:t>
            </a:r>
          </a:p>
          <a:p>
            <a:r>
              <a:rPr lang="en-US" sz="2800" dirty="0"/>
              <a:t>By the mid-60s, a new Anti-Semitism was forming, or possibly classical Anti-Semitism was re-packaged and morphed into a socially acceptable ideology. </a:t>
            </a:r>
          </a:p>
          <a:p>
            <a:endParaRPr lang="en-US" sz="2800" dirty="0"/>
          </a:p>
          <a:p>
            <a:r>
              <a:rPr lang="en-US" sz="2800" dirty="0"/>
              <a:t>Now, It has </a:t>
            </a:r>
            <a:r>
              <a:rPr lang="en-US" sz="2800" b="1" u="sng" dirty="0"/>
              <a:t>new boundaries</a:t>
            </a:r>
            <a:r>
              <a:rPr lang="en-US" sz="2800" dirty="0"/>
              <a:t>, a </a:t>
            </a:r>
            <a:r>
              <a:rPr lang="en-US" sz="2800" b="1" u="sng" dirty="0"/>
              <a:t>new methodology, </a:t>
            </a:r>
            <a:br>
              <a:rPr lang="en-US" sz="2800" b="1" u="sng" dirty="0"/>
            </a:br>
            <a:r>
              <a:rPr lang="en-US" sz="2800" dirty="0"/>
              <a:t>and a </a:t>
            </a:r>
            <a:r>
              <a:rPr lang="en-US" sz="2800" b="1" u="sng" dirty="0"/>
              <a:t>new source</a:t>
            </a:r>
            <a:r>
              <a:rPr lang="en-US" sz="2800" dirty="0"/>
              <a:t>.</a:t>
            </a:r>
            <a:endParaRPr lang="en-US" sz="2800" b="1" dirty="0">
              <a:solidFill>
                <a:schemeClr val="bg1"/>
              </a:solidFill>
            </a:endParaRPr>
          </a:p>
        </p:txBody>
      </p:sp>
    </p:spTree>
    <p:extLst>
      <p:ext uri="{BB962C8B-B14F-4D97-AF65-F5344CB8AC3E}">
        <p14:creationId xmlns:p14="http://schemas.microsoft.com/office/powerpoint/2010/main" val="1428785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97784"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4893647"/>
          </a:xfrm>
          <a:prstGeom prst="rect">
            <a:avLst/>
          </a:prstGeom>
        </p:spPr>
        <p:txBody>
          <a:bodyPr wrap="square">
            <a:spAutoFit/>
          </a:bodyPr>
          <a:lstStyle/>
          <a:p>
            <a:r>
              <a:rPr lang="en-US" sz="3200" b="1" dirty="0">
                <a:solidFill>
                  <a:schemeClr val="bg1"/>
                </a:solidFill>
              </a:rPr>
              <a:t>The Boundaries Are Different</a:t>
            </a:r>
          </a:p>
          <a:p>
            <a:r>
              <a:rPr lang="en-US" sz="2800" dirty="0"/>
              <a:t>• The boundaries of classical Anti-Semitism were European for the </a:t>
            </a:r>
          </a:p>
          <a:p>
            <a:r>
              <a:rPr lang="en-US" sz="2800" dirty="0"/>
              <a:t>most part. The </a:t>
            </a:r>
          </a:p>
          <a:p>
            <a:r>
              <a:rPr lang="en-US" sz="2800" dirty="0"/>
              <a:t>cancer of Jewish </a:t>
            </a:r>
          </a:p>
          <a:p>
            <a:r>
              <a:rPr lang="en-US" sz="2800" dirty="0"/>
              <a:t>hatred was a </a:t>
            </a:r>
            <a:br>
              <a:rPr lang="en-US" sz="2800" dirty="0"/>
            </a:br>
            <a:r>
              <a:rPr lang="en-US" sz="2800" dirty="0"/>
              <a:t>localized cancer </a:t>
            </a:r>
          </a:p>
          <a:p>
            <a:r>
              <a:rPr lang="en-US" sz="2800" dirty="0"/>
              <a:t>spreading as far </a:t>
            </a:r>
          </a:p>
          <a:p>
            <a:r>
              <a:rPr lang="en-US" sz="2800" dirty="0"/>
              <a:t>as the European </a:t>
            </a:r>
          </a:p>
          <a:p>
            <a:r>
              <a:rPr lang="en-US" sz="2800" dirty="0"/>
              <a:t>train network </a:t>
            </a:r>
            <a:br>
              <a:rPr lang="en-US" sz="2800" dirty="0"/>
            </a:br>
            <a:r>
              <a:rPr lang="en-US" sz="2800" dirty="0"/>
              <a:t>system. </a:t>
            </a:r>
            <a:endParaRPr lang="en-US" sz="2800" b="1" dirty="0">
              <a:solidFill>
                <a:schemeClr val="bg1"/>
              </a:solidFill>
            </a:endParaRPr>
          </a:p>
        </p:txBody>
      </p:sp>
      <p:pic>
        <p:nvPicPr>
          <p:cNvPr id="3" name="Picture 2"/>
          <p:cNvPicPr>
            <a:picLocks noChangeAspect="1"/>
          </p:cNvPicPr>
          <p:nvPr/>
        </p:nvPicPr>
        <p:blipFill>
          <a:blip r:embed="rId3"/>
          <a:stretch>
            <a:fillRect/>
          </a:stretch>
        </p:blipFill>
        <p:spPr>
          <a:xfrm>
            <a:off x="3317172" y="3034144"/>
            <a:ext cx="5826827" cy="3823855"/>
          </a:xfrm>
          <a:prstGeom prst="rect">
            <a:avLst/>
          </a:prstGeom>
        </p:spPr>
      </p:pic>
    </p:spTree>
    <p:extLst>
      <p:ext uri="{BB962C8B-B14F-4D97-AF65-F5344CB8AC3E}">
        <p14:creationId xmlns:p14="http://schemas.microsoft.com/office/powerpoint/2010/main" val="15494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675434"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4462760"/>
          </a:xfrm>
          <a:prstGeom prst="rect">
            <a:avLst/>
          </a:prstGeom>
        </p:spPr>
        <p:txBody>
          <a:bodyPr wrap="square">
            <a:spAutoFit/>
          </a:bodyPr>
          <a:lstStyle/>
          <a:p>
            <a:r>
              <a:rPr lang="en-US" sz="3200" b="1" dirty="0">
                <a:solidFill>
                  <a:schemeClr val="bg1"/>
                </a:solidFill>
              </a:rPr>
              <a:t>The Boundaries Are Different</a:t>
            </a:r>
          </a:p>
          <a:p>
            <a:r>
              <a:rPr lang="en-US" sz="2800" dirty="0"/>
              <a:t>• The new boundaries extend to the whole world. </a:t>
            </a:r>
            <a:br>
              <a:rPr lang="en-US" sz="2800" dirty="0"/>
            </a:br>
            <a:r>
              <a:rPr lang="en-US" sz="2800" dirty="0"/>
              <a:t>The cancer has metastasized. </a:t>
            </a:r>
          </a:p>
          <a:p>
            <a:r>
              <a:rPr lang="en-US" sz="2800" dirty="0"/>
              <a:t>• With the advent of satellite communications, the Internet and the social networks, modern Anti-Semitism now reaches to the four corners of the world and the growth of its grip is rapid and exponential.</a:t>
            </a:r>
          </a:p>
          <a:p>
            <a:r>
              <a:rPr lang="en-US" sz="2800" dirty="0"/>
              <a:t>• Outside of Eretz Yisrael, there is really no safe place for Jewish people anymore.</a:t>
            </a:r>
          </a:p>
        </p:txBody>
      </p:sp>
    </p:spTree>
    <p:extLst>
      <p:ext uri="{BB962C8B-B14F-4D97-AF65-F5344CB8AC3E}">
        <p14:creationId xmlns:p14="http://schemas.microsoft.com/office/powerpoint/2010/main" val="1339115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65587" y="1021101"/>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4462760"/>
          </a:xfrm>
          <a:prstGeom prst="rect">
            <a:avLst/>
          </a:prstGeom>
        </p:spPr>
        <p:txBody>
          <a:bodyPr wrap="square">
            <a:spAutoFit/>
          </a:bodyPr>
          <a:lstStyle/>
          <a:p>
            <a:r>
              <a:rPr lang="en-US" sz="3200" b="1" dirty="0">
                <a:solidFill>
                  <a:schemeClr val="bg1"/>
                </a:solidFill>
              </a:rPr>
              <a:t>The Boundaries Are Different</a:t>
            </a:r>
          </a:p>
          <a:p>
            <a:r>
              <a:rPr lang="en-US" sz="2800" dirty="0"/>
              <a:t>• The new boundaries extend to the whole world. </a:t>
            </a:r>
            <a:br>
              <a:rPr lang="en-US" sz="2800" dirty="0"/>
            </a:br>
            <a:r>
              <a:rPr lang="en-US" sz="2800" dirty="0"/>
              <a:t>The cancer has metastasized. </a:t>
            </a:r>
          </a:p>
          <a:p>
            <a:r>
              <a:rPr lang="en-US" sz="2800" dirty="0"/>
              <a:t>• With the advent of satellite communications, the Internet and the social networks, modern Anti-Semitism now reaches to the four corners of the world and the growth of its grip is rapid and exponential.</a:t>
            </a:r>
          </a:p>
          <a:p>
            <a:r>
              <a:rPr lang="en-US" sz="2800" dirty="0"/>
              <a:t>• Outside of Eretz Yisrael, there is really no safe place for Jewish people anymore.</a:t>
            </a:r>
          </a:p>
        </p:txBody>
      </p:sp>
    </p:spTree>
    <p:extLst>
      <p:ext uri="{BB962C8B-B14F-4D97-AF65-F5344CB8AC3E}">
        <p14:creationId xmlns:p14="http://schemas.microsoft.com/office/powerpoint/2010/main" val="2072645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46269"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4031873"/>
          </a:xfrm>
          <a:prstGeom prst="rect">
            <a:avLst/>
          </a:prstGeom>
        </p:spPr>
        <p:txBody>
          <a:bodyPr wrap="square">
            <a:spAutoFit/>
          </a:bodyPr>
          <a:lstStyle/>
          <a:p>
            <a:r>
              <a:rPr lang="en-US" sz="3200" b="1" dirty="0">
                <a:solidFill>
                  <a:schemeClr val="bg1"/>
                </a:solidFill>
              </a:rPr>
              <a:t>The Methodology is different</a:t>
            </a:r>
          </a:p>
          <a:p>
            <a:r>
              <a:rPr lang="en-US" sz="2800" dirty="0"/>
              <a:t>• A role reversal: The new methodology has turned the victims into perpetrators and the perpetrators </a:t>
            </a:r>
          </a:p>
          <a:p>
            <a:r>
              <a:rPr lang="en-US" sz="2800" dirty="0"/>
              <a:t>into victims.</a:t>
            </a:r>
          </a:p>
          <a:p>
            <a:r>
              <a:rPr lang="en-US" sz="2800" dirty="0"/>
              <a:t>• Jews are </a:t>
            </a:r>
            <a:br>
              <a:rPr lang="en-US" sz="2800" dirty="0"/>
            </a:br>
            <a:r>
              <a:rPr lang="en-US" sz="2800" dirty="0"/>
              <a:t>painted as the </a:t>
            </a:r>
            <a:br>
              <a:rPr lang="en-US" sz="2800" dirty="0"/>
            </a:br>
            <a:r>
              <a:rPr lang="en-US" sz="2800" b="1" u="sng" dirty="0"/>
              <a:t>“New Nazis </a:t>
            </a:r>
            <a:br>
              <a:rPr lang="en-US" sz="2800" b="1" u="sng" dirty="0"/>
            </a:br>
            <a:r>
              <a:rPr lang="en-US" sz="2800" b="1" u="sng" dirty="0"/>
              <a:t>of the Middle </a:t>
            </a:r>
            <a:br>
              <a:rPr lang="en-US" sz="2800" b="1" u="sng" dirty="0"/>
            </a:br>
            <a:r>
              <a:rPr lang="en-US" sz="2800" b="1" u="sng" dirty="0"/>
              <a:t>East.”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4" t="8272" r="1308" b="4722"/>
          <a:stretch/>
        </p:blipFill>
        <p:spPr>
          <a:xfrm>
            <a:off x="3025835" y="3399905"/>
            <a:ext cx="6118168" cy="3458094"/>
          </a:xfrm>
          <a:prstGeom prst="rect">
            <a:avLst/>
          </a:prstGeom>
        </p:spPr>
      </p:pic>
    </p:spTree>
    <p:extLst>
      <p:ext uri="{BB962C8B-B14F-4D97-AF65-F5344CB8AC3E}">
        <p14:creationId xmlns:p14="http://schemas.microsoft.com/office/powerpoint/2010/main" val="150739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649677"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5755422"/>
          </a:xfrm>
          <a:prstGeom prst="rect">
            <a:avLst/>
          </a:prstGeom>
        </p:spPr>
        <p:txBody>
          <a:bodyPr wrap="square">
            <a:spAutoFit/>
          </a:bodyPr>
          <a:lstStyle/>
          <a:p>
            <a:r>
              <a:rPr lang="en-US" sz="3200" b="1" dirty="0">
                <a:solidFill>
                  <a:schemeClr val="bg1"/>
                </a:solidFill>
              </a:rPr>
              <a:t>The Methodology is different</a:t>
            </a:r>
          </a:p>
          <a:p>
            <a:r>
              <a:rPr lang="en-US" sz="2800" dirty="0"/>
              <a:t>• First, only the Jewish people were targeted.</a:t>
            </a:r>
          </a:p>
          <a:p>
            <a:r>
              <a:rPr lang="en-US" sz="2800" dirty="0"/>
              <a:t>Now </a:t>
            </a:r>
            <a:r>
              <a:rPr lang="en-US" sz="2800" b="1" u="sng" dirty="0"/>
              <a:t>Israel</a:t>
            </a:r>
            <a:r>
              <a:rPr lang="en-US" sz="2800" dirty="0"/>
              <a:t> is also in the crosshair of modern Anti-Semitism. Additionally, any political move made in Israel might have global repercussions on Jewish communities anywhere on the planet.</a:t>
            </a:r>
          </a:p>
          <a:p>
            <a:endParaRPr lang="en-US" sz="2800" dirty="0"/>
          </a:p>
          <a:p>
            <a:r>
              <a:rPr lang="en-US" sz="2800" b="1" dirty="0">
                <a:solidFill>
                  <a:schemeClr val="bg1"/>
                </a:solidFill>
                <a:latin typeface="Trebuchet MS" charset="0"/>
                <a:ea typeface="Trebuchet MS" charset="0"/>
                <a:cs typeface="Trebuchet MS" charset="0"/>
              </a:rPr>
              <a:t>Today, Jews have become known as: </a:t>
            </a:r>
            <a:r>
              <a:rPr lang="en-US" sz="2800" dirty="0">
                <a:latin typeface="Trebuchet MS" charset="0"/>
                <a:ea typeface="Trebuchet MS" charset="0"/>
                <a:cs typeface="Trebuchet MS" charset="0"/>
              </a:rPr>
              <a:t>OCCUPIERS • COLONIZERS  •  APARTHEID PEOPLE • BLOOD SUCKERS • HUMAN RIGHTS VIOLATORS • MURDERERS  </a:t>
            </a:r>
            <a:br>
              <a:rPr lang="en-US" sz="2800" dirty="0">
                <a:latin typeface="Trebuchet MS" charset="0"/>
                <a:ea typeface="Trebuchet MS" charset="0"/>
                <a:cs typeface="Trebuchet MS" charset="0"/>
              </a:rPr>
            </a:br>
            <a:r>
              <a:rPr lang="en-US" sz="2800" dirty="0">
                <a:latin typeface="Trebuchet MS" charset="0"/>
                <a:ea typeface="Trebuchet MS" charset="0"/>
                <a:cs typeface="Trebuchet MS" charset="0"/>
              </a:rPr>
              <a:t>•  NEW NAZIS OF THE MIDDLE EAST</a:t>
            </a:r>
          </a:p>
          <a:p>
            <a:endParaRPr lang="en-US" sz="2800" dirty="0"/>
          </a:p>
          <a:p>
            <a:endParaRPr lang="en-US" sz="2800" b="1" u="sng" dirty="0"/>
          </a:p>
        </p:txBody>
      </p:sp>
    </p:spTree>
    <p:extLst>
      <p:ext uri="{BB962C8B-B14F-4D97-AF65-F5344CB8AC3E}">
        <p14:creationId xmlns:p14="http://schemas.microsoft.com/office/powerpoint/2010/main" val="502745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26951"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75751" y="2091560"/>
            <a:ext cx="8835244" cy="954107"/>
          </a:xfrm>
          <a:prstGeom prst="rect">
            <a:avLst/>
          </a:prstGeom>
        </p:spPr>
        <p:txBody>
          <a:bodyPr wrap="square">
            <a:spAutoFit/>
          </a:bodyPr>
          <a:lstStyle/>
          <a:p>
            <a:r>
              <a:rPr lang="en-US" sz="2800" b="1" dirty="0">
                <a:solidFill>
                  <a:schemeClr val="bg1"/>
                </a:solidFill>
              </a:rPr>
              <a:t>ANTI-SEMITISM HAS BEEN RENAMED</a:t>
            </a:r>
          </a:p>
          <a:p>
            <a:r>
              <a:rPr lang="en-US" sz="2800" b="1" dirty="0">
                <a:solidFill>
                  <a:schemeClr val="bg1"/>
                </a:solidFill>
              </a:rPr>
              <a:t>ANTI-ISRAELISM OR ANTI-ZIONISM</a:t>
            </a:r>
          </a:p>
        </p:txBody>
      </p:sp>
      <p:pic>
        <p:nvPicPr>
          <p:cNvPr id="3" name="Picture 2"/>
          <p:cNvPicPr>
            <a:picLocks noChangeAspect="1"/>
          </p:cNvPicPr>
          <p:nvPr/>
        </p:nvPicPr>
        <p:blipFill>
          <a:blip r:embed="rId3"/>
          <a:stretch>
            <a:fillRect/>
          </a:stretch>
        </p:blipFill>
        <p:spPr>
          <a:xfrm>
            <a:off x="1371601" y="3178075"/>
            <a:ext cx="4222865" cy="3679925"/>
          </a:xfrm>
          <a:prstGeom prst="rect">
            <a:avLst/>
          </a:prstGeom>
        </p:spPr>
      </p:pic>
      <p:pic>
        <p:nvPicPr>
          <p:cNvPr id="1026" name="Picture 2" descr="mage result for ISRAEl is apartheid"/>
          <p:cNvPicPr>
            <a:picLocks noChangeAspect="1" noChangeArrowheads="1"/>
          </p:cNvPicPr>
          <p:nvPr/>
        </p:nvPicPr>
        <p:blipFill rotWithShape="1">
          <a:blip r:embed="rId4">
            <a:extLst>
              <a:ext uri="{28A0092B-C50C-407E-A947-70E740481C1C}">
                <a14:useLocalDpi xmlns:a14="http://schemas.microsoft.com/office/drawing/2010/main" val="0"/>
              </a:ext>
            </a:extLst>
          </a:blip>
          <a:srcRect l="12169" t="8902" r="10594" b="8172"/>
          <a:stretch/>
        </p:blipFill>
        <p:spPr bwMode="auto">
          <a:xfrm rot="1014619">
            <a:off x="5698142" y="2387332"/>
            <a:ext cx="2844225" cy="398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6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2866" y="1573299"/>
            <a:ext cx="8375848" cy="1102519"/>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pPr>
            <a:r>
              <a:rPr lang="en-US" dirty="0">
                <a:solidFill>
                  <a:schemeClr val="tx1"/>
                </a:solidFill>
              </a:rPr>
              <a:t>A CONTEMPORARY CHALLENGE:</a:t>
            </a:r>
            <a:br>
              <a:rPr lang="en-US" dirty="0">
                <a:solidFill>
                  <a:schemeClr val="tx1"/>
                </a:solidFill>
              </a:rPr>
            </a:br>
            <a:endParaRPr lang="en-US" dirty="0">
              <a:solidFill>
                <a:schemeClr val="tx1"/>
              </a:solidFill>
            </a:endParaRPr>
          </a:p>
        </p:txBody>
      </p:sp>
      <p:sp>
        <p:nvSpPr>
          <p:cNvPr id="8" name="Subtitle 2"/>
          <p:cNvSpPr txBox="1">
            <a:spLocks/>
          </p:cNvSpPr>
          <p:nvPr/>
        </p:nvSpPr>
        <p:spPr>
          <a:xfrm>
            <a:off x="322070" y="2264412"/>
            <a:ext cx="7937440" cy="694223"/>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b="1" i="1" dirty="0">
                <a:solidFill>
                  <a:schemeClr val="tx1"/>
                </a:solidFill>
              </a:rPr>
              <a:t>The Road to Auschwitz was built by hate </a:t>
            </a:r>
          </a:p>
          <a:p>
            <a:r>
              <a:rPr lang="en-US" b="1" i="1" dirty="0">
                <a:solidFill>
                  <a:schemeClr val="tx1"/>
                </a:solidFill>
              </a:rPr>
              <a:t>but paved with indifference.</a:t>
            </a:r>
            <a:r>
              <a:rPr lang="en-US" b="1" dirty="0">
                <a:solidFill>
                  <a:schemeClr val="tx1"/>
                </a:solidFill>
              </a:rPr>
              <a:t> </a:t>
            </a:r>
            <a:r>
              <a:rPr lang="en-US" b="1" i="1" dirty="0">
                <a:solidFill>
                  <a:schemeClr val="tx1"/>
                </a:solidFill>
              </a:rPr>
              <a:t>Ian Kershaw</a:t>
            </a:r>
            <a:endParaRPr lang="en-US" sz="2000" b="1" i="1" dirty="0">
              <a:solidFill>
                <a:schemeClr val="tx1"/>
              </a:solidFill>
            </a:endParaRPr>
          </a:p>
        </p:txBody>
      </p:sp>
      <p:sp>
        <p:nvSpPr>
          <p:cNvPr id="9" name="TextBox 8"/>
          <p:cNvSpPr txBox="1"/>
          <p:nvPr/>
        </p:nvSpPr>
        <p:spPr>
          <a:xfrm>
            <a:off x="345342" y="5151212"/>
            <a:ext cx="8633195" cy="2246769"/>
          </a:xfrm>
          <a:prstGeom prst="rect">
            <a:avLst/>
          </a:prstGeom>
          <a:noFill/>
        </p:spPr>
        <p:txBody>
          <a:bodyPr wrap="square" rtlCol="0">
            <a:spAutoFit/>
          </a:bodyPr>
          <a:lstStyle/>
          <a:p>
            <a:r>
              <a:rPr lang="en-US" sz="2800" b="1" dirty="0"/>
              <a:t>Anti-Semitism builds an unlikely bridge and </a:t>
            </a:r>
            <a:br>
              <a:rPr lang="en-US" sz="2800" b="1" dirty="0"/>
            </a:br>
            <a:r>
              <a:rPr lang="en-US" sz="2800" b="1" dirty="0"/>
              <a:t>creates unexpected bonds between us and the </a:t>
            </a:r>
            <a:br>
              <a:rPr lang="en-US" sz="2800" b="1" dirty="0"/>
            </a:br>
            <a:r>
              <a:rPr lang="en-US" sz="2800" b="1" dirty="0"/>
              <a:t>rest of the Jewish community</a:t>
            </a:r>
            <a:r>
              <a:rPr lang="en-US" sz="2800" dirty="0"/>
              <a:t>. </a:t>
            </a:r>
            <a:br>
              <a:rPr lang="en-US" sz="2800" dirty="0"/>
            </a:br>
            <a:endParaRPr lang="en-US" sz="2800" dirty="0"/>
          </a:p>
          <a:p>
            <a:endParaRPr lang="en-US" sz="2800" b="1" dirty="0"/>
          </a:p>
        </p:txBody>
      </p:sp>
      <p:sp>
        <p:nvSpPr>
          <p:cNvPr id="13" name="Subtitle 2"/>
          <p:cNvSpPr txBox="1">
            <a:spLocks/>
          </p:cNvSpPr>
          <p:nvPr/>
        </p:nvSpPr>
        <p:spPr>
          <a:xfrm>
            <a:off x="1041097" y="3495520"/>
            <a:ext cx="7937440" cy="694223"/>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b="1" i="1" dirty="0">
                <a:solidFill>
                  <a:schemeClr val="tx1"/>
                </a:solidFill>
              </a:rPr>
              <a:t>The Road to another Holocaust is being rebuilt by hate but paved with political correctness and apathy. Olivier Melnick</a:t>
            </a:r>
            <a:endParaRPr lang="en-US" b="1" dirty="0">
              <a:solidFill>
                <a:schemeClr val="tx1"/>
              </a:solidFill>
            </a:endParaRPr>
          </a:p>
        </p:txBody>
      </p:sp>
    </p:spTree>
    <p:extLst>
      <p:ext uri="{BB962C8B-B14F-4D97-AF65-F5344CB8AC3E}">
        <p14:creationId xmlns:p14="http://schemas.microsoft.com/office/powerpoint/2010/main" val="1443906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694753"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990596"/>
            <a:ext cx="8835244" cy="4031873"/>
          </a:xfrm>
          <a:prstGeom prst="rect">
            <a:avLst/>
          </a:prstGeom>
        </p:spPr>
        <p:txBody>
          <a:bodyPr wrap="square">
            <a:spAutoFit/>
          </a:bodyPr>
          <a:lstStyle/>
          <a:p>
            <a:r>
              <a:rPr lang="en-US" sz="3200" b="1" dirty="0">
                <a:solidFill>
                  <a:schemeClr val="bg1"/>
                </a:solidFill>
              </a:rPr>
              <a:t>The Source is different</a:t>
            </a:r>
          </a:p>
          <a:p>
            <a:r>
              <a:rPr lang="en-US" sz="2800" dirty="0"/>
              <a:t>• The source of Anti-Semitism has always been the same; it is Satan who </a:t>
            </a:r>
            <a:r>
              <a:rPr lang="en-US" sz="2800" dirty="0">
                <a:latin typeface="Trebuchet MS" charset="0"/>
                <a:ea typeface="Trebuchet MS" charset="0"/>
                <a:cs typeface="Trebuchet MS" charset="0"/>
              </a:rPr>
              <a:t>loves what God hates and hates what god loves.</a:t>
            </a:r>
          </a:p>
          <a:p>
            <a:r>
              <a:rPr lang="en-US" sz="2800" dirty="0">
                <a:latin typeface="Trebuchet MS" charset="0"/>
                <a:ea typeface="Trebuchet MS" charset="0"/>
                <a:cs typeface="Trebuchet MS" charset="0"/>
              </a:rPr>
              <a:t>• Satan also knows that when Israel calls upon Yeshua at the end of the Tribulation, his career of hatred is over, and he is in no hurry to relocate for retirement. </a:t>
            </a:r>
          </a:p>
          <a:p>
            <a:endParaRPr lang="en-US" sz="2800" dirty="0"/>
          </a:p>
          <a:p>
            <a:endParaRPr lang="en-US" sz="2800" b="1" u="sng" dirty="0"/>
          </a:p>
        </p:txBody>
      </p:sp>
    </p:spTree>
    <p:extLst>
      <p:ext uri="{BB962C8B-B14F-4D97-AF65-F5344CB8AC3E}">
        <p14:creationId xmlns:p14="http://schemas.microsoft.com/office/powerpoint/2010/main" val="783023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634937"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2045827"/>
            <a:ext cx="9018125" cy="6063198"/>
          </a:xfrm>
          <a:prstGeom prst="rect">
            <a:avLst/>
          </a:prstGeom>
        </p:spPr>
        <p:txBody>
          <a:bodyPr wrap="square">
            <a:spAutoFit/>
          </a:bodyPr>
          <a:lstStyle/>
          <a:p>
            <a:r>
              <a:rPr lang="en-US" sz="2800" b="1" dirty="0"/>
              <a:t>Zechariah 12:10 </a:t>
            </a:r>
            <a:r>
              <a:rPr lang="en-US" sz="2800" i="1" dirty="0"/>
              <a:t>I will pour out on the house of David and on the inhabitants of Jerusalem, the Spirit of grace and of supplication, </a:t>
            </a:r>
            <a:r>
              <a:rPr lang="en-US" sz="2800" i="1" u="sng" dirty="0"/>
              <a:t>so that they will look on Me whom they have pierced</a:t>
            </a:r>
            <a:r>
              <a:rPr lang="en-US" sz="2800" i="1" dirty="0"/>
              <a:t>; and they will mourn for Him, as one mourns for an only son, and they will weep bitterly over Him like the bitter weeping over a firstborn.</a:t>
            </a:r>
            <a:br>
              <a:rPr lang="en-US" sz="2800" i="1" dirty="0"/>
            </a:br>
            <a:endParaRPr lang="en-US" sz="2800" i="1" dirty="0"/>
          </a:p>
          <a:p>
            <a:r>
              <a:rPr lang="en-US" sz="2800" b="1" dirty="0"/>
              <a:t>Romans 11:26 </a:t>
            </a:r>
            <a:r>
              <a:rPr lang="en-US" sz="2800" dirty="0"/>
              <a:t>and so </a:t>
            </a:r>
            <a:r>
              <a:rPr lang="en-US" sz="2800" u="sng" dirty="0"/>
              <a:t>all Israel will be saved</a:t>
            </a:r>
            <a:r>
              <a:rPr lang="en-US" sz="2800" dirty="0"/>
              <a:t>; just as it is written, “</a:t>
            </a:r>
            <a:r>
              <a:rPr lang="en-US" sz="2800" cap="small" dirty="0"/>
              <a:t>The Deliverer will come from Zion</a:t>
            </a:r>
            <a:r>
              <a:rPr lang="en-US" sz="2800" dirty="0"/>
              <a:t>, </a:t>
            </a:r>
            <a:r>
              <a:rPr lang="en-US" sz="2800" cap="small" dirty="0"/>
              <a:t>He will remove ungodliness from Jacob</a:t>
            </a:r>
            <a:r>
              <a:rPr lang="en-US" sz="2800" dirty="0"/>
              <a:t>.”</a:t>
            </a:r>
          </a:p>
          <a:p>
            <a:endParaRPr lang="en-US" sz="2400" dirty="0"/>
          </a:p>
          <a:p>
            <a:endParaRPr lang="en-US" sz="2800" i="1" dirty="0"/>
          </a:p>
          <a:p>
            <a:endParaRPr lang="en-US" sz="2800" b="1" u="sng" dirty="0"/>
          </a:p>
        </p:txBody>
      </p:sp>
    </p:spTree>
    <p:extLst>
      <p:ext uri="{BB962C8B-B14F-4D97-AF65-F5344CB8AC3E}">
        <p14:creationId xmlns:p14="http://schemas.microsoft.com/office/powerpoint/2010/main" val="1338501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59147"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702160"/>
            <a:ext cx="9018125" cy="5555367"/>
          </a:xfrm>
          <a:prstGeom prst="rect">
            <a:avLst/>
          </a:prstGeom>
        </p:spPr>
        <p:txBody>
          <a:bodyPr wrap="square">
            <a:spAutoFit/>
          </a:bodyPr>
          <a:lstStyle/>
          <a:p>
            <a:endParaRPr lang="en-US" sz="2300" dirty="0"/>
          </a:p>
          <a:p>
            <a:r>
              <a:rPr lang="en-US" sz="2300" b="1" dirty="0"/>
              <a:t>Revelation 20:1-3,10 </a:t>
            </a:r>
          </a:p>
          <a:p>
            <a:r>
              <a:rPr lang="en-US" sz="2400" i="1" dirty="0"/>
              <a:t>1Then I saw an angel coming down from heaven, having the key to the bottomless pit and a great chain in his hand. </a:t>
            </a:r>
            <a:r>
              <a:rPr lang="en-US" sz="2400" b="1" i="1" baseline="30000" dirty="0"/>
              <a:t> </a:t>
            </a:r>
            <a:br>
              <a:rPr lang="en-US" sz="2400" b="1" i="1" baseline="30000" dirty="0"/>
            </a:br>
            <a:r>
              <a:rPr lang="en-US" sz="2400" i="1" dirty="0"/>
              <a:t>2 He laid hold of the dragon, that serpent of old, who is the Devil and Satan, and bound him for a thousand years; </a:t>
            </a:r>
            <a:br>
              <a:rPr lang="en-US" sz="2400" b="1" i="1" baseline="30000" dirty="0"/>
            </a:br>
            <a:r>
              <a:rPr lang="en-US" sz="2400" i="1" dirty="0"/>
              <a:t>3 and he </a:t>
            </a:r>
            <a:r>
              <a:rPr lang="en-US" sz="2400" i="1" u="sng" dirty="0"/>
              <a:t>cast him into the bottomless pit, and shut him up, and set a seal on him</a:t>
            </a:r>
            <a:r>
              <a:rPr lang="en-US" sz="2400" i="1" dirty="0"/>
              <a:t>, so that he should deceive the nations no more till the thousand years were finished. But after these things he must be released for a little while.</a:t>
            </a:r>
          </a:p>
          <a:p>
            <a:r>
              <a:rPr lang="en-US" sz="2400" i="1" dirty="0"/>
              <a:t>10 </a:t>
            </a:r>
            <a:r>
              <a:rPr lang="en-US" sz="2300" i="1" dirty="0"/>
              <a:t>And the </a:t>
            </a:r>
            <a:r>
              <a:rPr lang="en-US" sz="2300" i="1" u="sng" dirty="0"/>
              <a:t>devil who deceived them was thrown into the lake of fire and brimstone</a:t>
            </a:r>
            <a:r>
              <a:rPr lang="en-US" sz="2300" i="1" dirty="0"/>
              <a:t>, where the beast and the false prophet are also; and they will be tormented day and night forever and ever.</a:t>
            </a:r>
          </a:p>
          <a:p>
            <a:endParaRPr lang="en-US" sz="2400" i="1" dirty="0"/>
          </a:p>
          <a:p>
            <a:endParaRPr lang="en-US" sz="2400" b="1" u="sng" dirty="0"/>
          </a:p>
        </p:txBody>
      </p:sp>
    </p:spTree>
    <p:extLst>
      <p:ext uri="{BB962C8B-B14F-4D97-AF65-F5344CB8AC3E}">
        <p14:creationId xmlns:p14="http://schemas.microsoft.com/office/powerpoint/2010/main" val="476120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829981"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702160"/>
            <a:ext cx="9018125" cy="6047809"/>
          </a:xfrm>
          <a:prstGeom prst="rect">
            <a:avLst/>
          </a:prstGeom>
        </p:spPr>
        <p:txBody>
          <a:bodyPr wrap="square">
            <a:spAutoFit/>
          </a:bodyPr>
          <a:lstStyle/>
          <a:p>
            <a:endParaRPr lang="en-US" sz="2300" dirty="0"/>
          </a:p>
          <a:p>
            <a:r>
              <a:rPr lang="en-US" sz="2800" b="1" dirty="0">
                <a:solidFill>
                  <a:schemeClr val="bg1"/>
                </a:solidFill>
              </a:rPr>
              <a:t>SATAN’S AGENDA:</a:t>
            </a:r>
          </a:p>
          <a:p>
            <a:r>
              <a:rPr lang="en-US" sz="2800" dirty="0"/>
              <a:t>• He knows he </a:t>
            </a:r>
            <a:r>
              <a:rPr lang="en-US" sz="2800" u="sng" dirty="0"/>
              <a:t>cannot change </a:t>
            </a:r>
            <a:r>
              <a:rPr lang="en-US" sz="2800" dirty="0"/>
              <a:t>God’s program </a:t>
            </a:r>
            <a:r>
              <a:rPr lang="en-US" sz="2800" u="sng" dirty="0"/>
              <a:t>or hinder </a:t>
            </a:r>
            <a:r>
              <a:rPr lang="en-US" sz="2800" dirty="0"/>
              <a:t>it, but he’ll try to </a:t>
            </a:r>
            <a:r>
              <a:rPr lang="en-US" sz="2800" u="sng" dirty="0"/>
              <a:t>postpone</a:t>
            </a:r>
            <a:r>
              <a:rPr lang="en-US" sz="2800" dirty="0"/>
              <a:t> it.</a:t>
            </a:r>
          </a:p>
          <a:p>
            <a:r>
              <a:rPr lang="en-US" sz="2800" dirty="0"/>
              <a:t>• Since Israel is involved in the Second Coming of Messiah, Satan is committed to postponing the Jewish people from saying </a:t>
            </a:r>
            <a:r>
              <a:rPr lang="en-US" sz="2800" b="1" u="sng" dirty="0"/>
              <a:t>“Baruch </a:t>
            </a:r>
            <a:r>
              <a:rPr lang="en-US" sz="2800" b="1" u="sng" dirty="0" err="1"/>
              <a:t>Haba</a:t>
            </a:r>
            <a:r>
              <a:rPr lang="en-US" sz="2800" b="1" u="sng" dirty="0"/>
              <a:t> </a:t>
            </a:r>
            <a:r>
              <a:rPr lang="en-US" sz="2800" b="1" u="sng" dirty="0" err="1"/>
              <a:t>Bashem</a:t>
            </a:r>
            <a:r>
              <a:rPr lang="en-US" sz="2800" b="1" u="sng" dirty="0"/>
              <a:t> Adonai” </a:t>
            </a:r>
          </a:p>
          <a:p>
            <a:r>
              <a:rPr lang="en-US" sz="2800" dirty="0"/>
              <a:t>(Blessed is he who comes in the name of the Lord.)</a:t>
            </a:r>
          </a:p>
          <a:p>
            <a:endParaRPr lang="en-US" sz="2400" b="1" dirty="0">
              <a:solidFill>
                <a:schemeClr val="bg1"/>
              </a:solidFill>
            </a:endParaRPr>
          </a:p>
          <a:p>
            <a:r>
              <a:rPr lang="en-US" sz="2400" b="1" dirty="0">
                <a:solidFill>
                  <a:schemeClr val="bg1"/>
                </a:solidFill>
              </a:rPr>
              <a:t>WHAT BETTER WAY TO POSTPONE HIS DEMISE THAN TO CREATE ANTISEMITISM TO PUSH THE JEWISH PEOPLE AWAY FROM GOD, YESHUA AND CHRISTIANITY?</a:t>
            </a:r>
          </a:p>
          <a:p>
            <a:endParaRPr lang="en-US" sz="2400" dirty="0"/>
          </a:p>
          <a:p>
            <a:endParaRPr lang="en-US" sz="2400" i="1" dirty="0"/>
          </a:p>
          <a:p>
            <a:endParaRPr lang="en-US" sz="2400" b="1" u="sng" dirty="0"/>
          </a:p>
        </p:txBody>
      </p:sp>
    </p:spTree>
    <p:extLst>
      <p:ext uri="{BB962C8B-B14F-4D97-AF65-F5344CB8AC3E}">
        <p14:creationId xmlns:p14="http://schemas.microsoft.com/office/powerpoint/2010/main" val="1644439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804223"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831035"/>
            <a:ext cx="9018125" cy="4693593"/>
          </a:xfrm>
          <a:prstGeom prst="rect">
            <a:avLst/>
          </a:prstGeom>
        </p:spPr>
        <p:txBody>
          <a:bodyPr wrap="square">
            <a:spAutoFit/>
          </a:bodyPr>
          <a:lstStyle/>
          <a:p>
            <a:endParaRPr lang="en-US" sz="2300" dirty="0"/>
          </a:p>
          <a:p>
            <a:r>
              <a:rPr lang="en-US" sz="2800" b="1" dirty="0"/>
              <a:t>Matthew 23:37-39</a:t>
            </a:r>
            <a:endParaRPr lang="en-US" sz="2800" b="1" i="1" baseline="30000" dirty="0"/>
          </a:p>
          <a:p>
            <a:r>
              <a:rPr lang="en-US" sz="2800" b="1" i="1" baseline="30000" dirty="0"/>
              <a:t>37 </a:t>
            </a:r>
            <a:r>
              <a:rPr lang="en-US" sz="2800" i="1" dirty="0"/>
              <a:t>“Jerusalem, Jerusalem, who kills the prophets and stones those who are sent to her! How often I wanted to gather your children together, the way a hen gathers her chicks under her wings, and you were unwilling. </a:t>
            </a:r>
            <a:r>
              <a:rPr lang="en-US" sz="2800" b="1" i="1" baseline="30000" dirty="0"/>
              <a:t>38 </a:t>
            </a:r>
            <a:r>
              <a:rPr lang="en-US" sz="2800" i="1" dirty="0"/>
              <a:t>Behold, your house is being left to you desolate! </a:t>
            </a:r>
            <a:r>
              <a:rPr lang="en-US" sz="2800" b="1" i="1" baseline="30000" dirty="0"/>
              <a:t>39 </a:t>
            </a:r>
            <a:r>
              <a:rPr lang="en-US" sz="2800" i="1" dirty="0"/>
              <a:t>For I say to you, from now on you will not see Me until you say, ‘</a:t>
            </a:r>
            <a:r>
              <a:rPr lang="en-US" sz="2800" i="1" cap="small" dirty="0"/>
              <a:t>Blessed is He who comes in the name of the Lord</a:t>
            </a:r>
            <a:r>
              <a:rPr lang="en-US" sz="2800" i="1" dirty="0"/>
              <a:t>!’”</a:t>
            </a:r>
          </a:p>
          <a:p>
            <a:endParaRPr lang="en-US" sz="2400" b="1" u="sng" dirty="0"/>
          </a:p>
        </p:txBody>
      </p:sp>
    </p:spTree>
    <p:extLst>
      <p:ext uri="{BB962C8B-B14F-4D97-AF65-F5344CB8AC3E}">
        <p14:creationId xmlns:p14="http://schemas.microsoft.com/office/powerpoint/2010/main" val="144983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52708"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702160"/>
            <a:ext cx="9018125" cy="5124480"/>
          </a:xfrm>
          <a:prstGeom prst="rect">
            <a:avLst/>
          </a:prstGeom>
        </p:spPr>
        <p:txBody>
          <a:bodyPr wrap="square">
            <a:spAutoFit/>
          </a:bodyPr>
          <a:lstStyle/>
          <a:p>
            <a:endParaRPr lang="en-US" sz="2300" dirty="0"/>
          </a:p>
          <a:p>
            <a:r>
              <a:rPr lang="en-US" sz="2800" b="1" dirty="0">
                <a:solidFill>
                  <a:schemeClr val="bg1"/>
                </a:solidFill>
              </a:rPr>
              <a:t>SATAN IS SUB-CONTRACTING HIS HATRED ACROSS </a:t>
            </a:r>
            <a:br>
              <a:rPr lang="en-US" sz="2800" b="1" dirty="0">
                <a:solidFill>
                  <a:schemeClr val="bg1"/>
                </a:solidFill>
              </a:rPr>
            </a:br>
            <a:r>
              <a:rPr lang="en-US" sz="2800" b="1" dirty="0">
                <a:solidFill>
                  <a:schemeClr val="bg1"/>
                </a:solidFill>
              </a:rPr>
              <a:t>THE WIDEST SPECTRUM EVER:</a:t>
            </a:r>
          </a:p>
          <a:p>
            <a:r>
              <a:rPr lang="en-US" sz="2800" b="1" u="sng" dirty="0"/>
              <a:t>• Liberalism and Secular Anti-Israelism</a:t>
            </a:r>
          </a:p>
          <a:p>
            <a:r>
              <a:rPr lang="en-US" sz="2800" dirty="0"/>
              <a:t>According to the liberal world-</a:t>
            </a:r>
            <a:br>
              <a:rPr lang="en-US" sz="2800" dirty="0"/>
            </a:br>
            <a:r>
              <a:rPr lang="en-US" sz="2800" dirty="0"/>
              <a:t>view, Anti-Semitism is not even </a:t>
            </a:r>
            <a:br>
              <a:rPr lang="en-US" sz="2800" dirty="0"/>
            </a:br>
            <a:r>
              <a:rPr lang="en-US" sz="2800" dirty="0"/>
              <a:t>on the agenda, as it has become </a:t>
            </a:r>
            <a:br>
              <a:rPr lang="en-US" sz="2800" dirty="0"/>
            </a:br>
            <a:r>
              <a:rPr lang="en-US" sz="2800" dirty="0"/>
              <a:t>acceptable to be anti-Israel. </a:t>
            </a:r>
            <a:br>
              <a:rPr lang="en-US" sz="2800" dirty="0"/>
            </a:br>
            <a:r>
              <a:rPr lang="en-US" sz="2800" dirty="0"/>
              <a:t>It is claimed that you can be anti-</a:t>
            </a:r>
          </a:p>
          <a:p>
            <a:r>
              <a:rPr lang="en-US" sz="2800" dirty="0"/>
              <a:t>Israel in the name of world peace,</a:t>
            </a:r>
          </a:p>
          <a:p>
            <a:r>
              <a:rPr lang="en-US" sz="2800" dirty="0"/>
              <a:t>all without being anti-Semitic.</a:t>
            </a:r>
            <a:endParaRPr lang="en-US" sz="2400" i="1" dirty="0"/>
          </a:p>
          <a:p>
            <a:endParaRPr lang="en-US" sz="2400" b="1" u="sng"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08" t="3075" r="6452" b="12326"/>
          <a:stretch/>
        </p:blipFill>
        <p:spPr>
          <a:xfrm>
            <a:off x="5715936" y="3749654"/>
            <a:ext cx="3428063" cy="3108346"/>
          </a:xfrm>
          <a:prstGeom prst="rect">
            <a:avLst/>
          </a:prstGeom>
        </p:spPr>
      </p:pic>
    </p:spTree>
    <p:extLst>
      <p:ext uri="{BB962C8B-B14F-4D97-AF65-F5344CB8AC3E}">
        <p14:creationId xmlns:p14="http://schemas.microsoft.com/office/powerpoint/2010/main" val="1039655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694753"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64506" y="1904377"/>
            <a:ext cx="9079494" cy="2246769"/>
          </a:xfrm>
          <a:prstGeom prst="rect">
            <a:avLst/>
          </a:prstGeom>
        </p:spPr>
        <p:txBody>
          <a:bodyPr wrap="square">
            <a:spAutoFit/>
          </a:bodyPr>
          <a:lstStyle/>
          <a:p>
            <a:r>
              <a:rPr lang="en-US" sz="2400" b="1" u="sng" dirty="0"/>
              <a:t>• Liberal Campus </a:t>
            </a:r>
            <a:r>
              <a:rPr lang="en-US" sz="2400" b="1" u="sng" dirty="0" err="1"/>
              <a:t>Antifada</a:t>
            </a:r>
            <a:endParaRPr lang="en-US" sz="2400" b="1" u="sng" dirty="0"/>
          </a:p>
          <a:p>
            <a:r>
              <a:rPr lang="en-US" sz="2400" dirty="0"/>
              <a:t>One-sided pro-Palestinian agenda gets heavily promoted by groups like </a:t>
            </a:r>
            <a:r>
              <a:rPr lang="en-US" sz="2400" b="1" i="1" dirty="0"/>
              <a:t>Students for Justice in Palestine</a:t>
            </a:r>
            <a:r>
              <a:rPr lang="en-US" sz="2400" b="1" dirty="0"/>
              <a:t> </a:t>
            </a:r>
            <a:r>
              <a:rPr lang="en-US" sz="2400" dirty="0"/>
              <a:t>(SJP), </a:t>
            </a:r>
            <a:r>
              <a:rPr lang="en-US" sz="2400" b="1" u="sng" dirty="0"/>
              <a:t>Jewish Voice for Peace </a:t>
            </a:r>
            <a:r>
              <a:rPr lang="en-US" sz="2400" dirty="0"/>
              <a:t>(JVP) or the various </a:t>
            </a:r>
            <a:r>
              <a:rPr lang="en-US" sz="2400" b="1" u="sng" dirty="0"/>
              <a:t>Muslim Student Associations </a:t>
            </a:r>
            <a:r>
              <a:rPr lang="en-US" sz="2400" dirty="0"/>
              <a:t>(MSA),with connection to the Muslim Brotherhood.</a:t>
            </a:r>
            <a:endParaRPr lang="en-US" sz="2000" i="1" dirty="0"/>
          </a:p>
          <a:p>
            <a:endParaRPr lang="en-US" sz="2000" b="1" u="sng"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62" t="1264" r="27143" b="16524"/>
          <a:stretch/>
        </p:blipFill>
        <p:spPr>
          <a:xfrm>
            <a:off x="6755071" y="4771623"/>
            <a:ext cx="2379991" cy="20863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7842" t="11975" r="14081"/>
          <a:stretch/>
        </p:blipFill>
        <p:spPr>
          <a:xfrm rot="20687969">
            <a:off x="4404575" y="4162758"/>
            <a:ext cx="2137893" cy="2314320"/>
          </a:xfrm>
          <a:prstGeom prst="rect">
            <a:avLst/>
          </a:prstGeom>
        </p:spPr>
      </p:pic>
      <p:sp>
        <p:nvSpPr>
          <p:cNvPr id="3" name="Rectangle 2"/>
          <p:cNvSpPr/>
          <p:nvPr/>
        </p:nvSpPr>
        <p:spPr>
          <a:xfrm>
            <a:off x="64506" y="3781838"/>
            <a:ext cx="3966581" cy="3076162"/>
          </a:xfrm>
          <a:prstGeom prst="rect">
            <a:avLst/>
          </a:prstGeom>
        </p:spPr>
        <p:txBody>
          <a:bodyPr wrap="square">
            <a:spAutoFit/>
          </a:bodyPr>
          <a:lstStyle/>
          <a:p>
            <a:r>
              <a:rPr lang="en-US" sz="2400" b="1" u="sng" dirty="0"/>
              <a:t>• The Muslim Brotherhood’s motto is: </a:t>
            </a:r>
            <a:r>
              <a:rPr lang="en-US" sz="2400" i="1" dirty="0"/>
              <a:t>“God is our objective. The Prophet is our leader. The Qur'an is our law. Jihad is our way. Dying in the way of God is our highest hope. God is greater!”</a:t>
            </a:r>
          </a:p>
        </p:txBody>
      </p:sp>
    </p:spTree>
    <p:extLst>
      <p:ext uri="{BB962C8B-B14F-4D97-AF65-F5344CB8AC3E}">
        <p14:creationId xmlns:p14="http://schemas.microsoft.com/office/powerpoint/2010/main" val="20877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39829"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10" name="Content Placeholder 2"/>
          <p:cNvSpPr>
            <a:spLocks noGrp="1"/>
          </p:cNvSpPr>
          <p:nvPr>
            <p:ph idx="1"/>
          </p:nvPr>
        </p:nvSpPr>
        <p:spPr>
          <a:xfrm>
            <a:off x="158333" y="1997053"/>
            <a:ext cx="5744955" cy="2946983"/>
          </a:xfrm>
        </p:spPr>
        <p:txBody>
          <a:bodyPr>
            <a:noAutofit/>
          </a:bodyPr>
          <a:lstStyle/>
          <a:p>
            <a:pPr marL="0" indent="0">
              <a:buNone/>
            </a:pPr>
            <a:r>
              <a:rPr lang="en-US" dirty="0"/>
              <a:t>• Columbia University, New York</a:t>
            </a:r>
          </a:p>
          <a:p>
            <a:pPr marL="0" indent="0">
              <a:buNone/>
            </a:pPr>
            <a:r>
              <a:rPr lang="en-US" dirty="0"/>
              <a:t>• 9 Universities in California </a:t>
            </a:r>
          </a:p>
          <a:p>
            <a:pPr marL="0" indent="0">
              <a:buNone/>
            </a:pPr>
            <a:r>
              <a:rPr lang="en-US" dirty="0"/>
              <a:t>• Ohio University</a:t>
            </a:r>
          </a:p>
          <a:p>
            <a:pPr marL="0" indent="0">
              <a:buNone/>
            </a:pPr>
            <a:r>
              <a:rPr lang="en-US" dirty="0"/>
              <a:t>• University of New Orleans</a:t>
            </a:r>
          </a:p>
          <a:p>
            <a:pPr marL="0" indent="0">
              <a:buNone/>
            </a:pPr>
            <a:r>
              <a:rPr lang="en-US" dirty="0"/>
              <a:t>• University of Michigan</a:t>
            </a:r>
          </a:p>
          <a:p>
            <a:pPr marL="0" indent="0">
              <a:buNone/>
            </a:pPr>
            <a:r>
              <a:rPr lang="en-US" dirty="0"/>
              <a:t>• Loyola University, Chicago</a:t>
            </a:r>
          </a:p>
          <a:p>
            <a:pPr marL="0" indent="0">
              <a:buNone/>
            </a:pPr>
            <a:r>
              <a:rPr lang="en-US" dirty="0"/>
              <a:t>• Northeastern University, Boston</a:t>
            </a:r>
          </a:p>
          <a:p>
            <a:pPr marL="0" indent="0">
              <a:buNone/>
            </a:pPr>
            <a:endParaRPr lang="en-US" dirty="0"/>
          </a:p>
          <a:p>
            <a:pPr marL="0" indent="0">
              <a:buNone/>
            </a:pPr>
            <a:endParaRPr lang="en-US" dirty="0"/>
          </a:p>
        </p:txBody>
      </p:sp>
      <p:sp>
        <p:nvSpPr>
          <p:cNvPr id="11" name="Content Placeholder 2"/>
          <p:cNvSpPr txBox="1">
            <a:spLocks/>
          </p:cNvSpPr>
          <p:nvPr/>
        </p:nvSpPr>
        <p:spPr>
          <a:xfrm>
            <a:off x="4867899" y="1997053"/>
            <a:ext cx="4460209" cy="30843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 University of Washington</a:t>
            </a:r>
          </a:p>
          <a:p>
            <a:r>
              <a:rPr lang="en-US" sz="2400" dirty="0"/>
              <a:t>• University of Maryland</a:t>
            </a:r>
          </a:p>
          <a:p>
            <a:r>
              <a:rPr lang="en-US" sz="2400" dirty="0"/>
              <a:t>• New York University</a:t>
            </a:r>
          </a:p>
          <a:p>
            <a:r>
              <a:rPr lang="en-US" sz="2400" dirty="0"/>
              <a:t>• University of New Mexico</a:t>
            </a:r>
          </a:p>
          <a:p>
            <a:r>
              <a:rPr lang="en-US" sz="2400" dirty="0"/>
              <a:t>•  York University, Toronto</a:t>
            </a:r>
          </a:p>
          <a:p>
            <a:r>
              <a:rPr lang="en-US" sz="2400" dirty="0"/>
              <a:t>• University of Minnesota</a:t>
            </a:r>
          </a:p>
          <a:p>
            <a:endParaRPr lang="en-US" sz="2400" dirty="0"/>
          </a:p>
          <a:p>
            <a:endParaRPr lang="en-US" sz="2400" dirty="0"/>
          </a:p>
        </p:txBody>
      </p:sp>
      <p:sp>
        <p:nvSpPr>
          <p:cNvPr id="12" name="Rectangle 11"/>
          <p:cNvSpPr/>
          <p:nvPr/>
        </p:nvSpPr>
        <p:spPr>
          <a:xfrm>
            <a:off x="158333" y="5250447"/>
            <a:ext cx="10893972" cy="954107"/>
          </a:xfrm>
          <a:prstGeom prst="rect">
            <a:avLst/>
          </a:prstGeom>
        </p:spPr>
        <p:txBody>
          <a:bodyPr wrap="square">
            <a:spAutoFit/>
          </a:bodyPr>
          <a:lstStyle/>
          <a:p>
            <a:r>
              <a:rPr lang="en-US" sz="2800" b="1" dirty="0"/>
              <a:t>• A presence on 189 campuses in America</a:t>
            </a:r>
            <a:r>
              <a:rPr lang="mr-IN" sz="2800" b="1" dirty="0"/>
              <a:t>…</a:t>
            </a:r>
            <a:endParaRPr lang="en-US" sz="2800" b="1" dirty="0"/>
          </a:p>
          <a:p>
            <a:r>
              <a:rPr lang="en-US" sz="2800" b="1" dirty="0"/>
              <a:t>  and growing!</a:t>
            </a:r>
          </a:p>
        </p:txBody>
      </p:sp>
    </p:spTree>
    <p:extLst>
      <p:ext uri="{BB962C8B-B14F-4D97-AF65-F5344CB8AC3E}">
        <p14:creationId xmlns:p14="http://schemas.microsoft.com/office/powerpoint/2010/main" val="1169413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443615"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a:t>
            </a:r>
            <a:r>
              <a:rPr lang="en-US" b="1" spc="-5">
                <a:latin typeface="Trebuchet MS" charset="0"/>
                <a:ea typeface="Trebuchet MS" charset="0"/>
                <a:cs typeface="Trebuchet MS" charset="0"/>
              </a:rPr>
              <a:t>THE TODAY</a:t>
            </a:r>
            <a:endParaRPr lang="en-US" dirty="0"/>
          </a:p>
        </p:txBody>
      </p:sp>
      <p:sp>
        <p:nvSpPr>
          <p:cNvPr id="7" name="Rectangle 6"/>
          <p:cNvSpPr/>
          <p:nvPr/>
        </p:nvSpPr>
        <p:spPr>
          <a:xfrm>
            <a:off x="125875" y="1702160"/>
            <a:ext cx="9018125" cy="2477601"/>
          </a:xfrm>
          <a:prstGeom prst="rect">
            <a:avLst/>
          </a:prstGeom>
        </p:spPr>
        <p:txBody>
          <a:bodyPr wrap="square">
            <a:spAutoFit/>
          </a:bodyPr>
          <a:lstStyle/>
          <a:p>
            <a:endParaRPr lang="en-US" sz="2300" dirty="0"/>
          </a:p>
          <a:p>
            <a:r>
              <a:rPr lang="en-US" sz="2800" b="1" u="sng" dirty="0"/>
              <a:t>• Boycott, Divestment and Sanctions Movement</a:t>
            </a:r>
          </a:p>
          <a:p>
            <a:r>
              <a:rPr lang="en-US" sz="2800" dirty="0"/>
              <a:t>Boycotting Jewish businesses isn’t a new thing.</a:t>
            </a:r>
          </a:p>
          <a:p>
            <a:r>
              <a:rPr lang="en-US" sz="2800" dirty="0"/>
              <a:t>Kristallnacht, November 9-10, 1938 </a:t>
            </a:r>
          </a:p>
          <a:p>
            <a:endParaRPr lang="en-US" sz="2400" i="1" dirty="0"/>
          </a:p>
          <a:p>
            <a:endParaRPr lang="en-US" sz="2400" b="1" u="sng"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32" y="3490674"/>
            <a:ext cx="3958820" cy="33673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953" y="3490674"/>
            <a:ext cx="4492186" cy="336913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6995" b="12697"/>
          <a:stretch/>
        </p:blipFill>
        <p:spPr>
          <a:xfrm>
            <a:off x="0" y="0"/>
            <a:ext cx="9144000" cy="6859691"/>
          </a:xfrm>
          <a:prstGeom prst="rect">
            <a:avLst/>
          </a:prstGeom>
        </p:spPr>
      </p:pic>
    </p:spTree>
    <p:extLst>
      <p:ext uri="{BB962C8B-B14F-4D97-AF65-F5344CB8AC3E}">
        <p14:creationId xmlns:p14="http://schemas.microsoft.com/office/powerpoint/2010/main" val="18198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39829"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702160"/>
            <a:ext cx="9018125" cy="3339376"/>
          </a:xfrm>
          <a:prstGeom prst="rect">
            <a:avLst/>
          </a:prstGeom>
        </p:spPr>
        <p:txBody>
          <a:bodyPr wrap="square">
            <a:spAutoFit/>
          </a:bodyPr>
          <a:lstStyle/>
          <a:p>
            <a:endParaRPr lang="en-US" sz="2300" dirty="0"/>
          </a:p>
          <a:p>
            <a:r>
              <a:rPr lang="en-US" sz="2800" b="1" u="sng" dirty="0"/>
              <a:t>• Boycott, Divestment and Sanctions Movement</a:t>
            </a:r>
          </a:p>
          <a:p>
            <a:r>
              <a:rPr lang="en-US" sz="2800" dirty="0"/>
              <a:t>Boycott was reborn in 2005 as the modern BDS movement from the work of Mahmoud Abbas and Omar Barghouti.</a:t>
            </a:r>
            <a:br>
              <a:rPr lang="en-US" sz="2800" dirty="0"/>
            </a:br>
            <a:r>
              <a:rPr lang="en-US" sz="2800" dirty="0"/>
              <a:t> </a:t>
            </a:r>
          </a:p>
          <a:p>
            <a:endParaRPr lang="en-US" sz="2400" i="1" dirty="0"/>
          </a:p>
          <a:p>
            <a:endParaRPr lang="en-US" sz="2400" b="1" u="sng" dirty="0"/>
          </a:p>
        </p:txBody>
      </p:sp>
      <p:sp>
        <p:nvSpPr>
          <p:cNvPr id="8" name="Content Placeholder 2"/>
          <p:cNvSpPr>
            <a:spLocks noGrp="1"/>
          </p:cNvSpPr>
          <p:nvPr>
            <p:ph idx="1"/>
          </p:nvPr>
        </p:nvSpPr>
        <p:spPr>
          <a:xfrm>
            <a:off x="125875" y="4198262"/>
            <a:ext cx="10058401" cy="1836414"/>
          </a:xfrm>
        </p:spPr>
        <p:txBody>
          <a:bodyPr>
            <a:noAutofit/>
          </a:bodyPr>
          <a:lstStyle/>
          <a:p>
            <a:pPr marL="0" indent="0">
              <a:buNone/>
            </a:pPr>
            <a:r>
              <a:rPr lang="en-US" sz="2800" dirty="0"/>
              <a:t>• Lack of consistency in BDS is hypocritical at best.</a:t>
            </a:r>
          </a:p>
          <a:p>
            <a:pPr marL="0" indent="0">
              <a:buNone/>
            </a:pPr>
            <a:r>
              <a:rPr lang="en-US" sz="2800" dirty="0"/>
              <a:t>• BDS exists beyond the University campuses.</a:t>
            </a:r>
          </a:p>
          <a:p>
            <a:pPr marL="0" indent="0">
              <a:buNone/>
            </a:pPr>
            <a:r>
              <a:rPr lang="en-US" sz="2800" dirty="0"/>
              <a:t>• Boycott of Israel can be academic, cultural, political, </a:t>
            </a:r>
            <a:br>
              <a:rPr lang="en-US" sz="2800" dirty="0"/>
            </a:br>
            <a:r>
              <a:rPr lang="en-US" sz="2800" dirty="0"/>
              <a:t>   economic and artistic.</a:t>
            </a:r>
          </a:p>
          <a:p>
            <a:pPr marL="0" indent="0">
              <a:buNone/>
            </a:pPr>
            <a:endParaRPr lang="en-US" sz="2800" dirty="0"/>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301955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ANTI-SEMITISM</a:t>
            </a:r>
          </a:p>
          <a:p>
            <a:r>
              <a:rPr lang="en-US" sz="4800" dirty="0"/>
              <a:t>IS NOT BIBLICAL</a:t>
            </a:r>
          </a:p>
        </p:txBody>
      </p:sp>
      <p:sp>
        <p:nvSpPr>
          <p:cNvPr id="4" name="object 7"/>
          <p:cNvSpPr txBox="1">
            <a:spLocks noGrp="1"/>
          </p:cNvSpPr>
          <p:nvPr>
            <p:ph type="title"/>
          </p:nvPr>
        </p:nvSpPr>
        <p:spPr>
          <a:xfrm>
            <a:off x="283819" y="2124203"/>
            <a:ext cx="8860181" cy="538802"/>
          </a:xfrm>
          <a:prstGeom prst="rect">
            <a:avLst/>
          </a:prstGeom>
        </p:spPr>
        <p:txBody>
          <a:bodyPr vert="horz" wrap="square" lIns="0" tIns="12065" rIns="0" bIns="0" rtlCol="0">
            <a:spAutoFit/>
          </a:bodyPr>
          <a:lstStyle/>
          <a:p>
            <a:pPr marL="12700" marR="5080">
              <a:lnSpc>
                <a:spcPct val="118000"/>
              </a:lnSpc>
              <a:spcBef>
                <a:spcPts val="95"/>
              </a:spcBef>
            </a:pPr>
            <a:r>
              <a:rPr sz="2900" b="1" spc="-5" dirty="0">
                <a:latin typeface="Trebuchet MS" charset="0"/>
                <a:ea typeface="Trebuchet MS" charset="0"/>
                <a:cs typeface="Trebuchet MS" charset="0"/>
              </a:rPr>
              <a:t>A </a:t>
            </a:r>
            <a:r>
              <a:rPr sz="2900" b="1" spc="-20" dirty="0">
                <a:latin typeface="Trebuchet MS" charset="0"/>
                <a:ea typeface="Trebuchet MS" charset="0"/>
                <a:cs typeface="Trebuchet MS" charset="0"/>
              </a:rPr>
              <a:t>genuine </a:t>
            </a:r>
            <a:r>
              <a:rPr sz="2900" b="1" spc="-25" dirty="0">
                <a:latin typeface="Trebuchet MS" charset="0"/>
                <a:ea typeface="Trebuchet MS" charset="0"/>
                <a:cs typeface="Trebuchet MS" charset="0"/>
              </a:rPr>
              <a:t>follower </a:t>
            </a:r>
            <a:r>
              <a:rPr sz="2900" b="1" spc="5" dirty="0">
                <a:latin typeface="Trebuchet MS" charset="0"/>
                <a:ea typeface="Trebuchet MS" charset="0"/>
                <a:cs typeface="Trebuchet MS" charset="0"/>
              </a:rPr>
              <a:t>of </a:t>
            </a:r>
            <a:r>
              <a:rPr sz="2900" b="1" spc="-50">
                <a:latin typeface="Trebuchet MS" charset="0"/>
                <a:ea typeface="Trebuchet MS" charset="0"/>
                <a:cs typeface="Trebuchet MS" charset="0"/>
              </a:rPr>
              <a:t>Yeshua </a:t>
            </a:r>
            <a:r>
              <a:rPr sz="2900" b="1" spc="0">
                <a:latin typeface="Trebuchet MS" charset="0"/>
                <a:ea typeface="Trebuchet MS" charset="0"/>
                <a:cs typeface="Trebuchet MS" charset="0"/>
              </a:rPr>
              <a:t>cannot </a:t>
            </a:r>
            <a:r>
              <a:rPr sz="2900" b="1" dirty="0">
                <a:latin typeface="Trebuchet MS" charset="0"/>
                <a:ea typeface="Trebuchet MS" charset="0"/>
                <a:cs typeface="Trebuchet MS" charset="0"/>
              </a:rPr>
              <a:t>hate </a:t>
            </a:r>
            <a:r>
              <a:rPr sz="2900" b="1" spc="10" dirty="0">
                <a:latin typeface="Trebuchet MS" charset="0"/>
                <a:ea typeface="Trebuchet MS" charset="0"/>
                <a:cs typeface="Trebuchet MS" charset="0"/>
              </a:rPr>
              <a:t>the</a:t>
            </a:r>
            <a:r>
              <a:rPr sz="2900" b="1" spc="-455" dirty="0">
                <a:latin typeface="Trebuchet MS" charset="0"/>
                <a:ea typeface="Trebuchet MS" charset="0"/>
                <a:cs typeface="Trebuchet MS" charset="0"/>
              </a:rPr>
              <a:t> </a:t>
            </a:r>
            <a:r>
              <a:rPr sz="2900" b="1" spc="-50" dirty="0">
                <a:latin typeface="Trebuchet MS" charset="0"/>
                <a:ea typeface="Trebuchet MS" charset="0"/>
                <a:cs typeface="Trebuchet MS" charset="0"/>
              </a:rPr>
              <a:t>Jews.  </a:t>
            </a:r>
            <a:endParaRPr sz="2900" b="1" dirty="0">
              <a:latin typeface="Trebuchet MS" charset="0"/>
              <a:ea typeface="Trebuchet MS" charset="0"/>
              <a:cs typeface="Trebuchet MS" charset="0"/>
            </a:endParaRPr>
          </a:p>
        </p:txBody>
      </p:sp>
      <p:sp>
        <p:nvSpPr>
          <p:cNvPr id="5" name="object 8"/>
          <p:cNvSpPr txBox="1"/>
          <p:nvPr/>
        </p:nvSpPr>
        <p:spPr>
          <a:xfrm>
            <a:off x="283819" y="2796611"/>
            <a:ext cx="8416290" cy="3272691"/>
          </a:xfrm>
          <a:prstGeom prst="rect">
            <a:avLst/>
          </a:prstGeom>
        </p:spPr>
        <p:txBody>
          <a:bodyPr vert="horz" wrap="square" lIns="0" tIns="66040" rIns="0" bIns="0" rtlCol="0">
            <a:spAutoFit/>
          </a:bodyPr>
          <a:lstStyle/>
          <a:p>
            <a:pPr marL="12700" marR="77470">
              <a:lnSpc>
                <a:spcPts val="3100"/>
              </a:lnSpc>
              <a:spcBef>
                <a:spcPts val="520"/>
              </a:spcBef>
              <a:tabLst>
                <a:tab pos="279400" algn="l"/>
              </a:tabLst>
            </a:pPr>
            <a:r>
              <a:rPr lang="cs-CZ" sz="2900" b="1" spc="-20" dirty="0" err="1">
                <a:latin typeface="Trebuchet MS" charset="0"/>
                <a:ea typeface="Trebuchet MS" charset="0"/>
                <a:cs typeface="Trebuchet MS" charset="0"/>
              </a:rPr>
              <a:t>Psalm</a:t>
            </a:r>
            <a:r>
              <a:rPr lang="cs-CZ" sz="2900" b="1" dirty="0">
                <a:latin typeface="Trebuchet MS" charset="0"/>
                <a:ea typeface="Trebuchet MS" charset="0"/>
                <a:cs typeface="Trebuchet MS" charset="0"/>
              </a:rPr>
              <a:t> </a:t>
            </a:r>
            <a:r>
              <a:rPr lang="cs-CZ" sz="2900" b="1" spc="-5" dirty="0">
                <a:latin typeface="Trebuchet MS" charset="0"/>
                <a:ea typeface="Trebuchet MS" charset="0"/>
                <a:cs typeface="Trebuchet MS" charset="0"/>
              </a:rPr>
              <a:t>83:3-5</a:t>
            </a:r>
            <a:br>
              <a:rPr lang="cs-CZ" sz="2900" b="1" spc="-5" dirty="0">
                <a:latin typeface="Trebuchet MS" charset="0"/>
                <a:ea typeface="Trebuchet MS" charset="0"/>
                <a:cs typeface="Trebuchet MS" charset="0"/>
              </a:rPr>
            </a:br>
            <a:r>
              <a:rPr sz="2900" b="1" i="1" spc="-5" dirty="0">
                <a:latin typeface="Trebuchet MS" charset="0"/>
                <a:ea typeface="Trebuchet MS" charset="0"/>
                <a:cs typeface="Trebuchet MS" charset="0"/>
              </a:rPr>
              <a:t>They </a:t>
            </a:r>
            <a:r>
              <a:rPr sz="2900" b="1" i="1" spc="-30" dirty="0">
                <a:latin typeface="Trebuchet MS" charset="0"/>
                <a:ea typeface="Trebuchet MS" charset="0"/>
                <a:cs typeface="Trebuchet MS" charset="0"/>
              </a:rPr>
              <a:t>make </a:t>
            </a:r>
            <a:r>
              <a:rPr sz="2900" b="1" i="1" spc="-45" dirty="0">
                <a:latin typeface="Trebuchet MS" charset="0"/>
                <a:ea typeface="Trebuchet MS" charset="0"/>
                <a:cs typeface="Trebuchet MS" charset="0"/>
              </a:rPr>
              <a:t>shrewd </a:t>
            </a:r>
            <a:r>
              <a:rPr sz="2900" b="1" i="1" spc="25" dirty="0">
                <a:latin typeface="Trebuchet MS" charset="0"/>
                <a:ea typeface="Trebuchet MS" charset="0"/>
                <a:cs typeface="Trebuchet MS" charset="0"/>
              </a:rPr>
              <a:t>plans </a:t>
            </a:r>
            <a:r>
              <a:rPr sz="2900" b="1" i="1" spc="0" dirty="0">
                <a:latin typeface="Trebuchet MS" charset="0"/>
                <a:ea typeface="Trebuchet MS" charset="0"/>
                <a:cs typeface="Trebuchet MS" charset="0"/>
              </a:rPr>
              <a:t>against </a:t>
            </a:r>
            <a:r>
              <a:rPr sz="2900" b="1" i="1" spc="-40" dirty="0">
                <a:latin typeface="Trebuchet MS" charset="0"/>
                <a:ea typeface="Trebuchet MS" charset="0"/>
                <a:cs typeface="Trebuchet MS" charset="0"/>
              </a:rPr>
              <a:t>Your </a:t>
            </a:r>
            <a:r>
              <a:rPr sz="2900" b="1" i="1" spc="10" dirty="0">
                <a:latin typeface="Trebuchet MS" charset="0"/>
                <a:ea typeface="Trebuchet MS" charset="0"/>
                <a:cs typeface="Trebuchet MS" charset="0"/>
              </a:rPr>
              <a:t>people,  </a:t>
            </a:r>
            <a:r>
              <a:rPr sz="2900" b="1" i="1" spc="0" dirty="0">
                <a:latin typeface="Trebuchet MS" charset="0"/>
                <a:ea typeface="Trebuchet MS" charset="0"/>
                <a:cs typeface="Trebuchet MS" charset="0"/>
              </a:rPr>
              <a:t>And </a:t>
            </a:r>
            <a:r>
              <a:rPr sz="2900" b="1" i="1" spc="-10" dirty="0">
                <a:latin typeface="Trebuchet MS" charset="0"/>
                <a:ea typeface="Trebuchet MS" charset="0"/>
                <a:cs typeface="Trebuchet MS" charset="0"/>
              </a:rPr>
              <a:t>conspire </a:t>
            </a:r>
            <a:r>
              <a:rPr sz="2900" b="1" i="1" spc="-15" dirty="0">
                <a:latin typeface="Trebuchet MS" charset="0"/>
                <a:ea typeface="Trebuchet MS" charset="0"/>
                <a:cs typeface="Trebuchet MS" charset="0"/>
              </a:rPr>
              <a:t>together </a:t>
            </a:r>
            <a:r>
              <a:rPr sz="2900" b="1" i="1" spc="-30" dirty="0">
                <a:latin typeface="Trebuchet MS" charset="0"/>
                <a:ea typeface="Trebuchet MS" charset="0"/>
                <a:cs typeface="Trebuchet MS" charset="0"/>
              </a:rPr>
              <a:t>against </a:t>
            </a:r>
            <a:r>
              <a:rPr sz="2900" b="1" i="1" spc="-80" dirty="0">
                <a:latin typeface="Trebuchet MS" charset="0"/>
                <a:ea typeface="Trebuchet MS" charset="0"/>
                <a:cs typeface="Trebuchet MS" charset="0"/>
              </a:rPr>
              <a:t>Your </a:t>
            </a:r>
            <a:r>
              <a:rPr sz="2900" b="1" i="1" spc="-30" dirty="0">
                <a:latin typeface="Trebuchet MS" charset="0"/>
                <a:ea typeface="Trebuchet MS" charset="0"/>
                <a:cs typeface="Trebuchet MS" charset="0"/>
              </a:rPr>
              <a:t>treasured</a:t>
            </a:r>
            <a:r>
              <a:rPr sz="2900" b="1" i="1" spc="-65" dirty="0">
                <a:latin typeface="Trebuchet MS" charset="0"/>
                <a:ea typeface="Trebuchet MS" charset="0"/>
                <a:cs typeface="Trebuchet MS" charset="0"/>
              </a:rPr>
              <a:t> </a:t>
            </a:r>
            <a:r>
              <a:rPr sz="2900" b="1" i="1" spc="-20" dirty="0">
                <a:latin typeface="Trebuchet MS" charset="0"/>
                <a:ea typeface="Trebuchet MS" charset="0"/>
                <a:cs typeface="Trebuchet MS" charset="0"/>
              </a:rPr>
              <a:t>ones.</a:t>
            </a:r>
            <a:r>
              <a:rPr lang="en-US" sz="2900" b="1" dirty="0">
                <a:latin typeface="Trebuchet MS" charset="0"/>
                <a:ea typeface="Trebuchet MS" charset="0"/>
                <a:cs typeface="Trebuchet MS" charset="0"/>
              </a:rPr>
              <a:t> T</a:t>
            </a:r>
            <a:r>
              <a:rPr sz="2900" b="1" i="1" spc="-5" dirty="0">
                <a:latin typeface="Trebuchet MS" charset="0"/>
                <a:ea typeface="Trebuchet MS" charset="0"/>
                <a:cs typeface="Trebuchet MS" charset="0"/>
              </a:rPr>
              <a:t>hey </a:t>
            </a:r>
            <a:r>
              <a:rPr sz="2900" b="1" i="1" spc="-40" dirty="0">
                <a:latin typeface="Trebuchet MS" charset="0"/>
                <a:ea typeface="Trebuchet MS" charset="0"/>
                <a:cs typeface="Trebuchet MS" charset="0"/>
              </a:rPr>
              <a:t>have </a:t>
            </a:r>
            <a:r>
              <a:rPr sz="2900" b="1" i="1" dirty="0">
                <a:latin typeface="Trebuchet MS" charset="0"/>
                <a:ea typeface="Trebuchet MS" charset="0"/>
                <a:cs typeface="Trebuchet MS" charset="0"/>
              </a:rPr>
              <a:t>said,“Come, </a:t>
            </a:r>
            <a:r>
              <a:rPr sz="2900" b="1" i="1" spc="-20" dirty="0">
                <a:latin typeface="Trebuchet MS" charset="0"/>
                <a:ea typeface="Trebuchet MS" charset="0"/>
                <a:cs typeface="Trebuchet MS" charset="0"/>
              </a:rPr>
              <a:t>and </a:t>
            </a:r>
            <a:r>
              <a:rPr sz="2900" b="1" i="1" spc="0" dirty="0">
                <a:latin typeface="Trebuchet MS" charset="0"/>
                <a:ea typeface="Trebuchet MS" charset="0"/>
                <a:cs typeface="Trebuchet MS" charset="0"/>
              </a:rPr>
              <a:t>let </a:t>
            </a:r>
            <a:r>
              <a:rPr sz="2900" b="1" i="1" spc="10" dirty="0">
                <a:latin typeface="Trebuchet MS" charset="0"/>
                <a:ea typeface="Trebuchet MS" charset="0"/>
                <a:cs typeface="Trebuchet MS" charset="0"/>
              </a:rPr>
              <a:t>us </a:t>
            </a:r>
            <a:r>
              <a:rPr sz="2900" b="1" i="1" spc="5" dirty="0">
                <a:latin typeface="Trebuchet MS" charset="0"/>
                <a:ea typeface="Trebuchet MS" charset="0"/>
                <a:cs typeface="Trebuchet MS" charset="0"/>
              </a:rPr>
              <a:t>wipe </a:t>
            </a:r>
            <a:r>
              <a:rPr sz="2900" b="1" i="1" spc="10" dirty="0">
                <a:latin typeface="Trebuchet MS" charset="0"/>
                <a:ea typeface="Trebuchet MS" charset="0"/>
                <a:cs typeface="Trebuchet MS" charset="0"/>
              </a:rPr>
              <a:t>them</a:t>
            </a:r>
            <a:r>
              <a:rPr sz="2900" b="1" i="1" spc="-265" dirty="0">
                <a:latin typeface="Trebuchet MS" charset="0"/>
                <a:ea typeface="Trebuchet MS" charset="0"/>
                <a:cs typeface="Trebuchet MS" charset="0"/>
              </a:rPr>
              <a:t> </a:t>
            </a:r>
            <a:r>
              <a:rPr sz="2900" b="1" i="1" spc="15" dirty="0">
                <a:latin typeface="Trebuchet MS" charset="0"/>
                <a:ea typeface="Trebuchet MS" charset="0"/>
                <a:cs typeface="Trebuchet MS" charset="0"/>
              </a:rPr>
              <a:t>out  </a:t>
            </a:r>
            <a:r>
              <a:rPr sz="2900" b="1" i="1" spc="5" dirty="0">
                <a:latin typeface="Trebuchet MS" charset="0"/>
                <a:ea typeface="Trebuchet MS" charset="0"/>
                <a:cs typeface="Trebuchet MS" charset="0"/>
              </a:rPr>
              <a:t>as </a:t>
            </a:r>
            <a:r>
              <a:rPr sz="2900" b="1" i="1" spc="-5" dirty="0">
                <a:latin typeface="Trebuchet MS" charset="0"/>
                <a:ea typeface="Trebuchet MS" charset="0"/>
                <a:cs typeface="Trebuchet MS" charset="0"/>
              </a:rPr>
              <a:t>a </a:t>
            </a:r>
            <a:r>
              <a:rPr sz="2900" b="1" i="1" spc="35" dirty="0">
                <a:latin typeface="Trebuchet MS" charset="0"/>
                <a:ea typeface="Trebuchet MS" charset="0"/>
                <a:cs typeface="Trebuchet MS" charset="0"/>
              </a:rPr>
              <a:t>nation,That </a:t>
            </a:r>
            <a:r>
              <a:rPr sz="2900" b="1" i="1" spc="15" dirty="0">
                <a:latin typeface="Trebuchet MS" charset="0"/>
                <a:ea typeface="Trebuchet MS" charset="0"/>
                <a:cs typeface="Trebuchet MS" charset="0"/>
              </a:rPr>
              <a:t>the </a:t>
            </a:r>
            <a:r>
              <a:rPr sz="2900" b="1" i="1" spc="5" dirty="0">
                <a:latin typeface="Trebuchet MS" charset="0"/>
                <a:ea typeface="Trebuchet MS" charset="0"/>
                <a:cs typeface="Trebuchet MS" charset="0"/>
              </a:rPr>
              <a:t>name of </a:t>
            </a:r>
            <a:r>
              <a:rPr sz="2900" b="1" i="1" spc="-30" dirty="0">
                <a:latin typeface="Trebuchet MS" charset="0"/>
                <a:ea typeface="Trebuchet MS" charset="0"/>
                <a:cs typeface="Trebuchet MS" charset="0"/>
              </a:rPr>
              <a:t>Israel </a:t>
            </a:r>
            <a:r>
              <a:rPr sz="2900" b="1" i="1" spc="10" dirty="0">
                <a:latin typeface="Trebuchet MS" charset="0"/>
                <a:ea typeface="Trebuchet MS" charset="0"/>
                <a:cs typeface="Trebuchet MS" charset="0"/>
              </a:rPr>
              <a:t>be  </a:t>
            </a:r>
            <a:r>
              <a:rPr sz="2900" b="1" i="1" spc="-5" dirty="0">
                <a:latin typeface="Trebuchet MS" charset="0"/>
                <a:ea typeface="Trebuchet MS" charset="0"/>
                <a:cs typeface="Trebuchet MS" charset="0"/>
              </a:rPr>
              <a:t>remembered </a:t>
            </a:r>
            <a:r>
              <a:rPr sz="2900" b="1" i="1" spc="10" dirty="0">
                <a:latin typeface="Trebuchet MS" charset="0"/>
                <a:ea typeface="Trebuchet MS" charset="0"/>
                <a:cs typeface="Trebuchet MS" charset="0"/>
              </a:rPr>
              <a:t>no </a:t>
            </a:r>
            <a:r>
              <a:rPr sz="2900" b="1" i="1" spc="-55" dirty="0">
                <a:latin typeface="Trebuchet MS" charset="0"/>
                <a:ea typeface="Trebuchet MS" charset="0"/>
                <a:cs typeface="Trebuchet MS" charset="0"/>
              </a:rPr>
              <a:t>more.”</a:t>
            </a:r>
            <a:r>
              <a:rPr sz="2900" b="1" i="1" spc="-350" dirty="0">
                <a:latin typeface="Trebuchet MS" charset="0"/>
                <a:ea typeface="Trebuchet MS" charset="0"/>
                <a:cs typeface="Trebuchet MS" charset="0"/>
              </a:rPr>
              <a:t> </a:t>
            </a:r>
            <a:r>
              <a:rPr sz="2900" b="1" i="1" spc="-114" dirty="0">
                <a:latin typeface="Trebuchet MS" charset="0"/>
                <a:ea typeface="Trebuchet MS" charset="0"/>
                <a:cs typeface="Trebuchet MS" charset="0"/>
              </a:rPr>
              <a:t>For </a:t>
            </a:r>
            <a:r>
              <a:rPr sz="2900" b="1" i="1" spc="-40" dirty="0">
                <a:latin typeface="Trebuchet MS" charset="0"/>
                <a:ea typeface="Trebuchet MS" charset="0"/>
                <a:cs typeface="Trebuchet MS" charset="0"/>
              </a:rPr>
              <a:t>they </a:t>
            </a:r>
            <a:r>
              <a:rPr sz="2900" b="1" i="1" spc="-35" dirty="0">
                <a:latin typeface="Trebuchet MS" charset="0"/>
                <a:ea typeface="Trebuchet MS" charset="0"/>
                <a:cs typeface="Trebuchet MS" charset="0"/>
              </a:rPr>
              <a:t>have </a:t>
            </a:r>
            <a:r>
              <a:rPr sz="2900" b="1" i="1" spc="-10" dirty="0">
                <a:latin typeface="Trebuchet MS" charset="0"/>
                <a:ea typeface="Trebuchet MS" charset="0"/>
                <a:cs typeface="Trebuchet MS" charset="0"/>
              </a:rPr>
              <a:t>conspired </a:t>
            </a:r>
            <a:r>
              <a:rPr sz="2900" b="1" i="1" spc="-15" dirty="0">
                <a:latin typeface="Trebuchet MS" charset="0"/>
                <a:ea typeface="Trebuchet MS" charset="0"/>
                <a:cs typeface="Trebuchet MS" charset="0"/>
              </a:rPr>
              <a:t>together </a:t>
            </a:r>
            <a:r>
              <a:rPr sz="2900" b="1" i="1" spc="-30" dirty="0">
                <a:latin typeface="Trebuchet MS" charset="0"/>
                <a:ea typeface="Trebuchet MS" charset="0"/>
                <a:cs typeface="Trebuchet MS" charset="0"/>
              </a:rPr>
              <a:t>with </a:t>
            </a:r>
            <a:r>
              <a:rPr sz="2900" b="1" i="1" spc="-15" dirty="0">
                <a:latin typeface="Trebuchet MS" charset="0"/>
                <a:ea typeface="Trebuchet MS" charset="0"/>
                <a:cs typeface="Trebuchet MS" charset="0"/>
              </a:rPr>
              <a:t>one</a:t>
            </a:r>
            <a:r>
              <a:rPr sz="2900" b="1" i="1" spc="535" dirty="0">
                <a:latin typeface="Trebuchet MS" charset="0"/>
                <a:ea typeface="Trebuchet MS" charset="0"/>
                <a:cs typeface="Trebuchet MS" charset="0"/>
              </a:rPr>
              <a:t> </a:t>
            </a:r>
            <a:r>
              <a:rPr sz="2900" b="1" i="1" spc="-5" dirty="0">
                <a:latin typeface="Trebuchet MS" charset="0"/>
                <a:ea typeface="Trebuchet MS" charset="0"/>
                <a:cs typeface="Trebuchet MS" charset="0"/>
              </a:rPr>
              <a:t>mind;</a:t>
            </a:r>
            <a:endParaRPr sz="2900" b="1" dirty="0">
              <a:latin typeface="Trebuchet MS" charset="0"/>
              <a:ea typeface="Trebuchet MS" charset="0"/>
              <a:cs typeface="Trebuchet MS" charset="0"/>
            </a:endParaRPr>
          </a:p>
          <a:p>
            <a:pPr marL="12700">
              <a:lnSpc>
                <a:spcPts val="3340"/>
              </a:lnSpc>
            </a:pPr>
            <a:r>
              <a:rPr sz="2900" b="1" i="1" u="sng" spc="0" dirty="0">
                <a:latin typeface="Trebuchet MS" charset="0"/>
                <a:ea typeface="Trebuchet MS" charset="0"/>
                <a:cs typeface="Trebuchet MS" charset="0"/>
              </a:rPr>
              <a:t>Against </a:t>
            </a:r>
            <a:r>
              <a:rPr sz="2900" b="1" i="1" u="sng" spc="-65" dirty="0">
                <a:latin typeface="Trebuchet MS" charset="0"/>
                <a:ea typeface="Trebuchet MS" charset="0"/>
                <a:cs typeface="Trebuchet MS" charset="0"/>
              </a:rPr>
              <a:t>You </a:t>
            </a:r>
            <a:r>
              <a:rPr sz="2900" b="1" i="1" u="sng" spc="-10" dirty="0">
                <a:latin typeface="Trebuchet MS" charset="0"/>
                <a:ea typeface="Trebuchet MS" charset="0"/>
                <a:cs typeface="Trebuchet MS" charset="0"/>
              </a:rPr>
              <a:t>they </a:t>
            </a:r>
            <a:r>
              <a:rPr sz="2900" b="1" i="1" u="sng" spc="-15" dirty="0">
                <a:latin typeface="Trebuchet MS" charset="0"/>
                <a:ea typeface="Trebuchet MS" charset="0"/>
                <a:cs typeface="Trebuchet MS" charset="0"/>
              </a:rPr>
              <a:t>make </a:t>
            </a:r>
            <a:r>
              <a:rPr sz="2900" b="1" i="1" u="sng" dirty="0">
                <a:latin typeface="Trebuchet MS" charset="0"/>
                <a:ea typeface="Trebuchet MS" charset="0"/>
                <a:cs typeface="Trebuchet MS" charset="0"/>
              </a:rPr>
              <a:t>a</a:t>
            </a:r>
            <a:r>
              <a:rPr sz="2900" b="1" i="1" u="sng" spc="-445" dirty="0">
                <a:latin typeface="Trebuchet MS" charset="0"/>
                <a:ea typeface="Trebuchet MS" charset="0"/>
                <a:cs typeface="Trebuchet MS" charset="0"/>
              </a:rPr>
              <a:t> </a:t>
            </a:r>
            <a:r>
              <a:rPr sz="2900" b="1" i="1" u="sng" dirty="0">
                <a:latin typeface="Trebuchet MS" charset="0"/>
                <a:ea typeface="Trebuchet MS" charset="0"/>
                <a:cs typeface="Trebuchet MS" charset="0"/>
              </a:rPr>
              <a:t>covenant.</a:t>
            </a:r>
            <a:endParaRPr sz="2900" b="1" u="sng" dirty="0">
              <a:latin typeface="Trebuchet MS" charset="0"/>
              <a:ea typeface="Trebuchet MS" charset="0"/>
              <a:cs typeface="Trebuchet MS" charset="0"/>
            </a:endParaRPr>
          </a:p>
        </p:txBody>
      </p:sp>
    </p:spTree>
    <p:extLst>
      <p:ext uri="{BB962C8B-B14F-4D97-AF65-F5344CB8AC3E}">
        <p14:creationId xmlns:p14="http://schemas.microsoft.com/office/powerpoint/2010/main" val="778728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01192"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5" name="Rectangle 4"/>
          <p:cNvSpPr/>
          <p:nvPr/>
        </p:nvSpPr>
        <p:spPr>
          <a:xfrm>
            <a:off x="283819" y="2486986"/>
            <a:ext cx="3870170" cy="3108543"/>
          </a:xfrm>
          <a:prstGeom prst="rect">
            <a:avLst/>
          </a:prstGeom>
        </p:spPr>
        <p:txBody>
          <a:bodyPr wrap="square">
            <a:spAutoFit/>
          </a:bodyPr>
          <a:lstStyle/>
          <a:p>
            <a:pPr marL="0" lvl="1" indent="0">
              <a:spcBef>
                <a:spcPts val="1000"/>
              </a:spcBef>
              <a:buNone/>
            </a:pPr>
            <a:r>
              <a:rPr lang="en-US" sz="2800" b="1" i="1" u="sng" dirty="0"/>
              <a:t>“The real aim of BDS is to bring down the State of Israel.”</a:t>
            </a:r>
            <a:r>
              <a:rPr lang="en-US" sz="2800" b="1" i="1" dirty="0"/>
              <a:t> </a:t>
            </a:r>
            <a:r>
              <a:rPr lang="en-US" sz="2800" dirty="0" err="1"/>
              <a:t>As’ad</a:t>
            </a:r>
            <a:r>
              <a:rPr lang="en-US" sz="2800" dirty="0"/>
              <a:t> </a:t>
            </a:r>
            <a:r>
              <a:rPr lang="en-US" sz="2800" dirty="0" err="1"/>
              <a:t>AbuKalil</a:t>
            </a:r>
            <a:r>
              <a:rPr lang="en-US" sz="2800" dirty="0"/>
              <a:t>, Professor of Political Science, University of California, Stanislaus.</a:t>
            </a:r>
          </a:p>
        </p:txBody>
      </p:sp>
      <p:pic>
        <p:nvPicPr>
          <p:cNvPr id="4" name="Picture 3">
            <a:extLst>
              <a:ext uri="{FF2B5EF4-FFF2-40B4-BE49-F238E27FC236}">
                <a16:creationId xmlns:a16="http://schemas.microsoft.com/office/drawing/2014/main" id="{A85AD539-55FB-B54F-99F5-8E9BC4BF1361}"/>
              </a:ext>
            </a:extLst>
          </p:cNvPr>
          <p:cNvPicPr>
            <a:picLocks noChangeAspect="1"/>
          </p:cNvPicPr>
          <p:nvPr/>
        </p:nvPicPr>
        <p:blipFill>
          <a:blip r:embed="rId3"/>
          <a:stretch>
            <a:fillRect/>
          </a:stretch>
        </p:blipFill>
        <p:spPr>
          <a:xfrm>
            <a:off x="4319451" y="1997891"/>
            <a:ext cx="4821287" cy="4872306"/>
          </a:xfrm>
          <a:prstGeom prst="rect">
            <a:avLst/>
          </a:prstGeom>
        </p:spPr>
      </p:pic>
    </p:spTree>
    <p:extLst>
      <p:ext uri="{BB962C8B-B14F-4D97-AF65-F5344CB8AC3E}">
        <p14:creationId xmlns:p14="http://schemas.microsoft.com/office/powerpoint/2010/main" val="3606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443615"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a:t>
            </a:r>
            <a:r>
              <a:rPr lang="en-US" b="1" spc="-5">
                <a:latin typeface="Trebuchet MS" charset="0"/>
                <a:ea typeface="Trebuchet MS" charset="0"/>
                <a:cs typeface="Trebuchet MS" charset="0"/>
              </a:rPr>
              <a:t>THE TODAY</a:t>
            </a:r>
            <a:endParaRPr lang="en-US" dirty="0"/>
          </a:p>
        </p:txBody>
      </p:sp>
      <p:sp>
        <p:nvSpPr>
          <p:cNvPr id="7" name="Rectangle 6"/>
          <p:cNvSpPr/>
          <p:nvPr/>
        </p:nvSpPr>
        <p:spPr>
          <a:xfrm>
            <a:off x="125875" y="1702160"/>
            <a:ext cx="9018125" cy="4632037"/>
          </a:xfrm>
          <a:prstGeom prst="rect">
            <a:avLst/>
          </a:prstGeom>
        </p:spPr>
        <p:txBody>
          <a:bodyPr wrap="square">
            <a:spAutoFit/>
          </a:bodyPr>
          <a:lstStyle/>
          <a:p>
            <a:endParaRPr lang="en-US" sz="2300" dirty="0"/>
          </a:p>
          <a:p>
            <a:r>
              <a:rPr lang="en-US" sz="2800" b="1" u="sng" dirty="0"/>
              <a:t>• Replacement Theology &amp; Christian Palestinianism</a:t>
            </a:r>
          </a:p>
          <a:p>
            <a:r>
              <a:rPr lang="en-US" sz="2800" dirty="0"/>
              <a:t>• Replacement Theology continues it pervasive intrusion into biblical Christianity.</a:t>
            </a:r>
          </a:p>
          <a:p>
            <a:r>
              <a:rPr lang="en-US" sz="2800" dirty="0"/>
              <a:t>• Christian Palestinianism takes Replacement Theology to a new level. </a:t>
            </a:r>
          </a:p>
          <a:p>
            <a:r>
              <a:rPr lang="en-US" sz="2800" dirty="0"/>
              <a:t>• It is Replacement Theology on steroids.</a:t>
            </a:r>
          </a:p>
          <a:p>
            <a:endParaRPr lang="en-US" sz="2800" dirty="0"/>
          </a:p>
          <a:p>
            <a:endParaRPr lang="en-US" sz="2800" b="1" dirty="0"/>
          </a:p>
          <a:p>
            <a:endParaRPr lang="en-US" sz="2400" i="1" dirty="0"/>
          </a:p>
          <a:p>
            <a:endParaRPr lang="en-US" sz="2400" b="1" u="sng" dirty="0"/>
          </a:p>
        </p:txBody>
      </p:sp>
      <p:sp>
        <p:nvSpPr>
          <p:cNvPr id="4" name="Rectangle 3"/>
          <p:cNvSpPr/>
          <p:nvPr/>
        </p:nvSpPr>
        <p:spPr>
          <a:xfrm>
            <a:off x="187175" y="5380090"/>
            <a:ext cx="8680663" cy="954107"/>
          </a:xfrm>
          <a:prstGeom prst="rect">
            <a:avLst/>
          </a:prstGeom>
        </p:spPr>
        <p:txBody>
          <a:bodyPr wrap="square">
            <a:spAutoFit/>
          </a:bodyPr>
          <a:lstStyle/>
          <a:p>
            <a:r>
              <a:rPr lang="en-US" sz="2800" b="1" dirty="0"/>
              <a:t>1 Corinthians 10:32 </a:t>
            </a:r>
            <a:r>
              <a:rPr lang="en-US" sz="2800" b="1" baseline="30000" dirty="0"/>
              <a:t> </a:t>
            </a:r>
            <a:r>
              <a:rPr lang="en-US" sz="2800" i="1" dirty="0"/>
              <a:t>Give no offense either to Jews or to Greeks or to the church of God.</a:t>
            </a:r>
          </a:p>
        </p:txBody>
      </p:sp>
    </p:spTree>
    <p:extLst>
      <p:ext uri="{BB962C8B-B14F-4D97-AF65-F5344CB8AC3E}">
        <p14:creationId xmlns:p14="http://schemas.microsoft.com/office/powerpoint/2010/main" val="7020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443615"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a:t>
            </a:r>
            <a:r>
              <a:rPr lang="en-US" b="1" spc="-5">
                <a:latin typeface="Trebuchet MS" charset="0"/>
                <a:ea typeface="Trebuchet MS" charset="0"/>
                <a:cs typeface="Trebuchet MS" charset="0"/>
              </a:rPr>
              <a:t>THE TODAY</a:t>
            </a:r>
            <a:endParaRPr lang="en-US" dirty="0"/>
          </a:p>
        </p:txBody>
      </p:sp>
      <p:sp>
        <p:nvSpPr>
          <p:cNvPr id="7" name="Rectangle 6"/>
          <p:cNvSpPr/>
          <p:nvPr/>
        </p:nvSpPr>
        <p:spPr>
          <a:xfrm>
            <a:off x="58369" y="2045610"/>
            <a:ext cx="9018125" cy="5724644"/>
          </a:xfrm>
          <a:prstGeom prst="rect">
            <a:avLst/>
          </a:prstGeom>
        </p:spPr>
        <p:txBody>
          <a:bodyPr wrap="square">
            <a:spAutoFit/>
          </a:bodyPr>
          <a:lstStyle/>
          <a:p>
            <a:r>
              <a:rPr lang="en-US" sz="2400" dirty="0">
                <a:latin typeface="Trebuchet MS" charset="0"/>
                <a:ea typeface="Trebuchet MS" charset="0"/>
                <a:cs typeface="Trebuchet MS" charset="0"/>
              </a:rPr>
              <a:t>“</a:t>
            </a:r>
            <a:r>
              <a:rPr lang="en-US" sz="2400" i="1" dirty="0">
                <a:latin typeface="Trebuchet MS" charset="0"/>
                <a:ea typeface="Trebuchet MS" charset="0"/>
                <a:cs typeface="Trebuchet MS" charset="0"/>
              </a:rPr>
              <a:t>Christian Palestinianism is an inverted mirror image of Christian Zionism. All the basic elements of a Christian Zionist eschatology are reversed, so that the Bible is seen to be Christian, not Jewish, the land of the Bible is Palestine not Israel, the son of God is a Palestinian not a Jew, the Holocaust is resented not remembered, 1948 is a catastrophe not a miracle, the Jewish people are illegal occupiers not rightful owners, and biblical prophecy is a moral manifesto and not a signpost to the Second Coming.” </a:t>
            </a:r>
          </a:p>
          <a:p>
            <a:r>
              <a:rPr lang="en-US" sz="2400" i="1" dirty="0">
                <a:latin typeface="Trebuchet MS" charset="0"/>
                <a:ea typeface="Trebuchet MS" charset="0"/>
                <a:cs typeface="Trebuchet MS" charset="0"/>
              </a:rPr>
              <a:t>								   </a:t>
            </a:r>
            <a:r>
              <a:rPr lang="en-US" sz="2400" dirty="0">
                <a:latin typeface="Trebuchet MS" charset="0"/>
                <a:ea typeface="Trebuchet MS" charset="0"/>
                <a:cs typeface="Trebuchet MS" charset="0"/>
              </a:rPr>
              <a:t>Dr. Paul Wilkinson “For Zion Sake”</a:t>
            </a:r>
            <a:r>
              <a:rPr lang="en-US" sz="2000" b="1" dirty="0"/>
              <a:t> </a:t>
            </a:r>
          </a:p>
          <a:p>
            <a:endParaRPr lang="en-US" sz="2000" b="1" dirty="0"/>
          </a:p>
          <a:p>
            <a:r>
              <a:rPr lang="en-US" sz="2400" b="1" dirty="0"/>
              <a:t>• Replacement Theology, Christian Palestinianism and Anti-Semitism are connected </a:t>
            </a:r>
            <a:r>
              <a:rPr lang="en-US" sz="2500" dirty="0">
                <a:latin typeface="Trebuchet MS" charset="0"/>
                <a:ea typeface="Trebuchet MS" charset="0"/>
                <a:cs typeface="Trebuchet MS" charset="0"/>
              </a:rPr>
              <a:t>	</a:t>
            </a:r>
          </a:p>
          <a:p>
            <a:endParaRPr lang="en-US" sz="2500" i="1" dirty="0">
              <a:latin typeface="Trebuchet MS" charset="0"/>
              <a:ea typeface="Trebuchet MS" charset="0"/>
              <a:cs typeface="Trebuchet MS" charset="0"/>
            </a:endParaRPr>
          </a:p>
          <a:p>
            <a:endParaRPr lang="en-US" sz="2500" b="1" u="sng" dirty="0">
              <a:latin typeface="Trebuchet MS" charset="0"/>
              <a:ea typeface="Trebuchet MS" charset="0"/>
              <a:cs typeface="Trebuchet MS" charset="0"/>
            </a:endParaRPr>
          </a:p>
        </p:txBody>
      </p:sp>
    </p:spTree>
    <p:extLst>
      <p:ext uri="{BB962C8B-B14F-4D97-AF65-F5344CB8AC3E}">
        <p14:creationId xmlns:p14="http://schemas.microsoft.com/office/powerpoint/2010/main" val="1510358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46269"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702160"/>
            <a:ext cx="9018125" cy="5678478"/>
          </a:xfrm>
          <a:prstGeom prst="rect">
            <a:avLst/>
          </a:prstGeom>
        </p:spPr>
        <p:txBody>
          <a:bodyPr wrap="square">
            <a:spAutoFit/>
          </a:bodyPr>
          <a:lstStyle/>
          <a:p>
            <a:endParaRPr lang="en-US" sz="2300" dirty="0"/>
          </a:p>
          <a:p>
            <a:r>
              <a:rPr lang="en-US" sz="2400" b="1" u="sng" dirty="0"/>
              <a:t>United Nations</a:t>
            </a:r>
          </a:p>
          <a:p>
            <a:r>
              <a:rPr lang="en-US" sz="2400" dirty="0"/>
              <a:t>• Keeps passing resolutions such as Resolution 2334 in Nov. 2016, making the building of settlements “illegal” and</a:t>
            </a:r>
          </a:p>
          <a:p>
            <a:r>
              <a:rPr lang="en-US" sz="2400" dirty="0"/>
              <a:t>punishable by international law.</a:t>
            </a:r>
          </a:p>
          <a:p>
            <a:endParaRPr lang="en-US" sz="2400" dirty="0"/>
          </a:p>
          <a:p>
            <a:r>
              <a:rPr lang="en-US" sz="2400" b="1" u="sng" dirty="0"/>
              <a:t>UNESCO (United Nations Educational Scientific and</a:t>
            </a:r>
          </a:p>
          <a:p>
            <a:r>
              <a:rPr lang="en-US" sz="2400" b="1" u="sng" dirty="0"/>
              <a:t>Cultural Organization)</a:t>
            </a:r>
          </a:p>
          <a:p>
            <a:r>
              <a:rPr lang="en-US" sz="2400" dirty="0"/>
              <a:t>• Recognized the State of Palestine (2011)</a:t>
            </a:r>
          </a:p>
          <a:p>
            <a:r>
              <a:rPr lang="en-US" sz="2400" dirty="0"/>
              <a:t>• Declared that the Temple Mount is a Muslim site (2016)</a:t>
            </a:r>
          </a:p>
          <a:p>
            <a:r>
              <a:rPr lang="en-US" sz="2400" dirty="0"/>
              <a:t>• Declared that Jerusalem has no right to be the Jewish </a:t>
            </a:r>
            <a:br>
              <a:rPr lang="en-US" sz="2400" dirty="0"/>
            </a:br>
            <a:r>
              <a:rPr lang="de-DE" sz="2400" dirty="0"/>
              <a:t>Capital (2017)</a:t>
            </a:r>
            <a:endParaRPr lang="en-US" sz="2400" dirty="0"/>
          </a:p>
          <a:p>
            <a:endParaRPr lang="en-US" sz="2800" b="1" dirty="0"/>
          </a:p>
          <a:p>
            <a:endParaRPr lang="en-US" sz="2400" i="1" dirty="0"/>
          </a:p>
          <a:p>
            <a:endParaRPr lang="en-US" sz="2400" b="1" u="sng" dirty="0"/>
          </a:p>
        </p:txBody>
      </p:sp>
    </p:spTree>
    <p:extLst>
      <p:ext uri="{BB962C8B-B14F-4D97-AF65-F5344CB8AC3E}">
        <p14:creationId xmlns:p14="http://schemas.microsoft.com/office/powerpoint/2010/main" val="34445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39830"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2627778" y="3445043"/>
            <a:ext cx="3372164" cy="1923604"/>
          </a:xfrm>
          <a:prstGeom prst="rect">
            <a:avLst/>
          </a:prstGeom>
        </p:spPr>
        <p:txBody>
          <a:bodyPr wrap="square">
            <a:spAutoFit/>
          </a:bodyPr>
          <a:lstStyle/>
          <a:p>
            <a:pPr algn="ctr"/>
            <a:endParaRPr lang="en-US" sz="2300" dirty="0"/>
          </a:p>
          <a:p>
            <a:pPr algn="ctr"/>
            <a:r>
              <a:rPr lang="en-US" sz="2400" b="1" dirty="0"/>
              <a:t>ISRAEL AND THE</a:t>
            </a:r>
          </a:p>
          <a:p>
            <a:pPr algn="ctr"/>
            <a:r>
              <a:rPr lang="en-US" sz="2400" b="1" dirty="0"/>
              <a:t>JEWISH PEOPLE</a:t>
            </a:r>
          </a:p>
          <a:p>
            <a:pPr algn="ctr"/>
            <a:endParaRPr lang="en-US" sz="2400" i="1" dirty="0"/>
          </a:p>
          <a:p>
            <a:pPr algn="ctr"/>
            <a:endParaRPr lang="en-US" sz="2400" b="1" dirty="0"/>
          </a:p>
        </p:txBody>
      </p:sp>
      <p:sp>
        <p:nvSpPr>
          <p:cNvPr id="5" name="Rectangle 4"/>
          <p:cNvSpPr/>
          <p:nvPr/>
        </p:nvSpPr>
        <p:spPr>
          <a:xfrm>
            <a:off x="122738" y="2256154"/>
            <a:ext cx="1828800" cy="461665"/>
          </a:xfrm>
          <a:prstGeom prst="rect">
            <a:avLst/>
          </a:prstGeom>
        </p:spPr>
        <p:txBody>
          <a:bodyPr wrap="square">
            <a:spAutoFit/>
          </a:bodyPr>
          <a:lstStyle/>
          <a:p>
            <a:pPr algn="ctr"/>
            <a:r>
              <a:rPr lang="en-US" sz="2400" b="1" dirty="0"/>
              <a:t>LIBERALS</a:t>
            </a:r>
          </a:p>
        </p:txBody>
      </p:sp>
      <p:sp>
        <p:nvSpPr>
          <p:cNvPr id="3" name="Right Arrow 2"/>
          <p:cNvSpPr/>
          <p:nvPr/>
        </p:nvSpPr>
        <p:spPr>
          <a:xfrm rot="2220104">
            <a:off x="1652137" y="3075499"/>
            <a:ext cx="1802503" cy="220929"/>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3367" y="2243047"/>
            <a:ext cx="2030493" cy="461665"/>
          </a:xfrm>
          <a:prstGeom prst="rect">
            <a:avLst/>
          </a:prstGeom>
        </p:spPr>
        <p:txBody>
          <a:bodyPr wrap="square">
            <a:spAutoFit/>
          </a:bodyPr>
          <a:lstStyle/>
          <a:p>
            <a:pPr algn="ctr"/>
            <a:r>
              <a:rPr lang="en-US" sz="2400" b="1" dirty="0"/>
              <a:t>HOLLYWOOD</a:t>
            </a:r>
          </a:p>
        </p:txBody>
      </p:sp>
      <p:sp>
        <p:nvSpPr>
          <p:cNvPr id="9" name="Right Arrow 8"/>
          <p:cNvSpPr/>
          <p:nvPr/>
        </p:nvSpPr>
        <p:spPr>
          <a:xfrm rot="4350031">
            <a:off x="3178259" y="3078018"/>
            <a:ext cx="106304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96096" y="2479417"/>
            <a:ext cx="4527815" cy="461665"/>
          </a:xfrm>
          <a:prstGeom prst="rect">
            <a:avLst/>
          </a:prstGeom>
        </p:spPr>
        <p:txBody>
          <a:bodyPr wrap="square">
            <a:spAutoFit/>
          </a:bodyPr>
          <a:lstStyle/>
          <a:p>
            <a:pPr algn="ctr"/>
            <a:r>
              <a:rPr lang="en-US" sz="2400" b="1" dirty="0"/>
              <a:t>CHRISTIAN PALESTINISTS</a:t>
            </a:r>
          </a:p>
        </p:txBody>
      </p:sp>
      <p:sp>
        <p:nvSpPr>
          <p:cNvPr id="11" name="Right Arrow 10"/>
          <p:cNvSpPr/>
          <p:nvPr/>
        </p:nvSpPr>
        <p:spPr>
          <a:xfrm rot="6854128">
            <a:off x="4782828" y="3284435"/>
            <a:ext cx="731431"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55436" y="3945180"/>
            <a:ext cx="2696510" cy="461665"/>
          </a:xfrm>
          <a:prstGeom prst="rect">
            <a:avLst/>
          </a:prstGeom>
        </p:spPr>
        <p:txBody>
          <a:bodyPr wrap="square">
            <a:spAutoFit/>
          </a:bodyPr>
          <a:lstStyle/>
          <a:p>
            <a:pPr algn="ctr"/>
            <a:r>
              <a:rPr lang="en-US" sz="2400" b="1"/>
              <a:t>RADICAL ISLAM</a:t>
            </a:r>
            <a:endParaRPr lang="en-US" sz="2400" b="1" dirty="0"/>
          </a:p>
        </p:txBody>
      </p:sp>
      <p:sp>
        <p:nvSpPr>
          <p:cNvPr id="13" name="Right Arrow 12"/>
          <p:cNvSpPr/>
          <p:nvPr/>
        </p:nvSpPr>
        <p:spPr>
          <a:xfrm rot="10454632">
            <a:off x="5623260" y="4112370"/>
            <a:ext cx="884493"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31071" y="5277981"/>
            <a:ext cx="2313126" cy="830997"/>
          </a:xfrm>
          <a:prstGeom prst="rect">
            <a:avLst/>
          </a:prstGeom>
        </p:spPr>
        <p:txBody>
          <a:bodyPr wrap="square">
            <a:spAutoFit/>
          </a:bodyPr>
          <a:lstStyle/>
          <a:p>
            <a:pPr algn="ctr"/>
            <a:r>
              <a:rPr lang="en-US" sz="2400" b="1" dirty="0"/>
              <a:t>BDS PROPONENTS</a:t>
            </a:r>
          </a:p>
        </p:txBody>
      </p:sp>
      <p:sp>
        <p:nvSpPr>
          <p:cNvPr id="15" name="Right Arrow 14"/>
          <p:cNvSpPr/>
          <p:nvPr/>
        </p:nvSpPr>
        <p:spPr>
          <a:xfrm rot="12236891">
            <a:off x="4868927" y="4990786"/>
            <a:ext cx="1824578"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99921" y="6077926"/>
            <a:ext cx="3113822" cy="461665"/>
          </a:xfrm>
          <a:prstGeom prst="rect">
            <a:avLst/>
          </a:prstGeom>
        </p:spPr>
        <p:txBody>
          <a:bodyPr wrap="square">
            <a:spAutoFit/>
          </a:bodyPr>
          <a:lstStyle/>
          <a:p>
            <a:pPr algn="ctr"/>
            <a:r>
              <a:rPr lang="en-US" sz="2400" b="1" dirty="0"/>
              <a:t>UNITED NATIONS</a:t>
            </a:r>
          </a:p>
        </p:txBody>
      </p:sp>
      <p:sp>
        <p:nvSpPr>
          <p:cNvPr id="17" name="Right Arrow 16"/>
          <p:cNvSpPr/>
          <p:nvPr/>
        </p:nvSpPr>
        <p:spPr>
          <a:xfrm rot="16200000">
            <a:off x="3450661" y="5255475"/>
            <a:ext cx="1379818"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4791" y="5543636"/>
            <a:ext cx="3113822" cy="461665"/>
          </a:xfrm>
          <a:prstGeom prst="rect">
            <a:avLst/>
          </a:prstGeom>
        </p:spPr>
        <p:txBody>
          <a:bodyPr wrap="square">
            <a:spAutoFit/>
          </a:bodyPr>
          <a:lstStyle/>
          <a:p>
            <a:pPr algn="ctr"/>
            <a:r>
              <a:rPr lang="en-US" sz="2400" b="1" dirty="0"/>
              <a:t>EUROPEAN UNION</a:t>
            </a:r>
          </a:p>
        </p:txBody>
      </p:sp>
      <p:sp>
        <p:nvSpPr>
          <p:cNvPr id="19" name="Right Arrow 18"/>
          <p:cNvSpPr/>
          <p:nvPr/>
        </p:nvSpPr>
        <p:spPr>
          <a:xfrm rot="18231157">
            <a:off x="2724271" y="5024016"/>
            <a:ext cx="97728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452" y="4701543"/>
            <a:ext cx="2649840" cy="461665"/>
          </a:xfrm>
          <a:prstGeom prst="rect">
            <a:avLst/>
          </a:prstGeom>
        </p:spPr>
        <p:txBody>
          <a:bodyPr wrap="square">
            <a:spAutoFit/>
          </a:bodyPr>
          <a:lstStyle/>
          <a:p>
            <a:pPr algn="ctr"/>
            <a:r>
              <a:rPr lang="en-US" sz="2400" b="1" dirty="0"/>
              <a:t>EVANGELICALS</a:t>
            </a:r>
          </a:p>
        </p:txBody>
      </p:sp>
      <p:sp>
        <p:nvSpPr>
          <p:cNvPr id="21" name="Right Arrow 20"/>
          <p:cNvSpPr/>
          <p:nvPr/>
        </p:nvSpPr>
        <p:spPr>
          <a:xfrm rot="20157403">
            <a:off x="2280521" y="4471458"/>
            <a:ext cx="873016"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59783" y="3866255"/>
            <a:ext cx="2345028" cy="70574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29111" y="3921586"/>
            <a:ext cx="2596416" cy="584775"/>
          </a:xfrm>
          <a:prstGeom prst="rect">
            <a:avLst/>
          </a:prstGeom>
        </p:spPr>
        <p:txBody>
          <a:bodyPr wrap="square">
            <a:spAutoFit/>
          </a:bodyPr>
          <a:lstStyle/>
          <a:p>
            <a:r>
              <a:rPr lang="en-US" sz="3200" b="1" spc="-5" dirty="0">
                <a:latin typeface="Trebuchet MS" charset="0"/>
                <a:ea typeface="Trebuchet MS" charset="0"/>
                <a:cs typeface="Trebuchet MS" charset="0"/>
              </a:rPr>
              <a:t>IRRATIONAL</a:t>
            </a:r>
            <a:endParaRPr lang="en-US" sz="3200" dirty="0"/>
          </a:p>
        </p:txBody>
      </p:sp>
      <p:sp>
        <p:nvSpPr>
          <p:cNvPr id="23" name="Rectangle 22"/>
          <p:cNvSpPr/>
          <p:nvPr/>
        </p:nvSpPr>
        <p:spPr>
          <a:xfrm>
            <a:off x="-407735" y="3294182"/>
            <a:ext cx="2649840" cy="830997"/>
          </a:xfrm>
          <a:prstGeom prst="rect">
            <a:avLst/>
          </a:prstGeom>
        </p:spPr>
        <p:txBody>
          <a:bodyPr wrap="square">
            <a:spAutoFit/>
          </a:bodyPr>
          <a:lstStyle/>
          <a:p>
            <a:pPr algn="ctr"/>
            <a:r>
              <a:rPr lang="en-US" sz="2400" b="1" dirty="0"/>
              <a:t>CAMPUS INTIFADA</a:t>
            </a:r>
          </a:p>
        </p:txBody>
      </p:sp>
      <p:sp>
        <p:nvSpPr>
          <p:cNvPr id="24" name="Right Arrow 23"/>
          <p:cNvSpPr/>
          <p:nvPr/>
        </p:nvSpPr>
        <p:spPr>
          <a:xfrm rot="1149025">
            <a:off x="1602207" y="3739403"/>
            <a:ext cx="1448150" cy="2263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1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4" grpId="0" animBg="1"/>
      <p:bldP spid="22" grpId="0"/>
      <p:bldP spid="23" grpId="0"/>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MODERN</a:t>
            </a:r>
          </a:p>
          <a:p>
            <a:r>
              <a:rPr lang="en-US" sz="4800" dirty="0"/>
              <a:t>ANTI-SEMITISM</a:t>
            </a:r>
          </a:p>
        </p:txBody>
      </p:sp>
      <p:sp>
        <p:nvSpPr>
          <p:cNvPr id="2" name="Rectangle 1"/>
          <p:cNvSpPr/>
          <p:nvPr/>
        </p:nvSpPr>
        <p:spPr>
          <a:xfrm>
            <a:off x="4726951"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HOLOCAUST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TODAY</a:t>
            </a:r>
            <a:endParaRPr lang="en-US" dirty="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93" y="2475499"/>
            <a:ext cx="5864843" cy="3909895"/>
          </a:xfrm>
          <a:prstGeom prst="rect">
            <a:avLst/>
          </a:prstGeom>
        </p:spPr>
      </p:pic>
    </p:spTree>
    <p:extLst>
      <p:ext uri="{BB962C8B-B14F-4D97-AF65-F5344CB8AC3E}">
        <p14:creationId xmlns:p14="http://schemas.microsoft.com/office/powerpoint/2010/main" val="657602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4965210"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2012</a:t>
            </a:r>
          </a:p>
          <a:p>
            <a:r>
              <a:rPr lang="en-US" b="1" spc="-5" dirty="0">
                <a:latin typeface="Trebuchet MS" charset="0"/>
                <a:ea typeface="Trebuchet MS" charset="0"/>
                <a:cs typeface="Trebuchet MS" charset="0"/>
              </a:rPr>
              <a:t>TO THE TODAY</a:t>
            </a:r>
            <a:endParaRPr lang="en-US" dirty="0"/>
          </a:p>
        </p:txBody>
      </p:sp>
      <p:sp>
        <p:nvSpPr>
          <p:cNvPr id="7" name="Rectangle 6"/>
          <p:cNvSpPr/>
          <p:nvPr/>
        </p:nvSpPr>
        <p:spPr>
          <a:xfrm>
            <a:off x="125875" y="1650648"/>
            <a:ext cx="9018125" cy="6417141"/>
          </a:xfrm>
          <a:prstGeom prst="rect">
            <a:avLst/>
          </a:prstGeom>
        </p:spPr>
        <p:txBody>
          <a:bodyPr wrap="square">
            <a:spAutoFit/>
          </a:bodyPr>
          <a:lstStyle/>
          <a:p>
            <a:endParaRPr lang="en-US" sz="2300" dirty="0"/>
          </a:p>
          <a:p>
            <a:r>
              <a:rPr lang="en-US" sz="2400" b="1" u="sng" dirty="0"/>
              <a:t>END-TIMES ANTISEMITISM</a:t>
            </a:r>
          </a:p>
          <a:p>
            <a:r>
              <a:rPr lang="en-US" sz="2400" dirty="0"/>
              <a:t>• </a:t>
            </a:r>
            <a:r>
              <a:rPr lang="en-US" sz="2400" dirty="0" err="1"/>
              <a:t>Lliberal</a:t>
            </a:r>
            <a:r>
              <a:rPr lang="en-US" sz="2400" dirty="0"/>
              <a:t> Christians, atheists and radical Muslims are groups that are often on the two extremes of the ideological spectrum, except when it comes to Israel and the Jews.</a:t>
            </a:r>
          </a:p>
          <a:p>
            <a:r>
              <a:rPr lang="en-US" sz="2400" dirty="0"/>
              <a:t>• End-times Anti-Semitism blends classic Anti-Semitism and the new Anti-Semitism.</a:t>
            </a:r>
          </a:p>
          <a:p>
            <a:r>
              <a:rPr lang="en-US" sz="2400" dirty="0"/>
              <a:t>• 2012 “</a:t>
            </a:r>
            <a:r>
              <a:rPr lang="en-US" sz="2400" dirty="0" err="1"/>
              <a:t>L’affaire</a:t>
            </a:r>
            <a:r>
              <a:rPr lang="en-US" sz="2400" dirty="0"/>
              <a:t> </a:t>
            </a:r>
            <a:r>
              <a:rPr lang="en-US" sz="2400" dirty="0" err="1"/>
              <a:t>Merah</a:t>
            </a:r>
            <a:r>
              <a:rPr lang="en-US" sz="2400" dirty="0"/>
              <a:t>” </a:t>
            </a:r>
            <a:r>
              <a:rPr lang="mr-IN" sz="2400" dirty="0"/>
              <a:t>–</a:t>
            </a:r>
            <a:r>
              <a:rPr lang="en-US" sz="2400" dirty="0"/>
              <a:t> 7 dead including a rabbi and 3 young students at a school in Toulouse, France.</a:t>
            </a:r>
          </a:p>
          <a:p>
            <a:r>
              <a:rPr lang="en-US" sz="2400" dirty="0"/>
              <a:t>• End-Times Anti-Semitism kills, but people today don’t always differentiate between verbal abuse, defacing of property or loss of life.</a:t>
            </a:r>
          </a:p>
          <a:p>
            <a:r>
              <a:rPr lang="en-US" sz="2400" dirty="0"/>
              <a:t>SATAN’S MACHINE OF HATRED AGAINST THE JEWS IS MOVING FULL STEAM FORWARD</a:t>
            </a:r>
          </a:p>
          <a:p>
            <a:endParaRPr lang="en-US" sz="2800" b="1" dirty="0"/>
          </a:p>
          <a:p>
            <a:endParaRPr lang="en-US" sz="2400" i="1" dirty="0"/>
          </a:p>
          <a:p>
            <a:endParaRPr lang="en-US" sz="2400" b="1" u="sng" dirty="0"/>
          </a:p>
        </p:txBody>
      </p:sp>
    </p:spTree>
    <p:extLst>
      <p:ext uri="{BB962C8B-B14F-4D97-AF65-F5344CB8AC3E}">
        <p14:creationId xmlns:p14="http://schemas.microsoft.com/office/powerpoint/2010/main" val="1409220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5042482"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2012</a:t>
            </a:r>
          </a:p>
          <a:p>
            <a:r>
              <a:rPr lang="en-US" b="1" spc="-5" dirty="0">
                <a:latin typeface="Trebuchet MS" charset="0"/>
                <a:ea typeface="Trebuchet MS" charset="0"/>
                <a:cs typeface="Trebuchet MS" charset="0"/>
              </a:rPr>
              <a:t>TO THE TODAY</a:t>
            </a:r>
            <a:endParaRPr lang="en-US" dirty="0"/>
          </a:p>
        </p:txBody>
      </p:sp>
      <p:pic>
        <p:nvPicPr>
          <p:cNvPr id="5" name="Picture 4" descr="IMG_0978.JPG"/>
          <p:cNvPicPr>
            <a:picLocks noChangeAspect="1"/>
          </p:cNvPicPr>
          <p:nvPr/>
        </p:nvPicPr>
        <p:blipFill rotWithShape="1">
          <a:blip r:embed="rId3" cstate="print">
            <a:extLst>
              <a:ext uri="{28A0092B-C50C-407E-A947-70E740481C1C}">
                <a14:useLocalDpi xmlns:a14="http://schemas.microsoft.com/office/drawing/2010/main" val="0"/>
              </a:ext>
            </a:extLst>
          </a:blip>
          <a:srcRect l="36960" t="43851" r="38117" b="28241"/>
          <a:stretch/>
        </p:blipFill>
        <p:spPr>
          <a:xfrm>
            <a:off x="0" y="2099264"/>
            <a:ext cx="3187202" cy="4758736"/>
          </a:xfrm>
          <a:prstGeom prst="rect">
            <a:avLst/>
          </a:prstGeom>
        </p:spPr>
      </p:pic>
      <p:pic>
        <p:nvPicPr>
          <p:cNvPr id="8" name="Picture 7" descr="FullSizeRender.jpg"/>
          <p:cNvPicPr>
            <a:picLocks noChangeAspect="1"/>
          </p:cNvPicPr>
          <p:nvPr/>
        </p:nvPicPr>
        <p:blipFill rotWithShape="1">
          <a:blip r:embed="rId4" cstate="print">
            <a:extLst>
              <a:ext uri="{28A0092B-C50C-407E-A947-70E740481C1C}">
                <a14:useLocalDpi xmlns:a14="http://schemas.microsoft.com/office/drawing/2010/main" val="0"/>
              </a:ext>
            </a:extLst>
          </a:blip>
          <a:srcRect l="24983" t="23997" r="6547" b="1325"/>
          <a:stretch/>
        </p:blipFill>
        <p:spPr>
          <a:xfrm>
            <a:off x="5871678" y="2099264"/>
            <a:ext cx="3272322" cy="4758736"/>
          </a:xfrm>
          <a:prstGeom prst="rect">
            <a:avLst/>
          </a:prstGeom>
        </p:spPr>
      </p:pic>
      <p:pic>
        <p:nvPicPr>
          <p:cNvPr id="9" name="Picture 8"/>
          <p:cNvPicPr>
            <a:picLocks noChangeAspect="1"/>
          </p:cNvPicPr>
          <p:nvPr/>
        </p:nvPicPr>
        <p:blipFill>
          <a:blip r:embed="rId5"/>
          <a:stretch>
            <a:fillRect/>
          </a:stretch>
        </p:blipFill>
        <p:spPr>
          <a:xfrm>
            <a:off x="3187202" y="4586158"/>
            <a:ext cx="1643890" cy="1944386"/>
          </a:xfrm>
          <a:prstGeom prst="rect">
            <a:avLst/>
          </a:prstGeom>
        </p:spPr>
      </p:pic>
      <p:cxnSp>
        <p:nvCxnSpPr>
          <p:cNvPr id="10" name="Straight Arrow Connector 9"/>
          <p:cNvCxnSpPr>
            <a:cxnSpLocks/>
            <a:stCxn id="9" idx="3"/>
          </p:cNvCxnSpPr>
          <p:nvPr/>
        </p:nvCxnSpPr>
        <p:spPr>
          <a:xfrm flipV="1">
            <a:off x="4831092" y="4306065"/>
            <a:ext cx="2289069" cy="1252286"/>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
          </p:nvPr>
        </p:nvSpPr>
        <p:spPr>
          <a:xfrm>
            <a:off x="3323202" y="2289508"/>
            <a:ext cx="2548476" cy="4050792"/>
          </a:xfrm>
        </p:spPr>
        <p:txBody>
          <a:bodyPr>
            <a:normAutofit/>
          </a:bodyPr>
          <a:lstStyle/>
          <a:p>
            <a:pPr marL="0" indent="0">
              <a:buNone/>
            </a:pPr>
            <a:r>
              <a:rPr lang="en-US" sz="2800"/>
              <a:t>Only 77 </a:t>
            </a:r>
            <a:r>
              <a:rPr lang="en-US" sz="2800" dirty="0"/>
              <a:t>Years </a:t>
            </a:r>
          </a:p>
          <a:p>
            <a:pPr marL="0" indent="0">
              <a:buNone/>
            </a:pPr>
            <a:r>
              <a:rPr lang="en-US" sz="2800" dirty="0"/>
              <a:t>have passed </a:t>
            </a:r>
          </a:p>
          <a:p>
            <a:pPr marL="0" indent="0">
              <a:buNone/>
            </a:pPr>
            <a:r>
              <a:rPr lang="en-US" sz="2800" dirty="0"/>
              <a:t>between these</a:t>
            </a:r>
          </a:p>
          <a:p>
            <a:pPr marL="0" indent="0">
              <a:buNone/>
            </a:pPr>
            <a:r>
              <a:rPr lang="en-US" sz="2800" dirty="0"/>
              <a:t>2 photos!</a:t>
            </a:r>
            <a:endParaRPr lang="en-US" sz="2800" dirty="0">
              <a:solidFill>
                <a:schemeClr val="accent2"/>
              </a:solidFill>
            </a:endParaRPr>
          </a:p>
        </p:txBody>
      </p:sp>
    </p:spTree>
    <p:extLst>
      <p:ext uri="{BB962C8B-B14F-4D97-AF65-F5344CB8AC3E}">
        <p14:creationId xmlns:p14="http://schemas.microsoft.com/office/powerpoint/2010/main" val="8416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2700" decel="100000" fill="hold"/>
                                        <p:tgtEl>
                                          <p:spTgt spid="10"/>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4443615"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2012</a:t>
            </a:r>
          </a:p>
          <a:p>
            <a:r>
              <a:rPr lang="en-US" b="1" spc="-5" dirty="0">
                <a:latin typeface="Trebuchet MS" charset="0"/>
                <a:ea typeface="Trebuchet MS" charset="0"/>
                <a:cs typeface="Trebuchet MS" charset="0"/>
              </a:rPr>
              <a:t>TO THE TODAY</a:t>
            </a:r>
            <a:endParaRPr lang="en-US" dirty="0"/>
          </a:p>
        </p:txBody>
      </p:sp>
      <p:sp>
        <p:nvSpPr>
          <p:cNvPr id="11" name="Content Placeholder 2"/>
          <p:cNvSpPr>
            <a:spLocks noGrp="1"/>
          </p:cNvSpPr>
          <p:nvPr>
            <p:ph idx="1"/>
          </p:nvPr>
        </p:nvSpPr>
        <p:spPr>
          <a:xfrm>
            <a:off x="3001267" y="1990596"/>
            <a:ext cx="5997349" cy="3247184"/>
          </a:xfrm>
        </p:spPr>
        <p:txBody>
          <a:bodyPr>
            <a:normAutofit/>
          </a:bodyPr>
          <a:lstStyle/>
          <a:p>
            <a:pPr marL="0" indent="0">
              <a:buNone/>
            </a:pPr>
            <a:r>
              <a:rPr lang="en-US" sz="2800" b="1" u="sng" dirty="0"/>
              <a:t>Paris January 9, 2015</a:t>
            </a:r>
          </a:p>
          <a:p>
            <a:pPr marL="0" indent="0">
              <a:buNone/>
            </a:pPr>
            <a:r>
              <a:rPr lang="en-US" sz="2800" dirty="0"/>
              <a:t>	  			4 killed at 					the Hyper 					Cacher</a:t>
            </a:r>
            <a:br>
              <a:rPr lang="en-US" sz="2800" dirty="0"/>
            </a:br>
            <a:r>
              <a:rPr lang="en-US" sz="2800" dirty="0"/>
              <a:t>				Supermarket</a:t>
            </a:r>
          </a:p>
          <a:p>
            <a:pPr marL="0" indent="0">
              <a:buNone/>
            </a:pPr>
            <a:endParaRPr lang="en-US" sz="2800" dirty="0">
              <a:solidFill>
                <a:schemeClr val="accent2"/>
              </a:solidFill>
            </a:endParaRPr>
          </a:p>
          <a:p>
            <a:pPr marL="0" indent="0">
              <a:buNone/>
            </a:pPr>
            <a:endParaRPr lang="en-US" sz="2800" dirty="0">
              <a:solidFill>
                <a:schemeClr val="accent2"/>
              </a:solidFill>
            </a:endParaRPr>
          </a:p>
        </p:txBody>
      </p:sp>
      <p:pic>
        <p:nvPicPr>
          <p:cNvPr id="12" name="Picture 11"/>
          <p:cNvPicPr>
            <a:picLocks noChangeAspect="1"/>
          </p:cNvPicPr>
          <p:nvPr/>
        </p:nvPicPr>
        <p:blipFill>
          <a:blip r:embed="rId3"/>
          <a:stretch>
            <a:fillRect/>
          </a:stretch>
        </p:blipFill>
        <p:spPr>
          <a:xfrm>
            <a:off x="1730" y="2559093"/>
            <a:ext cx="6680775" cy="4298907"/>
          </a:xfrm>
          <a:prstGeom prst="rect">
            <a:avLst/>
          </a:prstGeom>
        </p:spPr>
      </p:pic>
      <p:sp>
        <p:nvSpPr>
          <p:cNvPr id="13" name="Rectangle 12"/>
          <p:cNvSpPr/>
          <p:nvPr/>
        </p:nvSpPr>
        <p:spPr>
          <a:xfrm>
            <a:off x="6081680" y="5315053"/>
            <a:ext cx="438465" cy="4168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Tree>
    <p:extLst>
      <p:ext uri="{BB962C8B-B14F-4D97-AF65-F5344CB8AC3E}">
        <p14:creationId xmlns:p14="http://schemas.microsoft.com/office/powerpoint/2010/main" val="20468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END-TIMES</a:t>
            </a:r>
          </a:p>
          <a:p>
            <a:r>
              <a:rPr lang="en-US" sz="4800" dirty="0"/>
              <a:t>ANTI-SEMITISM</a:t>
            </a:r>
          </a:p>
        </p:txBody>
      </p:sp>
      <p:sp>
        <p:nvSpPr>
          <p:cNvPr id="2" name="Rectangle 1"/>
          <p:cNvSpPr/>
          <p:nvPr/>
        </p:nvSpPr>
        <p:spPr>
          <a:xfrm>
            <a:off x="4443615" y="980896"/>
            <a:ext cx="3112654" cy="646331"/>
          </a:xfrm>
          <a:prstGeom prst="rect">
            <a:avLst/>
          </a:prstGeom>
        </p:spPr>
        <p:txBody>
          <a:bodyPr wrap="square">
            <a:spAutoFit/>
          </a:bodyPr>
          <a:lstStyle/>
          <a:p>
            <a:r>
              <a:rPr lang="en-US" b="1" spc="-5" dirty="0">
                <a:latin typeface="Trebuchet MS" charset="0"/>
                <a:ea typeface="Trebuchet MS" charset="0"/>
                <a:cs typeface="Trebuchet MS" charset="0"/>
              </a:rPr>
              <a:t>FROM THE 2012</a:t>
            </a:r>
          </a:p>
          <a:p>
            <a:r>
              <a:rPr lang="en-US" b="1" spc="-5" dirty="0">
                <a:latin typeface="Trebuchet MS" charset="0"/>
                <a:ea typeface="Trebuchet MS" charset="0"/>
                <a:cs typeface="Trebuchet MS" charset="0"/>
              </a:rPr>
              <a:t>TO THE TODAY</a:t>
            </a:r>
            <a:endParaRPr lang="en-US" dirty="0"/>
          </a:p>
        </p:txBody>
      </p:sp>
      <p:sp>
        <p:nvSpPr>
          <p:cNvPr id="3" name="TextBox 2"/>
          <p:cNvSpPr txBox="1"/>
          <p:nvPr/>
        </p:nvSpPr>
        <p:spPr>
          <a:xfrm>
            <a:off x="7008354" y="6130776"/>
            <a:ext cx="184731" cy="369332"/>
          </a:xfrm>
          <a:prstGeom prst="rect">
            <a:avLst/>
          </a:prstGeom>
          <a:noFill/>
        </p:spPr>
        <p:txBody>
          <a:bodyPr wrap="none" rtlCol="0">
            <a:spAutoFit/>
          </a:bodyPr>
          <a:lstStyle/>
          <a:p>
            <a:endParaRPr lang="en-US"/>
          </a:p>
        </p:txBody>
      </p:sp>
      <p:pic>
        <p:nvPicPr>
          <p:cNvPr id="9" name="Picture 8" descr="The Hostages in Pa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276" y="2075490"/>
            <a:ext cx="4398030" cy="4663290"/>
          </a:xfrm>
          <a:prstGeom prst="rect">
            <a:avLst/>
          </a:prstGeom>
        </p:spPr>
      </p:pic>
      <p:sp>
        <p:nvSpPr>
          <p:cNvPr id="10" name="Rectangle 9"/>
          <p:cNvSpPr/>
          <p:nvPr/>
        </p:nvSpPr>
        <p:spPr>
          <a:xfrm flipH="1">
            <a:off x="1150358" y="2075490"/>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kern="1200" dirty="0">
                <a:solidFill>
                  <a:srgbClr val="FF0000"/>
                </a:solidFill>
              </a:rPr>
              <a:t>1</a:t>
            </a:r>
          </a:p>
        </p:txBody>
      </p:sp>
      <p:sp>
        <p:nvSpPr>
          <p:cNvPr id="14" name="Rectangle 13"/>
          <p:cNvSpPr/>
          <p:nvPr/>
        </p:nvSpPr>
        <p:spPr>
          <a:xfrm flipH="1">
            <a:off x="2038109" y="1842931"/>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kern="1200" dirty="0">
                <a:solidFill>
                  <a:srgbClr val="FF0000"/>
                </a:solidFill>
              </a:rPr>
              <a:t>2</a:t>
            </a:r>
          </a:p>
        </p:txBody>
      </p:sp>
      <p:sp>
        <p:nvSpPr>
          <p:cNvPr id="15" name="Rectangle 14"/>
          <p:cNvSpPr/>
          <p:nvPr/>
        </p:nvSpPr>
        <p:spPr>
          <a:xfrm flipH="1">
            <a:off x="4297284" y="5377123"/>
            <a:ext cx="621537" cy="144655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800" b="1" kern="1200" dirty="0">
                <a:solidFill>
                  <a:srgbClr val="FF0000"/>
                </a:solidFill>
              </a:rPr>
              <a:t>3</a:t>
            </a:r>
          </a:p>
        </p:txBody>
      </p:sp>
      <p:sp>
        <p:nvSpPr>
          <p:cNvPr id="16" name="Title 1"/>
          <p:cNvSpPr txBox="1">
            <a:spLocks/>
          </p:cNvSpPr>
          <p:nvPr/>
        </p:nvSpPr>
        <p:spPr>
          <a:xfrm>
            <a:off x="5629441" y="3522040"/>
            <a:ext cx="4111233" cy="1457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“Olivier, </a:t>
            </a:r>
          </a:p>
          <a:p>
            <a:r>
              <a:rPr lang="en-US" sz="4800" dirty="0"/>
              <a:t>are they coming </a:t>
            </a:r>
          </a:p>
          <a:p>
            <a:r>
              <a:rPr lang="en-US" sz="4800" dirty="0"/>
              <a:t>back </a:t>
            </a:r>
          </a:p>
          <a:p>
            <a:r>
              <a:rPr lang="en-US" sz="4800" dirty="0"/>
              <a:t>for us?”</a:t>
            </a:r>
          </a:p>
        </p:txBody>
      </p:sp>
    </p:spTree>
    <p:extLst>
      <p:ext uri="{BB962C8B-B14F-4D97-AF65-F5344CB8AC3E}">
        <p14:creationId xmlns:p14="http://schemas.microsoft.com/office/powerpoint/2010/main" val="6099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1383" y="617527"/>
            <a:ext cx="7659454"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MODERN ANTI-SEMITISM</a:t>
            </a:r>
          </a:p>
          <a:p>
            <a:r>
              <a:rPr lang="en-US" sz="4400" dirty="0"/>
              <a:t>DIDN’T HAPPEN IN A VACUUM</a:t>
            </a:r>
          </a:p>
        </p:txBody>
      </p:sp>
      <p:sp>
        <p:nvSpPr>
          <p:cNvPr id="7" name="object 4"/>
          <p:cNvSpPr/>
          <p:nvPr/>
        </p:nvSpPr>
        <p:spPr>
          <a:xfrm>
            <a:off x="0" y="1979103"/>
            <a:ext cx="7310581" cy="4890021"/>
          </a:xfrm>
          <a:prstGeom prst="rect">
            <a:avLst/>
          </a:prstGeom>
          <a:blipFill>
            <a:blip r:embed="rId2" cstate="print"/>
            <a:stretch>
              <a:fillRect/>
            </a:stretch>
          </a:blipFill>
        </p:spPr>
        <p:txBody>
          <a:bodyPr wrap="square" lIns="0" tIns="0" rIns="0" bIns="0" rtlCol="0"/>
          <a:lstStyle/>
          <a:p>
            <a:endParaRPr/>
          </a:p>
        </p:txBody>
      </p:sp>
      <p:sp>
        <p:nvSpPr>
          <p:cNvPr id="3" name="Rectangle 2"/>
          <p:cNvSpPr/>
          <p:nvPr/>
        </p:nvSpPr>
        <p:spPr>
          <a:xfrm>
            <a:off x="7310581" y="1979103"/>
            <a:ext cx="1833419" cy="48788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467599" y="2420452"/>
            <a:ext cx="1676401" cy="4165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3200" dirty="0">
                <a:solidFill>
                  <a:schemeClr val="bg1"/>
                </a:solidFill>
              </a:rPr>
              <a:t>YOU MUST KNOW WHAT YOU BRING TO </a:t>
            </a:r>
            <a:r>
              <a:rPr lang="en-US" sz="3200">
                <a:solidFill>
                  <a:schemeClr val="bg1"/>
                </a:solidFill>
              </a:rPr>
              <a:t>THE TABLE!</a:t>
            </a:r>
            <a:endParaRPr lang="en-US" sz="3200" dirty="0">
              <a:solidFill>
                <a:schemeClr val="bg1"/>
              </a:solidFill>
            </a:endParaRPr>
          </a:p>
        </p:txBody>
      </p:sp>
    </p:spTree>
    <p:extLst>
      <p:ext uri="{BB962C8B-B14F-4D97-AF65-F5344CB8AC3E}">
        <p14:creationId xmlns:p14="http://schemas.microsoft.com/office/powerpoint/2010/main" val="1145705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83819" y="1935364"/>
            <a:ext cx="6092433" cy="2585323"/>
          </a:xfrm>
          <a:prstGeom prst="rect">
            <a:avLst/>
          </a:prstGeom>
        </p:spPr>
        <p:txBody>
          <a:bodyPr wrap="square">
            <a:spAutoFit/>
          </a:bodyPr>
          <a:lstStyle/>
          <a:p>
            <a:r>
              <a:rPr lang="en-US" sz="3600" b="1" u="sng" dirty="0"/>
              <a:t>1. Education</a:t>
            </a:r>
          </a:p>
          <a:p>
            <a:pPr lvl="1"/>
            <a:r>
              <a:rPr lang="en-US" sz="3600" dirty="0"/>
              <a:t> Know the players</a:t>
            </a:r>
          </a:p>
          <a:p>
            <a:pPr lvl="1"/>
            <a:r>
              <a:rPr lang="en-US" sz="3600" dirty="0"/>
              <a:t> Know the agenda</a:t>
            </a:r>
          </a:p>
          <a:p>
            <a:pPr lvl="1"/>
            <a:r>
              <a:rPr lang="en-US" sz="3600" dirty="0"/>
              <a:t> Know the ultimate goal</a:t>
            </a:r>
          </a:p>
          <a:p>
            <a:pPr lvl="1"/>
            <a:endParaRPr lang="en-US" dirty="0"/>
          </a:p>
        </p:txBody>
      </p:sp>
      <p:sp>
        <p:nvSpPr>
          <p:cNvPr id="8" name="Content Placeholder 2"/>
          <p:cNvSpPr>
            <a:spLocks noGrp="1"/>
          </p:cNvSpPr>
          <p:nvPr>
            <p:ph idx="1"/>
          </p:nvPr>
        </p:nvSpPr>
        <p:spPr>
          <a:xfrm>
            <a:off x="283819" y="4472335"/>
            <a:ext cx="10058401" cy="4131734"/>
          </a:xfrm>
        </p:spPr>
        <p:txBody>
          <a:bodyPr>
            <a:normAutofit/>
          </a:bodyPr>
          <a:lstStyle/>
          <a:p>
            <a:pPr marL="0" indent="0">
              <a:buNone/>
            </a:pPr>
            <a:r>
              <a:rPr lang="en-US" sz="3600" b="1" u="sng" dirty="0"/>
              <a:t>2. Share your knowledge</a:t>
            </a:r>
          </a:p>
          <a:p>
            <a:pPr marL="457200" lvl="1" indent="0">
              <a:buNone/>
            </a:pPr>
            <a:r>
              <a:rPr lang="en-US" sz="3600" dirty="0"/>
              <a:t> With your children</a:t>
            </a:r>
          </a:p>
          <a:p>
            <a:pPr marL="457200" lvl="1" indent="0">
              <a:buNone/>
            </a:pPr>
            <a:r>
              <a:rPr lang="en-US" sz="3600" dirty="0"/>
              <a:t> With your students</a:t>
            </a:r>
          </a:p>
          <a:p>
            <a:pPr marL="457200" lvl="1" indent="0">
              <a:buNone/>
            </a:pPr>
            <a:r>
              <a:rPr lang="en-US" sz="3600" dirty="0"/>
              <a:t> With your congregations</a:t>
            </a:r>
          </a:p>
          <a:p>
            <a:pPr marL="0" indent="0">
              <a:buNone/>
            </a:pPr>
            <a:r>
              <a:rPr lang="en-US" sz="4800" dirty="0"/>
              <a:t> </a:t>
            </a:r>
          </a:p>
        </p:txBody>
      </p:sp>
    </p:spTree>
    <p:extLst>
      <p:ext uri="{BB962C8B-B14F-4D97-AF65-F5344CB8AC3E}">
        <p14:creationId xmlns:p14="http://schemas.microsoft.com/office/powerpoint/2010/main" val="15991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83819" y="1935364"/>
            <a:ext cx="7798495" cy="2585323"/>
          </a:xfrm>
          <a:prstGeom prst="rect">
            <a:avLst/>
          </a:prstGeom>
        </p:spPr>
        <p:txBody>
          <a:bodyPr wrap="square">
            <a:spAutoFit/>
          </a:bodyPr>
          <a:lstStyle/>
          <a:p>
            <a:r>
              <a:rPr lang="en-US" sz="3600" b="1" u="sng" dirty="0"/>
              <a:t>3. Support Israel</a:t>
            </a:r>
          </a:p>
          <a:p>
            <a:pPr lvl="1"/>
            <a:r>
              <a:rPr lang="en-US" sz="3600" dirty="0"/>
              <a:t> Attend events in your area</a:t>
            </a:r>
          </a:p>
          <a:p>
            <a:pPr lvl="1"/>
            <a:r>
              <a:rPr lang="en-US" sz="3600" dirty="0"/>
              <a:t> Attend events on Campuses</a:t>
            </a:r>
          </a:p>
          <a:p>
            <a:pPr lvl="1"/>
            <a:r>
              <a:rPr lang="en-US" sz="3600" dirty="0"/>
              <a:t> Visit Israel</a:t>
            </a:r>
          </a:p>
          <a:p>
            <a:pPr lvl="1"/>
            <a:endParaRPr lang="en-US" dirty="0"/>
          </a:p>
        </p:txBody>
      </p:sp>
      <p:sp>
        <p:nvSpPr>
          <p:cNvPr id="8" name="Content Placeholder 2"/>
          <p:cNvSpPr>
            <a:spLocks noGrp="1"/>
          </p:cNvSpPr>
          <p:nvPr>
            <p:ph idx="1"/>
          </p:nvPr>
        </p:nvSpPr>
        <p:spPr>
          <a:xfrm>
            <a:off x="283819" y="4472335"/>
            <a:ext cx="10058401" cy="4131734"/>
          </a:xfrm>
        </p:spPr>
        <p:txBody>
          <a:bodyPr>
            <a:normAutofit/>
          </a:bodyPr>
          <a:lstStyle/>
          <a:p>
            <a:pPr marL="0" indent="0">
              <a:buNone/>
            </a:pPr>
            <a:r>
              <a:rPr lang="en-US" sz="3600" b="1" u="sng" dirty="0"/>
              <a:t>4. Speak up</a:t>
            </a:r>
          </a:p>
          <a:p>
            <a:pPr marL="457200" lvl="1" indent="0">
              <a:buNone/>
            </a:pPr>
            <a:r>
              <a:rPr lang="en-US" sz="3600" dirty="0"/>
              <a:t> Confront revisionism with facts and </a:t>
            </a:r>
            <a:br>
              <a:rPr lang="en-US" sz="3600" dirty="0"/>
            </a:br>
            <a:r>
              <a:rPr lang="en-US" sz="3600" dirty="0"/>
              <a:t> with the Bible whenever possible</a:t>
            </a:r>
          </a:p>
          <a:p>
            <a:pPr marL="457200" lvl="1" indent="0">
              <a:buNone/>
            </a:pPr>
            <a:r>
              <a:rPr lang="en-US" sz="3600" dirty="0"/>
              <a:t> Stay away from character assassination</a:t>
            </a:r>
          </a:p>
          <a:p>
            <a:pPr marL="0" indent="0">
              <a:buNone/>
            </a:pPr>
            <a:r>
              <a:rPr lang="en-US" sz="4800" dirty="0"/>
              <a:t> </a:t>
            </a:r>
          </a:p>
        </p:txBody>
      </p:sp>
    </p:spTree>
    <p:extLst>
      <p:ext uri="{BB962C8B-B14F-4D97-AF65-F5344CB8AC3E}">
        <p14:creationId xmlns:p14="http://schemas.microsoft.com/office/powerpoint/2010/main" val="258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34724" y="1990597"/>
            <a:ext cx="7798495" cy="2308324"/>
          </a:xfrm>
          <a:prstGeom prst="rect">
            <a:avLst/>
          </a:prstGeom>
        </p:spPr>
        <p:txBody>
          <a:bodyPr wrap="square">
            <a:spAutoFit/>
          </a:bodyPr>
          <a:lstStyle/>
          <a:p>
            <a:r>
              <a:rPr lang="en-US" sz="3600" b="1" u="sng" dirty="0"/>
              <a:t>5. Fight BDS</a:t>
            </a:r>
          </a:p>
          <a:p>
            <a:pPr lvl="1"/>
            <a:r>
              <a:rPr lang="en-US" sz="3600" dirty="0"/>
              <a:t> </a:t>
            </a:r>
            <a:r>
              <a:rPr lang="en-US" sz="3600" b="1" u="sng" dirty="0">
                <a:solidFill>
                  <a:schemeClr val="bg1"/>
                </a:solidFill>
              </a:rPr>
              <a:t>B</a:t>
            </a:r>
            <a:r>
              <a:rPr lang="en-US" sz="3600" dirty="0"/>
              <a:t>uy Israeli products</a:t>
            </a:r>
          </a:p>
          <a:p>
            <a:pPr lvl="1"/>
            <a:r>
              <a:rPr lang="en-US" sz="3600" dirty="0"/>
              <a:t> </a:t>
            </a:r>
            <a:r>
              <a:rPr lang="en-US" sz="3600" b="1" u="sng" dirty="0">
                <a:solidFill>
                  <a:schemeClr val="bg1"/>
                </a:solidFill>
              </a:rPr>
              <a:t>D</a:t>
            </a:r>
            <a:r>
              <a:rPr lang="en-US" sz="3600" dirty="0"/>
              <a:t>efend Israel with the truth</a:t>
            </a:r>
          </a:p>
          <a:p>
            <a:pPr lvl="1"/>
            <a:r>
              <a:rPr lang="en-US" sz="3600" b="1" dirty="0"/>
              <a:t> </a:t>
            </a:r>
            <a:r>
              <a:rPr lang="en-US" sz="3600" b="1" u="sng" dirty="0">
                <a:solidFill>
                  <a:schemeClr val="bg1"/>
                </a:solidFill>
              </a:rPr>
              <a:t>S</a:t>
            </a:r>
            <a:r>
              <a:rPr lang="en-US" sz="3600" dirty="0"/>
              <a:t>ustain Israel in prayer</a:t>
            </a:r>
            <a:endParaRPr lang="en-US" dirty="0"/>
          </a:p>
        </p:txBody>
      </p:sp>
    </p:spTree>
    <p:extLst>
      <p:ext uri="{BB962C8B-B14F-4D97-AF65-F5344CB8AC3E}">
        <p14:creationId xmlns:p14="http://schemas.microsoft.com/office/powerpoint/2010/main" val="1765349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34724" y="1990597"/>
            <a:ext cx="7798495" cy="4031873"/>
          </a:xfrm>
          <a:prstGeom prst="rect">
            <a:avLst/>
          </a:prstGeom>
        </p:spPr>
        <p:txBody>
          <a:bodyPr wrap="square">
            <a:spAutoFit/>
          </a:bodyPr>
          <a:lstStyle/>
          <a:p>
            <a:r>
              <a:rPr lang="en-US" sz="3200" b="1" dirty="0"/>
              <a:t>Remember</a:t>
            </a:r>
            <a:r>
              <a:rPr lang="en-US" sz="3200" b="1" u="sng" dirty="0"/>
              <a:t> who we fight</a:t>
            </a:r>
          </a:p>
          <a:p>
            <a:endParaRPr lang="en-US" sz="3200" b="1" u="sng" dirty="0"/>
          </a:p>
          <a:p>
            <a:r>
              <a:rPr lang="en-US" sz="3200" dirty="0"/>
              <a:t>Ephesians 6:12 </a:t>
            </a:r>
            <a:r>
              <a:rPr lang="en-US" sz="3200" i="1" dirty="0"/>
              <a:t>For our struggle is not against flesh and blood, but against the rulers, against the powers, against the world forces of this darkness, against the spiritual forces of wickedness in the heavenly places</a:t>
            </a:r>
            <a:r>
              <a:rPr lang="en-US" sz="3200" dirty="0"/>
              <a:t>.</a:t>
            </a:r>
            <a:endParaRPr lang="en-US" sz="3600" dirty="0"/>
          </a:p>
        </p:txBody>
      </p:sp>
    </p:spTree>
    <p:extLst>
      <p:ext uri="{BB962C8B-B14F-4D97-AF65-F5344CB8AC3E}">
        <p14:creationId xmlns:p14="http://schemas.microsoft.com/office/powerpoint/2010/main" val="1922716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34724" y="1990597"/>
            <a:ext cx="7798495" cy="2554545"/>
          </a:xfrm>
          <a:prstGeom prst="rect">
            <a:avLst/>
          </a:prstGeom>
        </p:spPr>
        <p:txBody>
          <a:bodyPr wrap="square">
            <a:spAutoFit/>
          </a:bodyPr>
          <a:lstStyle/>
          <a:p>
            <a:r>
              <a:rPr lang="en-US" sz="3200" b="1" dirty="0"/>
              <a:t>Remember</a:t>
            </a:r>
            <a:r>
              <a:rPr lang="en-US" sz="3200" b="1" u="sng" dirty="0"/>
              <a:t> who we also pray for</a:t>
            </a:r>
          </a:p>
          <a:p>
            <a:endParaRPr lang="en-US" sz="3200" dirty="0"/>
          </a:p>
          <a:p>
            <a:r>
              <a:rPr lang="en-US" sz="3200" dirty="0"/>
              <a:t>Matthew 5:44</a:t>
            </a:r>
          </a:p>
          <a:p>
            <a:r>
              <a:rPr lang="en-US" sz="3200" i="1" dirty="0"/>
              <a:t>“But I say to you, love your enemies and pray for those who persecute you.”</a:t>
            </a:r>
            <a:endParaRPr lang="en-US" sz="3600" i="1" dirty="0"/>
          </a:p>
        </p:txBody>
      </p:sp>
    </p:spTree>
    <p:extLst>
      <p:ext uri="{BB962C8B-B14F-4D97-AF65-F5344CB8AC3E}">
        <p14:creationId xmlns:p14="http://schemas.microsoft.com/office/powerpoint/2010/main" val="204795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END-TIMES ANTI-SEMITISM:</a:t>
            </a:r>
          </a:p>
          <a:p>
            <a:r>
              <a:rPr lang="en-US" sz="4400" dirty="0"/>
              <a:t>A Believer’s Response</a:t>
            </a:r>
          </a:p>
        </p:txBody>
      </p:sp>
      <p:sp>
        <p:nvSpPr>
          <p:cNvPr id="3" name="Rectangle 2"/>
          <p:cNvSpPr/>
          <p:nvPr/>
        </p:nvSpPr>
        <p:spPr>
          <a:xfrm>
            <a:off x="234724" y="1990597"/>
            <a:ext cx="8841770" cy="4708981"/>
          </a:xfrm>
          <a:prstGeom prst="rect">
            <a:avLst/>
          </a:prstGeom>
        </p:spPr>
        <p:txBody>
          <a:bodyPr wrap="square">
            <a:spAutoFit/>
          </a:bodyPr>
          <a:lstStyle/>
          <a:p>
            <a:r>
              <a:rPr lang="en-US" sz="3200" b="1" dirty="0"/>
              <a:t>Remember</a:t>
            </a:r>
            <a:r>
              <a:rPr lang="en-US" sz="3200" b="1" u="sng" dirty="0"/>
              <a:t> who we serve</a:t>
            </a:r>
          </a:p>
          <a:p>
            <a:r>
              <a:rPr lang="en-US" sz="3200" dirty="0"/>
              <a:t>Jeremiah 31:35-37</a:t>
            </a:r>
          </a:p>
          <a:p>
            <a:r>
              <a:rPr lang="en-US" sz="2800" i="1" dirty="0"/>
              <a:t>Thus says the </a:t>
            </a:r>
            <a:r>
              <a:rPr lang="en-US" sz="2800" i="1" cap="small" dirty="0"/>
              <a:t>Lord</a:t>
            </a:r>
            <a:r>
              <a:rPr lang="en-US" sz="2800" i="1" dirty="0"/>
              <a:t>, Who gives the sun for light by day And the fixed order of the moon and the stars for light by night, Who stirs up the sea so that its waves roar; The </a:t>
            </a:r>
            <a:r>
              <a:rPr lang="en-US" sz="2800" i="1" cap="small" dirty="0"/>
              <a:t>Lord</a:t>
            </a:r>
            <a:r>
              <a:rPr lang="en-US" sz="2800" i="1" dirty="0"/>
              <a:t> of hosts is His </a:t>
            </a:r>
            <a:r>
              <a:rPr lang="en-US" sz="2800" i="1" dirty="0" err="1"/>
              <a:t>name:</a:t>
            </a:r>
            <a:r>
              <a:rPr lang="en-US" sz="3200" i="1" dirty="0" err="1"/>
              <a:t>“</a:t>
            </a:r>
            <a:r>
              <a:rPr lang="en-US" sz="2800" i="1" dirty="0" err="1"/>
              <a:t>If</a:t>
            </a:r>
            <a:r>
              <a:rPr lang="en-US" sz="2800" i="1" baseline="30000" dirty="0"/>
              <a:t> </a:t>
            </a:r>
            <a:r>
              <a:rPr lang="en-US" sz="2800" i="1" dirty="0"/>
              <a:t>this fixed order departs From before Me,” declares the </a:t>
            </a:r>
            <a:r>
              <a:rPr lang="en-US" sz="2800" i="1" cap="small" dirty="0"/>
              <a:t>Lord</a:t>
            </a:r>
            <a:r>
              <a:rPr lang="en-US" sz="2800" i="1" dirty="0"/>
              <a:t>, “Then the offspring of Israel also will </a:t>
            </a:r>
          </a:p>
          <a:p>
            <a:r>
              <a:rPr lang="en-US" sz="2800" i="1" dirty="0"/>
              <a:t>cease From being a nation before Me forever.”</a:t>
            </a:r>
          </a:p>
          <a:p>
            <a:endParaRPr lang="en-US" sz="3600" dirty="0"/>
          </a:p>
        </p:txBody>
      </p:sp>
    </p:spTree>
    <p:extLst>
      <p:ext uri="{BB962C8B-B14F-4D97-AF65-F5344CB8AC3E}">
        <p14:creationId xmlns:p14="http://schemas.microsoft.com/office/powerpoint/2010/main" val="1011284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134" y="100787"/>
            <a:ext cx="6069268" cy="1373070"/>
          </a:xfrm>
        </p:spPr>
        <p:txBody>
          <a:bodyPr/>
          <a:lstStyle/>
          <a:p>
            <a:r>
              <a:rPr lang="en-US" b="1" dirty="0">
                <a:solidFill>
                  <a:schemeClr val="bg1"/>
                </a:solidFill>
              </a:rPr>
              <a:t>MODERN </a:t>
            </a:r>
            <a:br>
              <a:rPr lang="en-US" b="1" dirty="0">
                <a:solidFill>
                  <a:schemeClr val="bg1"/>
                </a:solidFill>
              </a:rPr>
            </a:br>
            <a:r>
              <a:rPr lang="en-US" b="1" dirty="0">
                <a:solidFill>
                  <a:schemeClr val="bg1"/>
                </a:solidFill>
              </a:rPr>
              <a:t>ANTI-SEMITISM</a:t>
            </a:r>
          </a:p>
        </p:txBody>
      </p:sp>
      <p:sp>
        <p:nvSpPr>
          <p:cNvPr id="3" name="Subtitle 2"/>
          <p:cNvSpPr>
            <a:spLocks noGrp="1"/>
          </p:cNvSpPr>
          <p:nvPr>
            <p:ph type="subTitle" idx="1"/>
          </p:nvPr>
        </p:nvSpPr>
        <p:spPr>
          <a:xfrm>
            <a:off x="165696" y="4430859"/>
            <a:ext cx="8883444" cy="2212259"/>
          </a:xfrm>
        </p:spPr>
        <p:txBody>
          <a:bodyPr>
            <a:normAutofit fontScale="92500" lnSpcReduction="10000"/>
          </a:bodyPr>
          <a:lstStyle/>
          <a:p>
            <a:pPr algn="l"/>
            <a:r>
              <a:rPr lang="en-US" sz="3600" b="1" i="1" dirty="0"/>
              <a:t>Zechariah 8:23</a:t>
            </a:r>
            <a:r>
              <a:rPr lang="en-US" sz="3600" i="1" dirty="0"/>
              <a:t> Thus says the Lord of hosts, “In those days ten men from all the nations will grasp the garment of a Jew, saying, </a:t>
            </a:r>
            <a:br>
              <a:rPr lang="en-US" sz="3600" i="1" dirty="0"/>
            </a:br>
            <a:r>
              <a:rPr lang="en-US" sz="3600" i="1" dirty="0"/>
              <a:t>‘Let us go with you, for we have heard that God is with you.’”</a:t>
            </a:r>
            <a:endParaRPr lang="en-US" sz="3600" dirty="0"/>
          </a:p>
        </p:txBody>
      </p:sp>
      <p:pic>
        <p:nvPicPr>
          <p:cNvPr id="6" name="Picture 5"/>
          <p:cNvPicPr>
            <a:picLocks noChangeAspect="1"/>
          </p:cNvPicPr>
          <p:nvPr/>
        </p:nvPicPr>
        <p:blipFill>
          <a:blip r:embed="rId3"/>
          <a:stretch>
            <a:fillRect/>
          </a:stretch>
        </p:blipFill>
        <p:spPr>
          <a:xfrm rot="20087931">
            <a:off x="544057" y="104503"/>
            <a:ext cx="2563469" cy="312850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367292" y="1301173"/>
            <a:ext cx="4681346" cy="1200329"/>
          </a:xfrm>
          <a:prstGeom prst="rect">
            <a:avLst/>
          </a:prstGeom>
        </p:spPr>
        <p:txBody>
          <a:bodyPr wrap="none">
            <a:spAutoFit/>
          </a:bodyPr>
          <a:lstStyle/>
          <a:p>
            <a:r>
              <a:rPr lang="en-US" sz="3600" dirty="0"/>
              <a:t>FROM “NEVER AGAIN”</a:t>
            </a:r>
          </a:p>
          <a:p>
            <a:r>
              <a:rPr lang="en-US" sz="3600" dirty="0"/>
              <a:t>TO “OVER AGAIN!”</a:t>
            </a:r>
          </a:p>
        </p:txBody>
      </p:sp>
    </p:spTree>
    <p:extLst>
      <p:ext uri="{BB962C8B-B14F-4D97-AF65-F5344CB8AC3E}">
        <p14:creationId xmlns:p14="http://schemas.microsoft.com/office/powerpoint/2010/main" val="205378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dirty="0"/>
              <a:t>THE MORPHING OF </a:t>
            </a:r>
            <a:br>
              <a:rPr lang="en-US" sz="4000" dirty="0"/>
            </a:br>
            <a:r>
              <a:rPr lang="en-US" sz="4000" dirty="0"/>
              <a:t>ANTI-SEMITISM</a:t>
            </a:r>
          </a:p>
        </p:txBody>
      </p:sp>
      <p:sp>
        <p:nvSpPr>
          <p:cNvPr id="4" name="object 7"/>
          <p:cNvSpPr txBox="1">
            <a:spLocks noGrp="1"/>
          </p:cNvSpPr>
          <p:nvPr>
            <p:ph type="title"/>
          </p:nvPr>
        </p:nvSpPr>
        <p:spPr>
          <a:xfrm>
            <a:off x="283819" y="1993564"/>
            <a:ext cx="8860181" cy="4660891"/>
          </a:xfrm>
          <a:prstGeom prst="rect">
            <a:avLst/>
          </a:prstGeom>
        </p:spPr>
        <p:txBody>
          <a:bodyPr vert="horz" wrap="square" lIns="0" tIns="12065" rIns="0" bIns="0" rtlCol="0">
            <a:spAutoFit/>
          </a:bodyPr>
          <a:lstStyle/>
          <a:p>
            <a:pPr marL="12700" marR="5080">
              <a:lnSpc>
                <a:spcPct val="118000"/>
              </a:lnSpc>
              <a:spcBef>
                <a:spcPts val="95"/>
              </a:spcBef>
            </a:pPr>
            <a:r>
              <a:rPr lang="en-US" sz="4000" b="1" u="sng" spc="-5" dirty="0">
                <a:latin typeface="Trebuchet MS" charset="0"/>
                <a:ea typeface="Trebuchet MS" charset="0"/>
                <a:cs typeface="Trebuchet MS" charset="0"/>
              </a:rPr>
              <a:t>• CLASSICAL ANTI-SEMITISM</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a:t>
            </a:r>
            <a:r>
              <a:rPr lang="en-US" sz="2900" b="1" spc="-5" dirty="0">
                <a:solidFill>
                  <a:prstClr val="white"/>
                </a:solidFill>
                <a:latin typeface="Trebuchet MS" charset="0"/>
                <a:ea typeface="Trebuchet MS" charset="0"/>
                <a:cs typeface="Trebuchet MS" charset="0"/>
              </a:rPr>
              <a:t>• THEOLOGICAL ANTI-JUDAISM</a:t>
            </a:r>
            <a:br>
              <a:rPr lang="en-US" sz="2900" b="1" spc="-5" dirty="0">
                <a:solidFill>
                  <a:prstClr val="white"/>
                </a:solidFill>
                <a:latin typeface="Trebuchet MS" charset="0"/>
                <a:ea typeface="Trebuchet MS" charset="0"/>
                <a:cs typeface="Trebuchet MS" charset="0"/>
              </a:rPr>
            </a:br>
            <a:r>
              <a:rPr lang="en-US" sz="2900" b="1" spc="-5" dirty="0">
                <a:solidFill>
                  <a:prstClr val="white"/>
                </a:solidFill>
                <a:latin typeface="Trebuchet MS" charset="0"/>
                <a:ea typeface="Trebuchet MS" charset="0"/>
                <a:cs typeface="Trebuchet MS" charset="0"/>
              </a:rPr>
              <a:t>	• RACIAL ANTI-SEMITISM</a:t>
            </a:r>
            <a:br>
              <a:rPr lang="en-US" sz="2900" b="1" spc="-5" dirty="0">
                <a:solidFill>
                  <a:prstClr val="white"/>
                </a:solidFill>
                <a:latin typeface="Trebuchet MS" charset="0"/>
                <a:ea typeface="Trebuchet MS" charset="0"/>
                <a:cs typeface="Trebuchet MS" charset="0"/>
              </a:rPr>
            </a:br>
            <a:r>
              <a:rPr lang="en-US" sz="3200" b="1" spc="-5" dirty="0">
                <a:latin typeface="Trebuchet MS" charset="0"/>
                <a:ea typeface="Trebuchet MS" charset="0"/>
                <a:cs typeface="Trebuchet MS" charset="0"/>
              </a:rPr>
              <a:t> 	</a:t>
            </a:r>
            <a:r>
              <a:rPr lang="en-US" sz="2000" b="1" spc="-5" dirty="0">
                <a:latin typeface="Trebuchet MS" charset="0"/>
                <a:ea typeface="Trebuchet MS" charset="0"/>
                <a:cs typeface="Trebuchet MS" charset="0"/>
              </a:rPr>
              <a:t>FROM THE BIBLICAL ACCOUNT TO THE HOLOCAUST </a:t>
            </a:r>
            <a:br>
              <a:rPr lang="en-US" b="1" spc="-5" dirty="0">
                <a:latin typeface="Trebuchet MS" charset="0"/>
                <a:ea typeface="Trebuchet MS" charset="0"/>
                <a:cs typeface="Trebuchet MS" charset="0"/>
              </a:rPr>
            </a:br>
            <a:r>
              <a:rPr lang="en-US" sz="4000" b="1" u="sng" spc="-5" dirty="0">
                <a:latin typeface="Trebuchet MS" charset="0"/>
                <a:ea typeface="Trebuchet MS" charset="0"/>
                <a:cs typeface="Trebuchet MS" charset="0"/>
              </a:rPr>
              <a:t>• MODERN ANTI-SEMITISM</a:t>
            </a:r>
            <a:br>
              <a:rPr lang="en-US" sz="2900" b="1" spc="-5" dirty="0">
                <a:latin typeface="Trebuchet MS" charset="0"/>
                <a:ea typeface="Trebuchet MS" charset="0"/>
                <a:cs typeface="Trebuchet MS" charset="0"/>
              </a:rPr>
            </a:br>
            <a:r>
              <a:rPr lang="en-US" sz="2900" b="1" spc="-5" dirty="0">
                <a:latin typeface="Trebuchet MS" charset="0"/>
                <a:ea typeface="Trebuchet MS" charset="0"/>
                <a:cs typeface="Trebuchet MS" charset="0"/>
              </a:rPr>
              <a:t>	• NEW ANTI-SEMITISM</a:t>
            </a:r>
            <a:br>
              <a:rPr lang="en-US" sz="2900" b="1" spc="-5" dirty="0">
                <a:latin typeface="Trebuchet MS" charset="0"/>
                <a:ea typeface="Trebuchet MS" charset="0"/>
                <a:cs typeface="Trebuchet MS" charset="0"/>
              </a:rPr>
            </a:br>
            <a:r>
              <a:rPr lang="en-US" sz="2900" b="1" spc="-5" dirty="0">
                <a:latin typeface="Trebuchet MS" charset="0"/>
                <a:ea typeface="Trebuchet MS" charset="0"/>
                <a:cs typeface="Trebuchet MS" charset="0"/>
              </a:rPr>
              <a:t>	• END-TIMES ANTI-SEMITISM</a:t>
            </a:r>
            <a:br>
              <a:rPr lang="en-US" sz="2900" b="1" spc="-5" dirty="0">
                <a:latin typeface="Trebuchet MS" charset="0"/>
                <a:ea typeface="Trebuchet MS" charset="0"/>
                <a:cs typeface="Trebuchet MS" charset="0"/>
              </a:rPr>
            </a:br>
            <a:r>
              <a:rPr lang="en-US" sz="2000" b="1" spc="-5" dirty="0">
                <a:latin typeface="Trebuchet MS" charset="0"/>
                <a:ea typeface="Trebuchet MS" charset="0"/>
                <a:cs typeface="Trebuchet MS" charset="0"/>
              </a:rPr>
              <a:t> 	POST-HOLOCAUST TO TODAY</a:t>
            </a:r>
            <a:endParaRPr sz="2000" b="1" dirty="0">
              <a:latin typeface="Trebuchet MS" charset="0"/>
              <a:ea typeface="Trebuchet MS" charset="0"/>
              <a:cs typeface="Trebuchet MS" charset="0"/>
            </a:endParaRPr>
          </a:p>
        </p:txBody>
      </p:sp>
    </p:spTree>
    <p:extLst>
      <p:ext uri="{BB962C8B-B14F-4D97-AF65-F5344CB8AC3E}">
        <p14:creationId xmlns:p14="http://schemas.microsoft.com/office/powerpoint/2010/main" val="18734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283819" y="2211934"/>
            <a:ext cx="8860181" cy="4028539"/>
          </a:xfrm>
          <a:prstGeom prst="rect">
            <a:avLst/>
          </a:prstGeom>
        </p:spPr>
        <p:txBody>
          <a:bodyPr vert="horz" wrap="square" lIns="0" tIns="12065" rIns="0" bIns="0" rtlCol="0">
            <a:spAutoFit/>
          </a:bodyPr>
          <a:lstStyle/>
          <a:p>
            <a:pPr marL="12700" marR="5080">
              <a:lnSpc>
                <a:spcPct val="118000"/>
              </a:lnSpc>
              <a:spcBef>
                <a:spcPts val="95"/>
              </a:spcBef>
            </a:pPr>
            <a:r>
              <a:rPr lang="en-US" sz="3200" b="1" spc="-5" dirty="0">
                <a:latin typeface="Trebuchet MS" charset="0"/>
                <a:ea typeface="Trebuchet MS" charset="0"/>
                <a:cs typeface="Trebuchet MS" charset="0"/>
              </a:rPr>
              <a:t>• Theological anti-Judaism paved the way </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for racial Anti-Semitism.</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 The Exegetical deviation of some of the early Church Fathers was a catalyst.</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 Anti-Semitism progressively grew, widening the chasm between the Church and the Jews and starting the “Us and Them!” syndrome.</a:t>
            </a:r>
            <a:endParaRPr sz="1600" b="1" dirty="0">
              <a:latin typeface="Trebuchet MS" charset="0"/>
              <a:ea typeface="Trebuchet MS" charset="0"/>
              <a:cs typeface="Trebuchet MS" charset="0"/>
            </a:endParaRPr>
          </a:p>
        </p:txBody>
      </p:sp>
      <p:sp>
        <p:nvSpPr>
          <p:cNvPr id="2" name="Rectangle 1"/>
          <p:cNvSpPr/>
          <p:nvPr/>
        </p:nvSpPr>
        <p:spPr>
          <a:xfrm>
            <a:off x="4713909" y="842397"/>
            <a:ext cx="2579936" cy="923330"/>
          </a:xfrm>
          <a:prstGeom prst="rect">
            <a:avLst/>
          </a:prstGeom>
        </p:spPr>
        <p:txBody>
          <a:bodyPr wrap="square">
            <a:spAutoFit/>
          </a:bodyPr>
          <a:lstStyle/>
          <a:p>
            <a:r>
              <a:rPr lang="en-US" b="1" spc="-5">
                <a:latin typeface="Trebuchet MS" charset="0"/>
                <a:ea typeface="Trebuchet MS" charset="0"/>
                <a:cs typeface="Trebuchet MS" charset="0"/>
              </a:rPr>
              <a:t>FROM THE BIBLICAL </a:t>
            </a:r>
            <a:br>
              <a:rPr lang="en-US" b="1" spc="-5">
                <a:latin typeface="Trebuchet MS" charset="0"/>
                <a:ea typeface="Trebuchet MS" charset="0"/>
                <a:cs typeface="Trebuchet MS" charset="0"/>
              </a:rPr>
            </a:br>
            <a:r>
              <a:rPr lang="en-US" b="1" spc="-5">
                <a:latin typeface="Trebuchet MS" charset="0"/>
                <a:ea typeface="Trebuchet MS" charset="0"/>
                <a:cs typeface="Trebuchet MS" charset="0"/>
              </a:rPr>
              <a:t>ACCOUNT </a:t>
            </a:r>
            <a:br>
              <a:rPr lang="en-US" b="1" spc="-5">
                <a:latin typeface="Trebuchet MS" charset="0"/>
                <a:ea typeface="Trebuchet MS" charset="0"/>
                <a:cs typeface="Trebuchet MS" charset="0"/>
              </a:rPr>
            </a:br>
            <a:r>
              <a:rPr lang="en-US" b="1" spc="-5">
                <a:latin typeface="Trebuchet MS" charset="0"/>
                <a:ea typeface="Trebuchet MS" charset="0"/>
                <a:cs typeface="Trebuchet MS" charset="0"/>
              </a:rPr>
              <a:t>TO THE HOLOCAUST </a:t>
            </a:r>
            <a:endParaRPr lang="en-US"/>
          </a:p>
        </p:txBody>
      </p:sp>
    </p:spTree>
    <p:extLst>
      <p:ext uri="{BB962C8B-B14F-4D97-AF65-F5344CB8AC3E}">
        <p14:creationId xmlns:p14="http://schemas.microsoft.com/office/powerpoint/2010/main" val="131851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381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141909" y="1990597"/>
            <a:ext cx="8860181" cy="5059718"/>
          </a:xfrm>
          <a:prstGeom prst="rect">
            <a:avLst/>
          </a:prstGeom>
        </p:spPr>
        <p:txBody>
          <a:bodyPr vert="horz" wrap="square" lIns="0" tIns="12065" rIns="0" bIns="0" rtlCol="0">
            <a:spAutoFit/>
          </a:bodyPr>
          <a:lstStyle/>
          <a:p>
            <a:pPr marL="12700">
              <a:lnSpc>
                <a:spcPct val="100000"/>
              </a:lnSpc>
              <a:spcBef>
                <a:spcPts val="725"/>
              </a:spcBef>
            </a:pPr>
            <a:r>
              <a:rPr lang="en-US" b="1" spc="-5" dirty="0">
                <a:latin typeface="Trebuchet MS" charset="0"/>
                <a:ea typeface="Trebuchet MS" charset="0"/>
                <a:cs typeface="Trebuchet MS" charset="0"/>
              </a:rPr>
              <a:t>The Church Fathers </a:t>
            </a:r>
            <a:br>
              <a:rPr lang="en-US" b="1" spc="-5" dirty="0">
                <a:latin typeface="Trebuchet MS" charset="0"/>
                <a:ea typeface="Trebuchet MS" charset="0"/>
                <a:cs typeface="Trebuchet MS" charset="0"/>
              </a:rPr>
            </a:br>
            <a:r>
              <a:rPr lang="en-US" sz="2400" b="1" u="sng" spc="-5" dirty="0">
                <a:latin typeface="Trebuchet MS" charset="0"/>
                <a:ea typeface="Trebuchet MS" charset="0"/>
                <a:cs typeface="Trebuchet MS" charset="0"/>
              </a:rPr>
              <a:t>• </a:t>
            </a:r>
            <a:r>
              <a:rPr lang="en-US" sz="2400" b="1" u="sng" spc="-15" dirty="0">
                <a:latin typeface="Trebuchet MS" charset="0"/>
                <a:ea typeface="Trebuchet MS" charset="0"/>
                <a:cs typeface="Trebuchet MS" charset="0"/>
              </a:rPr>
              <a:t>Ignatius </a:t>
            </a:r>
            <a:r>
              <a:rPr lang="en-US" sz="2400" b="1" u="sng" spc="-5" dirty="0">
                <a:latin typeface="Trebuchet MS" charset="0"/>
                <a:ea typeface="Trebuchet MS" charset="0"/>
                <a:cs typeface="Trebuchet MS" charset="0"/>
              </a:rPr>
              <a:t>Bishop </a:t>
            </a:r>
            <a:r>
              <a:rPr lang="en-US" sz="2400" b="1" u="sng" spc="5" dirty="0">
                <a:latin typeface="Trebuchet MS" charset="0"/>
                <a:ea typeface="Trebuchet MS" charset="0"/>
                <a:cs typeface="Trebuchet MS" charset="0"/>
              </a:rPr>
              <a:t>of </a:t>
            </a:r>
            <a:r>
              <a:rPr lang="en-US" sz="2400" b="1" u="sng" spc="-15" dirty="0">
                <a:latin typeface="Trebuchet MS" charset="0"/>
                <a:ea typeface="Trebuchet MS" charset="0"/>
                <a:cs typeface="Trebuchet MS" charset="0"/>
              </a:rPr>
              <a:t>Antioch </a:t>
            </a:r>
            <a:r>
              <a:rPr lang="en-US" sz="2400" b="1" u="sng" spc="-50" dirty="0">
                <a:latin typeface="Trebuchet MS" charset="0"/>
                <a:ea typeface="Trebuchet MS" charset="0"/>
                <a:cs typeface="Trebuchet MS" charset="0"/>
              </a:rPr>
              <a:t>(c. </a:t>
            </a:r>
            <a:r>
              <a:rPr lang="en-US" sz="2400" b="1" u="sng" spc="-15" dirty="0">
                <a:latin typeface="Trebuchet MS" charset="0"/>
                <a:ea typeface="Trebuchet MS" charset="0"/>
                <a:cs typeface="Trebuchet MS" charset="0"/>
              </a:rPr>
              <a:t>AD </a:t>
            </a:r>
            <a:r>
              <a:rPr lang="en-US" sz="2400" b="1" u="sng" spc="-5" dirty="0">
                <a:latin typeface="Trebuchet MS" charset="0"/>
                <a:ea typeface="Trebuchet MS" charset="0"/>
                <a:cs typeface="Trebuchet MS" charset="0"/>
              </a:rPr>
              <a:t>35 –</a:t>
            </a:r>
            <a:r>
              <a:rPr lang="en-US" sz="2400" b="1" u="sng" spc="65" dirty="0">
                <a:latin typeface="Trebuchet MS" charset="0"/>
                <a:ea typeface="Trebuchet MS" charset="0"/>
                <a:cs typeface="Trebuchet MS" charset="0"/>
              </a:rPr>
              <a:t> </a:t>
            </a:r>
            <a:r>
              <a:rPr lang="en-US" sz="2400" b="1" u="sng" spc="-30" dirty="0">
                <a:latin typeface="Trebuchet MS" charset="0"/>
                <a:ea typeface="Trebuchet MS" charset="0"/>
                <a:cs typeface="Trebuchet MS" charset="0"/>
              </a:rPr>
              <a:t>c.108)</a:t>
            </a:r>
            <a:br>
              <a:rPr lang="en-US" sz="2400" dirty="0">
                <a:latin typeface="Trebuchet MS" charset="0"/>
                <a:ea typeface="Trebuchet MS" charset="0"/>
                <a:cs typeface="Trebuchet MS" charset="0"/>
              </a:rPr>
            </a:br>
            <a:r>
              <a:rPr lang="en-US" sz="2400" b="1" u="sng" dirty="0">
                <a:latin typeface="Trebuchet MS" charset="0"/>
                <a:ea typeface="Trebuchet MS" charset="0"/>
                <a:cs typeface="Trebuchet MS" charset="0"/>
              </a:rPr>
              <a:t>• Origen </a:t>
            </a:r>
            <a:r>
              <a:rPr lang="en-US" sz="2400" b="1" u="sng" spc="10" dirty="0">
                <a:latin typeface="Trebuchet MS" charset="0"/>
                <a:ea typeface="Trebuchet MS" charset="0"/>
                <a:cs typeface="Trebuchet MS" charset="0"/>
              </a:rPr>
              <a:t>of </a:t>
            </a:r>
            <a:r>
              <a:rPr lang="en-US" sz="2400" b="1" u="sng" spc="-5" dirty="0">
                <a:latin typeface="Trebuchet MS" charset="0"/>
                <a:ea typeface="Trebuchet MS" charset="0"/>
                <a:cs typeface="Trebuchet MS" charset="0"/>
              </a:rPr>
              <a:t>Alexandria </a:t>
            </a:r>
            <a:r>
              <a:rPr lang="en-US" sz="2400" b="1" u="sng" spc="-10" dirty="0">
                <a:latin typeface="Trebuchet MS" charset="0"/>
                <a:ea typeface="Trebuchet MS" charset="0"/>
                <a:cs typeface="Trebuchet MS" charset="0"/>
              </a:rPr>
              <a:t>(AD</a:t>
            </a:r>
            <a:r>
              <a:rPr lang="en-US" sz="2400" b="1" u="sng" dirty="0">
                <a:latin typeface="Trebuchet MS" charset="0"/>
                <a:ea typeface="Trebuchet MS" charset="0"/>
                <a:cs typeface="Trebuchet MS" charset="0"/>
              </a:rPr>
              <a:t> </a:t>
            </a:r>
            <a:r>
              <a:rPr lang="en-US" sz="2400" b="1" u="sng" spc="-5" dirty="0">
                <a:latin typeface="Trebuchet MS" charset="0"/>
                <a:ea typeface="Trebuchet MS" charset="0"/>
                <a:cs typeface="Trebuchet MS" charset="0"/>
              </a:rPr>
              <a:t>185-254)</a:t>
            </a:r>
            <a:br>
              <a:rPr lang="en-US" sz="2400" b="1" u="sng" spc="-5" dirty="0">
                <a:latin typeface="Trebuchet MS" charset="0"/>
                <a:ea typeface="Trebuchet MS" charset="0"/>
                <a:cs typeface="Trebuchet MS" charset="0"/>
              </a:rPr>
            </a:br>
            <a:r>
              <a:rPr lang="en-US" sz="2400" b="1" u="sng" spc="-5" dirty="0">
                <a:latin typeface="Trebuchet MS" charset="0"/>
                <a:ea typeface="Trebuchet MS" charset="0"/>
                <a:cs typeface="Trebuchet MS" charset="0"/>
              </a:rPr>
              <a:t>• John Chrysostom (AD 344-407)</a:t>
            </a:r>
            <a:br>
              <a:rPr lang="en-US" sz="2400" b="1" u="sng" spc="-5" dirty="0">
                <a:latin typeface="Trebuchet MS" charset="0"/>
                <a:ea typeface="Trebuchet MS" charset="0"/>
                <a:cs typeface="Trebuchet MS" charset="0"/>
              </a:rPr>
            </a:br>
            <a:r>
              <a:rPr lang="en-US" sz="2400" b="1" u="sng" spc="-5" dirty="0">
                <a:latin typeface="Trebuchet MS" charset="0"/>
                <a:ea typeface="Trebuchet MS" charset="0"/>
                <a:cs typeface="Trebuchet MS" charset="0"/>
              </a:rPr>
              <a:t>• Augustine (AD 354-430)</a:t>
            </a:r>
            <a:br>
              <a:rPr lang="en-US" sz="2400" b="1" u="sng" spc="-5" dirty="0">
                <a:latin typeface="Trebuchet MS" charset="0"/>
                <a:ea typeface="Trebuchet MS" charset="0"/>
                <a:cs typeface="Trebuchet MS" charset="0"/>
              </a:rPr>
            </a:br>
            <a:r>
              <a:rPr lang="en-US" sz="2400" b="1" u="sng" spc="-5" dirty="0">
                <a:latin typeface="Trebuchet MS" charset="0"/>
                <a:ea typeface="Trebuchet MS" charset="0"/>
                <a:cs typeface="Trebuchet MS" charset="0"/>
              </a:rPr>
              <a:t>• Jerome (AD 347-420)</a:t>
            </a:r>
            <a:br>
              <a:rPr lang="en-US" sz="2400" b="1" u="sng" spc="-5" dirty="0">
                <a:latin typeface="Trebuchet MS" charset="0"/>
                <a:ea typeface="Trebuchet MS" charset="0"/>
                <a:cs typeface="Trebuchet MS" charset="0"/>
              </a:rPr>
            </a:br>
            <a:br>
              <a:rPr lang="en-US" sz="2400" b="1" u="sng" spc="-5" dirty="0">
                <a:latin typeface="Trebuchet MS" charset="0"/>
                <a:ea typeface="Trebuchet MS" charset="0"/>
                <a:cs typeface="Trebuchet MS" charset="0"/>
              </a:rPr>
            </a:br>
            <a:r>
              <a:rPr lang="en-US" sz="2400" b="1" u="sng" spc="-5" dirty="0">
                <a:latin typeface="Trebuchet MS" charset="0"/>
                <a:ea typeface="Trebuchet MS" charset="0"/>
                <a:cs typeface="Trebuchet MS" charset="0"/>
              </a:rPr>
              <a:t>A </a:t>
            </a:r>
            <a:r>
              <a:rPr lang="en-US" sz="2400" b="1" spc="-5" dirty="0">
                <a:latin typeface="Trebuchet MS" charset="0"/>
                <a:ea typeface="Trebuchet MS" charset="0"/>
                <a:cs typeface="Trebuchet MS" charset="0"/>
              </a:rPr>
              <a:t>deviation of </a:t>
            </a:r>
            <a:r>
              <a:rPr lang="en-US" sz="2400" b="1" u="sng" spc="-5" dirty="0">
                <a:latin typeface="Trebuchet MS" charset="0"/>
                <a:ea typeface="Trebuchet MS" charset="0"/>
                <a:cs typeface="Trebuchet MS" charset="0"/>
              </a:rPr>
              <a:t>one</a:t>
            </a:r>
            <a:r>
              <a:rPr lang="en-US" sz="2400" b="1" spc="-5" dirty="0">
                <a:latin typeface="Trebuchet MS" charset="0"/>
                <a:ea typeface="Trebuchet MS" charset="0"/>
                <a:cs typeface="Trebuchet MS" charset="0"/>
              </a:rPr>
              <a:t> </a:t>
            </a:r>
            <a:r>
              <a:rPr lang="en-US" sz="2400" b="1" u="sng" spc="-5" dirty="0">
                <a:latin typeface="Trebuchet MS" charset="0"/>
                <a:ea typeface="Trebuchet MS" charset="0"/>
                <a:cs typeface="Trebuchet MS" charset="0"/>
              </a:rPr>
              <a:t>degree</a:t>
            </a:r>
            <a:r>
              <a:rPr lang="en-US" sz="2400" b="1" spc="-5" dirty="0">
                <a:latin typeface="Trebuchet MS" charset="0"/>
                <a:ea typeface="Trebuchet MS" charset="0"/>
                <a:cs typeface="Trebuchet MS" charset="0"/>
              </a:rPr>
              <a: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(New York-Seattle -1º = 50 miles)</a:t>
            </a:r>
            <a:br>
              <a:rPr lang="en-US" sz="2400" b="1" u="sng" spc="-5" dirty="0">
                <a:latin typeface="Trebuchet MS" charset="0"/>
                <a:ea typeface="Trebuchet MS" charset="0"/>
                <a:cs typeface="Trebuchet MS" charset="0"/>
              </a:rPr>
            </a:br>
            <a:r>
              <a:rPr lang="en-US" sz="2400" b="1" spc="-5" dirty="0">
                <a:latin typeface="Trebuchet MS" charset="0"/>
                <a:ea typeface="Trebuchet MS" charset="0"/>
                <a:cs typeface="Trebuchet MS" charset="0"/>
              </a:rPr>
              <a:t>The Church’s exegetical deviation took many far away from biblical truth, leading to diatribes and eventually the death of millions. </a:t>
            </a:r>
            <a:br>
              <a:rPr lang="en-US" sz="2800" b="1" dirty="0">
                <a:latin typeface="Trebuchet MS" charset="0"/>
                <a:ea typeface="Trebuchet MS" charset="0"/>
                <a:cs typeface="Trebuchet MS" charset="0"/>
              </a:rPr>
            </a:br>
            <a:endParaRPr lang="en-US" sz="2800" b="1" dirty="0">
              <a:latin typeface="Trebuchet MS" charset="0"/>
              <a:ea typeface="Trebuchet MS" charset="0"/>
              <a:cs typeface="Trebuchet MS" charset="0"/>
            </a:endParaRPr>
          </a:p>
        </p:txBody>
      </p:sp>
      <p:sp>
        <p:nvSpPr>
          <p:cNvPr id="2" name="Rectangle 1"/>
          <p:cNvSpPr/>
          <p:nvPr/>
        </p:nvSpPr>
        <p:spPr>
          <a:xfrm>
            <a:off x="4728825" y="842397"/>
            <a:ext cx="3623055" cy="923330"/>
          </a:xfrm>
          <a:prstGeom prst="rect">
            <a:avLst/>
          </a:prstGeom>
        </p:spPr>
        <p:txBody>
          <a:bodyPr wrap="square">
            <a:spAutoFit/>
          </a:bodyPr>
          <a:lstStyle/>
          <a:p>
            <a:r>
              <a:rPr lang="en-US" b="1" spc="-5" dirty="0">
                <a:latin typeface="Trebuchet MS" charset="0"/>
                <a:ea typeface="Trebuchet MS" charset="0"/>
                <a:cs typeface="Trebuchet MS" charset="0"/>
              </a:rPr>
              <a:t>FROM THE BIBLICAL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ACCOUNT </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TO THE HOLOCAUST </a:t>
            </a:r>
            <a:endParaRPr lang="en-US" dirty="0"/>
          </a:p>
        </p:txBody>
      </p:sp>
    </p:spTree>
    <p:extLst>
      <p:ext uri="{BB962C8B-B14F-4D97-AF65-F5344CB8AC3E}">
        <p14:creationId xmlns:p14="http://schemas.microsoft.com/office/powerpoint/2010/main" val="29287080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13658</TotalTime>
  <Words>2702</Words>
  <Application>Microsoft Office PowerPoint</Application>
  <PresentationFormat>On-screen Show (4:3)</PresentationFormat>
  <Paragraphs>536</Paragraphs>
  <Slides>66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Homemade Apple</vt:lpstr>
      <vt:lpstr>Mangal</vt:lpstr>
      <vt:lpstr>Times</vt:lpstr>
      <vt:lpstr>Trebuchet MS</vt:lpstr>
      <vt:lpstr>Berlin</vt:lpstr>
      <vt:lpstr>MODERN  ANTI-SEMITISM</vt:lpstr>
      <vt:lpstr>PowerPoint Presentation</vt:lpstr>
      <vt:lpstr>PowerPoint Presentation</vt:lpstr>
      <vt:lpstr>PowerPoint Presentation</vt:lpstr>
      <vt:lpstr>A genuine follower of Yeshua cannot hate the Jews.  </vt:lpstr>
      <vt:lpstr>PowerPoint Presentation</vt:lpstr>
      <vt:lpstr>• CLASSICAL ANTI-SEMITISM  • THEOLOGICAL ANTI-JUDAISM  • RACIAL ANTI-SEMITISM   FROM THE BIBLICAL ACCOUNT TO THE HOLOCAUST  • MODERN ANTI-SEMITISM  • NEW ANTI-SEMITISM  • END-TIMES ANTI-SEMITISM   POST-HOLOCAUST TO TODAY</vt:lpstr>
      <vt:lpstr>• Theological anti-Judaism paved the way  for racial Anti-Semitism. • The Exegetical deviation of some of the early Church Fathers was a catalyst. • Anti-Semitism progressively grew, widening the chasm between the Church and the Jews and starting the “Us and Them!” syndrome.</vt:lpstr>
      <vt:lpstr>The Church Fathers  • Ignatius Bishop of Antioch (c. AD 35 – c.108) • Origen of Alexandria (AD 185-254) • John Chrysostom (AD 344-407) • Augustine (AD 354-430) • Jerome (AD 347-420)  A deviation of one degree  (New York-Seattle -1º = 50 miles) The Church’s exegetical deviation took many far away from biblical truth, leading to diatribes and eventually the death of millions.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ANTI-SEMITISM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ANTISEMITISM</dc:title>
  <dc:creator>Olivier Melnick</dc:creator>
  <cp:lastModifiedBy>Barbara Appel</cp:lastModifiedBy>
  <cp:revision>120</cp:revision>
  <dcterms:created xsi:type="dcterms:W3CDTF">2018-09-13T16:54:14Z</dcterms:created>
  <dcterms:modified xsi:type="dcterms:W3CDTF">2018-12-01T08:29:56Z</dcterms:modified>
</cp:coreProperties>
</file>