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42"/>
  </p:notesMasterIdLst>
  <p:handoutMasterIdLst>
    <p:handoutMasterId r:id="rId143"/>
  </p:handoutMasterIdLst>
  <p:sldIdLst>
    <p:sldId id="2067" r:id="rId2"/>
    <p:sldId id="3127" r:id="rId3"/>
    <p:sldId id="3000" r:id="rId4"/>
    <p:sldId id="5783" r:id="rId5"/>
    <p:sldId id="3146" r:id="rId6"/>
    <p:sldId id="5551" r:id="rId7"/>
    <p:sldId id="5370" r:id="rId8"/>
    <p:sldId id="2927" r:id="rId9"/>
    <p:sldId id="5784" r:id="rId10"/>
    <p:sldId id="3048" r:id="rId11"/>
    <p:sldId id="3147" r:id="rId12"/>
    <p:sldId id="3001" r:id="rId13"/>
    <p:sldId id="3008" r:id="rId14"/>
    <p:sldId id="3009" r:id="rId15"/>
    <p:sldId id="3024" r:id="rId16"/>
    <p:sldId id="5369" r:id="rId17"/>
    <p:sldId id="3173" r:id="rId18"/>
    <p:sldId id="3020" r:id="rId19"/>
    <p:sldId id="5544" r:id="rId20"/>
    <p:sldId id="3010" r:id="rId21"/>
    <p:sldId id="3011" r:id="rId22"/>
    <p:sldId id="3012" r:id="rId23"/>
    <p:sldId id="3013" r:id="rId24"/>
    <p:sldId id="3014" r:id="rId25"/>
    <p:sldId id="3017" r:id="rId26"/>
    <p:sldId id="3018" r:id="rId27"/>
    <p:sldId id="5773" r:id="rId28"/>
    <p:sldId id="3174" r:id="rId29"/>
    <p:sldId id="3002" r:id="rId30"/>
    <p:sldId id="3036" r:id="rId31"/>
    <p:sldId id="3037" r:id="rId32"/>
    <p:sldId id="3038" r:id="rId33"/>
    <p:sldId id="5545" r:id="rId34"/>
    <p:sldId id="3149" r:id="rId35"/>
    <p:sldId id="3039" r:id="rId36"/>
    <p:sldId id="5774" r:id="rId37"/>
    <p:sldId id="3045" r:id="rId38"/>
    <p:sldId id="3050" r:id="rId39"/>
    <p:sldId id="3124" r:id="rId40"/>
    <p:sldId id="3052" r:id="rId41"/>
    <p:sldId id="3051" r:id="rId42"/>
    <p:sldId id="3003" r:id="rId43"/>
    <p:sldId id="3041" r:id="rId44"/>
    <p:sldId id="3042" r:id="rId45"/>
    <p:sldId id="5789" r:id="rId46"/>
    <p:sldId id="3030" r:id="rId47"/>
    <p:sldId id="3150" r:id="rId48"/>
    <p:sldId id="5546" r:id="rId49"/>
    <p:sldId id="3004" r:id="rId50"/>
    <p:sldId id="322" r:id="rId51"/>
    <p:sldId id="3116" r:id="rId52"/>
    <p:sldId id="5824" r:id="rId53"/>
    <p:sldId id="5515" r:id="rId54"/>
    <p:sldId id="5792" r:id="rId55"/>
    <p:sldId id="5518" r:id="rId56"/>
    <p:sldId id="5540" r:id="rId57"/>
    <p:sldId id="5516" r:id="rId58"/>
    <p:sldId id="5698" r:id="rId59"/>
    <p:sldId id="3059" r:id="rId60"/>
    <p:sldId id="3057" r:id="rId61"/>
    <p:sldId id="3118" r:id="rId62"/>
    <p:sldId id="3533" r:id="rId63"/>
    <p:sldId id="5552" r:id="rId64"/>
    <p:sldId id="3119" r:id="rId65"/>
    <p:sldId id="3120" r:id="rId66"/>
    <p:sldId id="3005" r:id="rId67"/>
    <p:sldId id="3089" r:id="rId68"/>
    <p:sldId id="5794" r:id="rId69"/>
    <p:sldId id="5817" r:id="rId70"/>
    <p:sldId id="3074" r:id="rId71"/>
    <p:sldId id="3075" r:id="rId72"/>
    <p:sldId id="5562" r:id="rId73"/>
    <p:sldId id="5818" r:id="rId74"/>
    <p:sldId id="5554" r:id="rId75"/>
    <p:sldId id="3084" r:id="rId76"/>
    <p:sldId id="3085" r:id="rId77"/>
    <p:sldId id="5775" r:id="rId78"/>
    <p:sldId id="495" r:id="rId79"/>
    <p:sldId id="5819" r:id="rId80"/>
    <p:sldId id="3088" r:id="rId81"/>
    <p:sldId id="3076" r:id="rId82"/>
    <p:sldId id="3141" r:id="rId83"/>
    <p:sldId id="5566" r:id="rId84"/>
    <p:sldId id="5565" r:id="rId85"/>
    <p:sldId id="3090" r:id="rId86"/>
    <p:sldId id="3093" r:id="rId87"/>
    <p:sldId id="5567" r:id="rId88"/>
    <p:sldId id="5797" r:id="rId89"/>
    <p:sldId id="3095" r:id="rId90"/>
    <p:sldId id="2890" r:id="rId91"/>
    <p:sldId id="3155" r:id="rId92"/>
    <p:sldId id="5547" r:id="rId93"/>
    <p:sldId id="5820" r:id="rId94"/>
    <p:sldId id="3079" r:id="rId95"/>
    <p:sldId id="5799" r:id="rId96"/>
    <p:sldId id="5800" r:id="rId97"/>
    <p:sldId id="5821" r:id="rId98"/>
    <p:sldId id="5541" r:id="rId99"/>
    <p:sldId id="2060" r:id="rId100"/>
    <p:sldId id="5802" r:id="rId101"/>
    <p:sldId id="5803" r:id="rId102"/>
    <p:sldId id="5806" r:id="rId103"/>
    <p:sldId id="5805" r:id="rId104"/>
    <p:sldId id="3097" r:id="rId105"/>
    <p:sldId id="5543" r:id="rId106"/>
    <p:sldId id="5822" r:id="rId107"/>
    <p:sldId id="5816" r:id="rId108"/>
    <p:sldId id="5823" r:id="rId109"/>
    <p:sldId id="2888" r:id="rId110"/>
    <p:sldId id="2889" r:id="rId111"/>
    <p:sldId id="3136" r:id="rId112"/>
    <p:sldId id="2988" r:id="rId113"/>
    <p:sldId id="3101" r:id="rId114"/>
    <p:sldId id="2989" r:id="rId115"/>
    <p:sldId id="1338" r:id="rId116"/>
    <p:sldId id="5530" r:id="rId117"/>
    <p:sldId id="5786" r:id="rId118"/>
    <p:sldId id="5809" r:id="rId119"/>
    <p:sldId id="2839" r:id="rId120"/>
    <p:sldId id="5785" r:id="rId121"/>
    <p:sldId id="5810" r:id="rId122"/>
    <p:sldId id="5825" r:id="rId123"/>
    <p:sldId id="3105" r:id="rId124"/>
    <p:sldId id="3106" r:id="rId125"/>
    <p:sldId id="3107" r:id="rId126"/>
    <p:sldId id="5811" r:id="rId127"/>
    <p:sldId id="5812" r:id="rId128"/>
    <p:sldId id="3111" r:id="rId129"/>
    <p:sldId id="5813" r:id="rId130"/>
    <p:sldId id="2991" r:id="rId131"/>
    <p:sldId id="2992" r:id="rId132"/>
    <p:sldId id="5814" r:id="rId133"/>
    <p:sldId id="5529" r:id="rId134"/>
    <p:sldId id="5815" r:id="rId135"/>
    <p:sldId id="5531" r:id="rId136"/>
    <p:sldId id="5532" r:id="rId137"/>
    <p:sldId id="5533" r:id="rId138"/>
    <p:sldId id="3099" r:id="rId139"/>
    <p:sldId id="3140" r:id="rId140"/>
    <p:sldId id="3154" r:id="rId141"/>
  </p:sldIdLst>
  <p:sldSz cx="12192000" cy="6858000"/>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FF"/>
    <a:srgbClr val="FF00FF"/>
    <a:srgbClr val="00FFFF"/>
    <a:srgbClr val="FFFF99"/>
    <a:srgbClr val="99FF66"/>
    <a:srgbClr val="3399FF"/>
    <a:srgbClr val="A50021"/>
    <a:srgbClr val="CCCCF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80" autoAdjust="0"/>
    <p:restoredTop sz="91654" autoAdjust="0"/>
  </p:normalViewPr>
  <p:slideViewPr>
    <p:cSldViewPr>
      <p:cViewPr varScale="1">
        <p:scale>
          <a:sx n="62" d="100"/>
          <a:sy n="62" d="100"/>
        </p:scale>
        <p:origin x="144"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1"/>
            <a:ext cx="3038145" cy="464205"/>
          </a:xfrm>
          <a:prstGeom prst="rect">
            <a:avLst/>
          </a:prstGeom>
          <a:noFill/>
          <a:ln w="9525">
            <a:noFill/>
            <a:miter lim="800000"/>
            <a:headEnd/>
            <a:tailEnd/>
          </a:ln>
        </p:spPr>
        <p:txBody>
          <a:bodyPr vert="horz" wrap="square" lIns="93876" tIns="46939" rIns="93876" bIns="46939" numCol="1" anchor="t" anchorCtr="0" compatLnSpc="1">
            <a:prstTxWarp prst="textNoShape">
              <a:avLst/>
            </a:prstTxWarp>
          </a:bodyPr>
          <a:lstStyle>
            <a:lvl1pPr defTabSz="887723" eaLnBrk="1" hangingPunct="1">
              <a:defRPr sz="1300">
                <a:latin typeface="Times New Roman" pitchFamily="18" charset="0"/>
                <a:cs typeface="Arial" charset="0"/>
              </a:defRPr>
            </a:lvl1pPr>
          </a:lstStyle>
          <a:p>
            <a:pPr>
              <a:defRPr/>
            </a:pPr>
            <a:r>
              <a:rPr lang="en-US" dirty="0">
                <a:latin typeface="Calibri" panose="020F0502020204030204" pitchFamily="34" charset="0"/>
              </a:rPr>
              <a:t>Dr. Andy Woods</a:t>
            </a:r>
          </a:p>
        </p:txBody>
      </p:sp>
      <p:sp>
        <p:nvSpPr>
          <p:cNvPr id="36867" name="Rectangle 3"/>
          <p:cNvSpPr>
            <a:spLocks noGrp="1" noChangeArrowheads="1"/>
          </p:cNvSpPr>
          <p:nvPr>
            <p:ph type="dt" sz="quarter" idx="1"/>
          </p:nvPr>
        </p:nvSpPr>
        <p:spPr bwMode="auto">
          <a:xfrm>
            <a:off x="3972257" y="1"/>
            <a:ext cx="3038144" cy="464205"/>
          </a:xfrm>
          <a:prstGeom prst="rect">
            <a:avLst/>
          </a:prstGeom>
          <a:noFill/>
          <a:ln w="9525">
            <a:noFill/>
            <a:miter lim="800000"/>
            <a:headEnd/>
            <a:tailEnd/>
          </a:ln>
        </p:spPr>
        <p:txBody>
          <a:bodyPr vert="horz" wrap="square" lIns="93876" tIns="46939" rIns="93876" bIns="46939" numCol="1" anchor="t" anchorCtr="0" compatLnSpc="1">
            <a:prstTxWarp prst="textNoShape">
              <a:avLst/>
            </a:prstTxWarp>
          </a:bodyPr>
          <a:lstStyle>
            <a:lvl1pPr algn="r" defTabSz="887723" eaLnBrk="1" hangingPunct="1">
              <a:defRPr sz="1300">
                <a:latin typeface="Times New Roman" pitchFamily="18" charset="0"/>
                <a:cs typeface="Arial" charset="0"/>
              </a:defRPr>
            </a:lvl1pPr>
          </a:lstStyle>
          <a:p>
            <a:pPr>
              <a:defRPr/>
            </a:pPr>
            <a:r>
              <a:rPr lang="en-US" dirty="0">
                <a:latin typeface="Calibri" panose="020F0502020204030204" pitchFamily="34" charset="0"/>
              </a:rPr>
              <a:t>9/11/2016</a:t>
            </a:r>
          </a:p>
        </p:txBody>
      </p:sp>
      <p:sp>
        <p:nvSpPr>
          <p:cNvPr id="36868" name="Rectangle 4"/>
          <p:cNvSpPr>
            <a:spLocks noGrp="1" noChangeArrowheads="1"/>
          </p:cNvSpPr>
          <p:nvPr>
            <p:ph type="ftr" sz="quarter" idx="2"/>
          </p:nvPr>
        </p:nvSpPr>
        <p:spPr bwMode="auto">
          <a:xfrm>
            <a:off x="0" y="8832195"/>
            <a:ext cx="3038145" cy="464205"/>
          </a:xfrm>
          <a:prstGeom prst="rect">
            <a:avLst/>
          </a:prstGeom>
          <a:noFill/>
          <a:ln w="9525">
            <a:noFill/>
            <a:miter lim="800000"/>
            <a:headEnd/>
            <a:tailEnd/>
          </a:ln>
        </p:spPr>
        <p:txBody>
          <a:bodyPr vert="horz" wrap="square" lIns="93876" tIns="46939" rIns="93876" bIns="46939" numCol="1" anchor="b" anchorCtr="0" compatLnSpc="1">
            <a:prstTxWarp prst="textNoShape">
              <a:avLst/>
            </a:prstTxWarp>
          </a:bodyPr>
          <a:lstStyle>
            <a:lvl1pPr defTabSz="887723" eaLnBrk="1" hangingPunct="1">
              <a:defRPr sz="13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3972257" y="8832195"/>
            <a:ext cx="3038144" cy="464205"/>
          </a:xfrm>
          <a:prstGeom prst="rect">
            <a:avLst/>
          </a:prstGeom>
          <a:noFill/>
          <a:ln w="9525">
            <a:noFill/>
            <a:miter lim="800000"/>
            <a:headEnd/>
            <a:tailEnd/>
          </a:ln>
        </p:spPr>
        <p:txBody>
          <a:bodyPr vert="horz" wrap="square" lIns="93876" tIns="46939" rIns="93876" bIns="46939" numCol="1" anchor="b" anchorCtr="0" compatLnSpc="1">
            <a:prstTxWarp prst="textNoShape">
              <a:avLst/>
            </a:prstTxWarp>
          </a:bodyPr>
          <a:lstStyle>
            <a:lvl1pPr algn="r" defTabSz="885981" eaLnBrk="1" hangingPunct="1">
              <a:defRPr sz="1300" smtClean="0"/>
            </a:lvl1pPr>
          </a:lstStyle>
          <a:p>
            <a:pPr>
              <a:defRPr/>
            </a:pPr>
            <a:fld id="{F12A5B29-4538-4C3D-A81C-6C008BE36C0F}" type="slidenum">
              <a:rPr lang="en-US" altLang="en-US">
                <a:latin typeface="Calibri" panose="020F0502020204030204" pitchFamily="34" charset="0"/>
              </a:rPr>
              <a:pPr>
                <a:defRPr/>
              </a:p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1"/>
            <a:ext cx="3038145" cy="464205"/>
          </a:xfrm>
          <a:prstGeom prst="rect">
            <a:avLst/>
          </a:prstGeom>
          <a:noFill/>
          <a:ln w="9525">
            <a:noFill/>
            <a:miter lim="800000"/>
            <a:headEnd/>
            <a:tailEnd/>
          </a:ln>
        </p:spPr>
        <p:txBody>
          <a:bodyPr vert="horz" wrap="square" lIns="93876" tIns="46939" rIns="93876" bIns="46939" numCol="1" anchor="t" anchorCtr="0" compatLnSpc="1">
            <a:prstTxWarp prst="textNoShape">
              <a:avLst/>
            </a:prstTxWarp>
          </a:bodyPr>
          <a:lstStyle>
            <a:lvl1pPr defTabSz="887723" eaLnBrk="1" hangingPunct="1">
              <a:defRPr sz="1300">
                <a:latin typeface="Calibri" panose="020F0502020204030204" pitchFamily="34" charset="0"/>
                <a:cs typeface="Arial" charset="0"/>
              </a:defRPr>
            </a:lvl1pPr>
          </a:lstStyle>
          <a:p>
            <a:pPr>
              <a:defRPr/>
            </a:pPr>
            <a:r>
              <a:rPr lang="en-US" dirty="0"/>
              <a:t>Dr. Andy Woods</a:t>
            </a:r>
          </a:p>
        </p:txBody>
      </p:sp>
      <p:sp>
        <p:nvSpPr>
          <p:cNvPr id="3" name="Date Placeholder 2"/>
          <p:cNvSpPr>
            <a:spLocks noGrp="1"/>
          </p:cNvSpPr>
          <p:nvPr>
            <p:ph type="dt" idx="1"/>
          </p:nvPr>
        </p:nvSpPr>
        <p:spPr bwMode="auto">
          <a:xfrm>
            <a:off x="3970734" y="1"/>
            <a:ext cx="3038145" cy="464205"/>
          </a:xfrm>
          <a:prstGeom prst="rect">
            <a:avLst/>
          </a:prstGeom>
          <a:noFill/>
          <a:ln w="9525">
            <a:noFill/>
            <a:miter lim="800000"/>
            <a:headEnd/>
            <a:tailEnd/>
          </a:ln>
        </p:spPr>
        <p:txBody>
          <a:bodyPr vert="horz" wrap="square" lIns="93876" tIns="46939" rIns="93876" bIns="46939" numCol="1" anchor="t" anchorCtr="0" compatLnSpc="1">
            <a:prstTxWarp prst="textNoShape">
              <a:avLst/>
            </a:prstTxWarp>
          </a:bodyPr>
          <a:lstStyle>
            <a:lvl1pPr algn="r" defTabSz="887723" eaLnBrk="1" hangingPunct="1">
              <a:defRPr sz="1300">
                <a:latin typeface="Calibri" panose="020F0502020204030204" pitchFamily="34" charset="0"/>
                <a:cs typeface="Arial" charset="0"/>
              </a:defRPr>
            </a:lvl1pPr>
          </a:lstStyle>
          <a:p>
            <a:pPr>
              <a:defRPr/>
            </a:pPr>
            <a:r>
              <a:rPr lang="en-US" dirty="0"/>
              <a:t>9/11/2016</a:t>
            </a:r>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7391" tIns="48695" rIns="97391" bIns="48695" rtlCol="0" anchor="ctr"/>
          <a:lstStyle/>
          <a:p>
            <a:pPr lvl="0"/>
            <a:endParaRPr lang="en-US" noProof="0" dirty="0"/>
          </a:p>
        </p:txBody>
      </p:sp>
      <p:sp>
        <p:nvSpPr>
          <p:cNvPr id="5" name="Notes Placeholder 4"/>
          <p:cNvSpPr>
            <a:spLocks noGrp="1"/>
          </p:cNvSpPr>
          <p:nvPr>
            <p:ph type="body" sz="quarter" idx="3"/>
          </p:nvPr>
        </p:nvSpPr>
        <p:spPr bwMode="auto">
          <a:xfrm>
            <a:off x="701345" y="4416099"/>
            <a:ext cx="5607711" cy="4182457"/>
          </a:xfrm>
          <a:prstGeom prst="rect">
            <a:avLst/>
          </a:prstGeom>
          <a:noFill/>
          <a:ln w="9525">
            <a:noFill/>
            <a:miter lim="800000"/>
            <a:headEnd/>
            <a:tailEnd/>
          </a:ln>
        </p:spPr>
        <p:txBody>
          <a:bodyPr vert="horz" wrap="square" lIns="93876" tIns="46939" rIns="93876" bIns="4693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8830659"/>
            <a:ext cx="3038145" cy="464205"/>
          </a:xfrm>
          <a:prstGeom prst="rect">
            <a:avLst/>
          </a:prstGeom>
          <a:noFill/>
          <a:ln w="9525">
            <a:noFill/>
            <a:miter lim="800000"/>
            <a:headEnd/>
            <a:tailEnd/>
          </a:ln>
        </p:spPr>
        <p:txBody>
          <a:bodyPr vert="horz" wrap="square" lIns="93876" tIns="46939" rIns="93876" bIns="46939" numCol="1" anchor="b" anchorCtr="0" compatLnSpc="1">
            <a:prstTxWarp prst="textNoShape">
              <a:avLst/>
            </a:prstTxWarp>
          </a:bodyPr>
          <a:lstStyle>
            <a:lvl1pPr defTabSz="887723" eaLnBrk="1" hangingPunct="1">
              <a:defRPr sz="1300">
                <a:latin typeface="Calibri" panose="020F0502020204030204" pitchFamily="34" charset="0"/>
                <a:cs typeface="Arial" charset="0"/>
              </a:defRPr>
            </a:lvl1pPr>
          </a:lstStyle>
          <a:p>
            <a:pPr>
              <a:defRPr/>
            </a:pPr>
            <a:r>
              <a:rPr lang="en-US" dirty="0"/>
              <a:t>Sugar Land Bible Church</a:t>
            </a:r>
          </a:p>
        </p:txBody>
      </p:sp>
      <p:sp>
        <p:nvSpPr>
          <p:cNvPr id="7" name="Slide Number Placeholder 6"/>
          <p:cNvSpPr>
            <a:spLocks noGrp="1"/>
          </p:cNvSpPr>
          <p:nvPr>
            <p:ph type="sldNum" sz="quarter" idx="5"/>
          </p:nvPr>
        </p:nvSpPr>
        <p:spPr bwMode="auto">
          <a:xfrm>
            <a:off x="3970734" y="8830659"/>
            <a:ext cx="3038145" cy="464205"/>
          </a:xfrm>
          <a:prstGeom prst="rect">
            <a:avLst/>
          </a:prstGeom>
          <a:noFill/>
          <a:ln w="9525">
            <a:noFill/>
            <a:miter lim="800000"/>
            <a:headEnd/>
            <a:tailEnd/>
          </a:ln>
        </p:spPr>
        <p:txBody>
          <a:bodyPr vert="horz" wrap="square" lIns="93876" tIns="46939" rIns="93876" bIns="46939" numCol="1" anchor="b" anchorCtr="0" compatLnSpc="1">
            <a:prstTxWarp prst="textNoShape">
              <a:avLst/>
            </a:prstTxWarp>
          </a:bodyPr>
          <a:lstStyle>
            <a:lvl1pPr algn="r" defTabSz="885981" eaLnBrk="1" hangingPunct="1">
              <a:defRPr sz="1300" smtClean="0">
                <a:latin typeface="Calibri" panose="020F0502020204030204" pitchFamily="34" charset="0"/>
              </a:defRPr>
            </a:lvl1pPr>
          </a:lstStyle>
          <a:p>
            <a:pPr>
              <a:defRPr/>
            </a:pPr>
            <a:fld id="{F3584848-F49B-4589-80F1-8AC4D2C6A1D1}"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dirty="0">
                <a:latin typeface="Calibri" panose="020F0502020204030204" pitchFamily="34" charset="0"/>
              </a:rPr>
              <a:t>1</a:t>
            </a:r>
          </a:p>
        </p:txBody>
      </p:sp>
      <p:sp>
        <p:nvSpPr>
          <p:cNvPr id="2170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C889DE9D-27CF-451D-9D1B-6EFD3BBA9B04}" type="slidenum">
              <a:rPr lang="en-US" altLang="en-US">
                <a:latin typeface="Calibri" panose="020F0502020204030204" pitchFamily="34" charset="0"/>
              </a:rPr>
              <a:pPr/>
              <a:t>60</a:t>
            </a:fld>
            <a:endParaRPr lang="en-US" altLang="en-US" dirty="0">
              <a:latin typeface="Calibri" panose="020F0502020204030204" pitchFamily="34" charset="0"/>
            </a:endParaRPr>
          </a:p>
        </p:txBody>
      </p:sp>
      <p:sp>
        <p:nvSpPr>
          <p:cNvPr id="217092" name="Rectangle 2"/>
          <p:cNvSpPr>
            <a:spLocks noGrp="1" noRot="1" noChangeAspect="1" noChangeArrowheads="1" noTextEdit="1"/>
          </p:cNvSpPr>
          <p:nvPr>
            <p:ph type="sldImg"/>
          </p:nvPr>
        </p:nvSpPr>
        <p:spPr>
          <a:xfrm>
            <a:off x="406400" y="698500"/>
            <a:ext cx="6197600" cy="3486150"/>
          </a:xfrm>
          <a:ln/>
        </p:spPr>
      </p:sp>
      <p:sp>
        <p:nvSpPr>
          <p:cNvPr id="217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Tree>
    <p:extLst>
      <p:ext uri="{BB962C8B-B14F-4D97-AF65-F5344CB8AC3E}">
        <p14:creationId xmlns:p14="http://schemas.microsoft.com/office/powerpoint/2010/main" val="56942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605827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0364542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122421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11/30/2020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3850844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152EB-38E2-4980-8DCA-7F9165EC7C8F}"/>
              </a:ext>
            </a:extLst>
          </p:cNvPr>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E1C94C-1A7F-4087-80BB-B712FF849B65}"/>
              </a:ext>
            </a:extLst>
          </p:cNvPr>
          <p:cNvSpPr>
            <a:spLocks noGrp="1"/>
          </p:cNvSpPr>
          <p:nvPr>
            <p:ph type="body"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a:extLst>
              <a:ext uri="{FF2B5EF4-FFF2-40B4-BE49-F238E27FC236}">
                <a16:creationId xmlns:a16="http://schemas.microsoft.com/office/drawing/2014/main" id="{FDA96F03-E40A-4C8D-834D-C907532246D6}"/>
              </a:ext>
            </a:extLst>
          </p:cNvPr>
          <p:cNvSpPr>
            <a:spLocks noGrp="1"/>
          </p:cNvSpPr>
          <p:nvPr>
            <p:ph type="clipArt" sz="half" idx="2"/>
          </p:nvPr>
        </p:nvSpPr>
        <p:spPr>
          <a:xfrm>
            <a:off x="6197600" y="1981200"/>
            <a:ext cx="5080000" cy="4114800"/>
          </a:xfrm>
        </p:spPr>
        <p:txBody>
          <a:bodyPr/>
          <a:lstStyle/>
          <a:p>
            <a:endParaRPr lang="en-US"/>
          </a:p>
        </p:txBody>
      </p:sp>
      <p:sp>
        <p:nvSpPr>
          <p:cNvPr id="5" name="Date Placeholder 4">
            <a:extLst>
              <a:ext uri="{FF2B5EF4-FFF2-40B4-BE49-F238E27FC236}">
                <a16:creationId xmlns:a16="http://schemas.microsoft.com/office/drawing/2014/main" id="{0C65A44E-9FB9-4942-8318-07A5D8347ED3}"/>
              </a:ext>
            </a:extLst>
          </p:cNvPr>
          <p:cNvSpPr>
            <a:spLocks noGrp="1"/>
          </p:cNvSpPr>
          <p:nvPr>
            <p:ph type="dt" sz="half" idx="10"/>
          </p:nvPr>
        </p:nvSpPr>
        <p:spPr>
          <a:xfrm>
            <a:off x="914400" y="6248400"/>
            <a:ext cx="2540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E8731A1-A5EC-4473-B443-A243103C46F1}"/>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8AF1E26-862C-4C72-94B2-A5BD7D69C244}"/>
              </a:ext>
            </a:extLst>
          </p:cNvPr>
          <p:cNvSpPr>
            <a:spLocks noGrp="1"/>
          </p:cNvSpPr>
          <p:nvPr>
            <p:ph type="sldNum" sz="quarter" idx="12"/>
          </p:nvPr>
        </p:nvSpPr>
        <p:spPr>
          <a:xfrm>
            <a:off x="8737600" y="6248400"/>
            <a:ext cx="2540000" cy="457200"/>
          </a:xfrm>
        </p:spPr>
        <p:txBody>
          <a:bodyPr/>
          <a:lstStyle>
            <a:lvl1pPr>
              <a:defRPr/>
            </a:lvl1pPr>
          </a:lstStyle>
          <a:p>
            <a:fld id="{C5FF3C5C-B2D3-4B76-8958-775C84DB3377}" type="slidenum">
              <a:rPr lang="en-US" altLang="en-US"/>
              <a:pPr/>
              <a:t>‹#›</a:t>
            </a:fld>
            <a:endParaRPr lang="en-US" altLang="en-US"/>
          </a:p>
        </p:txBody>
      </p:sp>
    </p:spTree>
    <p:extLst>
      <p:ext uri="{BB962C8B-B14F-4D97-AF65-F5344CB8AC3E}">
        <p14:creationId xmlns:p14="http://schemas.microsoft.com/office/powerpoint/2010/main" val="2656857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A8D979-5EF6-4F63-9244-95768E49EE93}"/>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8D3A72EB-8A75-4AC5-ACB4-6FCB76A961C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4368C7C5-AB20-4627-ACC6-E336E66E3D85}"/>
              </a:ext>
            </a:extLst>
          </p:cNvPr>
          <p:cNvSpPr>
            <a:spLocks noGrp="1"/>
          </p:cNvSpPr>
          <p:nvPr>
            <p:ph type="sldNum" sz="quarter" idx="12"/>
          </p:nvPr>
        </p:nvSpPr>
        <p:spPr/>
        <p:txBody>
          <a:bodyPr/>
          <a:lstStyle>
            <a:lvl1pPr>
              <a:defRPr/>
            </a:lvl1pPr>
          </a:lstStyle>
          <a:p>
            <a:fld id="{090EA95B-F8C9-4EA9-A3B5-380092BE09FE}" type="slidenum">
              <a:rPr lang="en-US" altLang="en-US"/>
              <a:pPr/>
              <a:t>‹#›</a:t>
            </a:fld>
            <a:endParaRPr lang="en-US" altLang="en-US"/>
          </a:p>
        </p:txBody>
      </p:sp>
    </p:spTree>
    <p:extLst>
      <p:ext uri="{BB962C8B-B14F-4D97-AF65-F5344CB8AC3E}">
        <p14:creationId xmlns:p14="http://schemas.microsoft.com/office/powerpoint/2010/main" val="3060852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6F6F37EF-C3DC-4734-9315-DC3690F55A64}" type="slidenum">
              <a:rPr lang="en-US" altLang="en-US"/>
              <a:pPr>
                <a:defRPr/>
              </a:pPr>
              <a:t>‹#›</a:t>
            </a:fld>
            <a:endParaRPr lang="en-US" altLang="en-US"/>
          </a:p>
        </p:txBody>
      </p:sp>
    </p:spTree>
    <p:extLst>
      <p:ext uri="{BB962C8B-B14F-4D97-AF65-F5344CB8AC3E}">
        <p14:creationId xmlns:p14="http://schemas.microsoft.com/office/powerpoint/2010/main" val="288300683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77090857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2843557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38133249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3856570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5785978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40898383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8107534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66011970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5" r:id="rId13"/>
    <p:sldLayoutId id="2147483916" r:id="rId14"/>
    <p:sldLayoutId id="2147483917"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486400"/>
            <a:ext cx="7467600" cy="1323109"/>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r>
              <a:rPr lang="en-US" altLang="en-US" kern="0" dirty="0">
                <a:solidFill>
                  <a:schemeClr val="tx1"/>
                </a:solidFill>
                <a:effectLst>
                  <a:outerShdw blurRad="38100" dist="38100" dir="2700000" algn="tl">
                    <a:srgbClr val="000000">
                      <a:alpha val="43137"/>
                    </a:srgbClr>
                  </a:outerShdw>
                </a:effectLst>
              </a:rPr>
              <a:t>Dr. Andy Woods</a:t>
            </a:r>
          </a:p>
          <a:p>
            <a:pPr eaLnBrk="1" hangingPunct="1"/>
            <a:r>
              <a:rPr lang="en-US" altLang="en-US" sz="2000" kern="0" dirty="0">
                <a:solidFill>
                  <a:schemeClr val="tx1"/>
                </a:solidFill>
                <a:effectLst>
                  <a:outerShdw blurRad="38100" dist="38100" dir="2700000" algn="tl">
                    <a:srgbClr val="000000">
                      <a:alpha val="43137"/>
                    </a:srgbClr>
                  </a:outerShdw>
                </a:effectLst>
              </a:rPr>
              <a:t>Senior Pastor – Sugar Land Bible Church</a:t>
            </a:r>
          </a:p>
          <a:p>
            <a:pPr eaLnBrk="1" hangingPunct="1"/>
            <a:r>
              <a:rPr lang="en-US" altLang="en-US" sz="2000" kern="0" dirty="0">
                <a:solidFill>
                  <a:schemeClr val="tx1"/>
                </a:solidFill>
                <a:effectLst>
                  <a:outerShdw blurRad="38100" dist="38100" dir="2700000" algn="tl">
                    <a:srgbClr val="000000">
                      <a:alpha val="43137"/>
                    </a:srgbClr>
                  </a:outerShdw>
                </a:effectLst>
              </a:rPr>
              <a:t>President – Chafer Theological Seminary</a:t>
            </a:r>
          </a:p>
        </p:txBody>
      </p:sp>
      <p:sp>
        <p:nvSpPr>
          <p:cNvPr id="2" name="Title 1">
            <a:extLst>
              <a:ext uri="{FF2B5EF4-FFF2-40B4-BE49-F238E27FC236}">
                <a16:creationId xmlns:a16="http://schemas.microsoft.com/office/drawing/2014/main" id="{430CDC5B-5BBA-49B9-8064-D358BA038DE5}"/>
              </a:ext>
            </a:extLst>
          </p:cNvPr>
          <p:cNvSpPr>
            <a:spLocks noGrp="1"/>
          </p:cNvSpPr>
          <p:nvPr>
            <p:ph type="title"/>
          </p:nvPr>
        </p:nvSpPr>
        <p:spPr>
          <a:xfrm>
            <a:off x="1600200" y="277091"/>
            <a:ext cx="8839200" cy="1810995"/>
          </a:xfrm>
        </p:spPr>
        <p:txBody>
          <a:bodyPr/>
          <a:lstStyle/>
          <a:p>
            <a:pPr algn="ctr"/>
            <a:r>
              <a:rPr lang="en-US" dirty="0"/>
              <a:t>The Role of Babylon in Bible Prophecy</a:t>
            </a:r>
            <a:br>
              <a:rPr lang="en-US" dirty="0"/>
            </a:br>
            <a:r>
              <a:rPr lang="en-US" sz="3600" dirty="0">
                <a:solidFill>
                  <a:srgbClr val="FFC000"/>
                </a:solidFill>
                <a:effectLst>
                  <a:outerShdw blurRad="38100" dist="38100" dir="2700000" algn="tl">
                    <a:srgbClr val="000000"/>
                  </a:outerShdw>
                </a:effectLst>
                <a:cs typeface="Calibri" panose="020F0502020204030204" pitchFamily="34" charset="0"/>
              </a:rPr>
              <a:t>Pre-Trib. Study Group</a:t>
            </a:r>
            <a:br>
              <a:rPr lang="en-US" sz="3600" dirty="0">
                <a:solidFill>
                  <a:srgbClr val="FFC000"/>
                </a:solidFill>
                <a:effectLst>
                  <a:outerShdw blurRad="38100" dist="38100" dir="2700000" algn="tl">
                    <a:srgbClr val="000000"/>
                  </a:outerShdw>
                </a:effectLst>
                <a:cs typeface="Calibri" panose="020F0502020204030204" pitchFamily="34" charset="0"/>
              </a:rPr>
            </a:br>
            <a:r>
              <a:rPr lang="en-US" sz="3600" dirty="0">
                <a:solidFill>
                  <a:srgbClr val="FFC000"/>
                </a:solidFill>
                <a:effectLst>
                  <a:outerShdw blurRad="38100" dist="38100" dir="2700000" algn="tl">
                    <a:srgbClr val="000000"/>
                  </a:outerShdw>
                </a:effectLst>
                <a:cs typeface="Calibri" panose="020F0502020204030204" pitchFamily="34" charset="0"/>
              </a:rPr>
              <a:t>December 2020, Prophecy Conference</a:t>
            </a:r>
            <a:endParaRPr lang="en-US" dirty="0"/>
          </a:p>
        </p:txBody>
      </p:sp>
      <p:pic>
        <p:nvPicPr>
          <p:cNvPr id="3" name="Picture 2" descr="Image result for babylon">
            <a:extLst>
              <a:ext uri="{FF2B5EF4-FFF2-40B4-BE49-F238E27FC236}">
                <a16:creationId xmlns:a16="http://schemas.microsoft.com/office/drawing/2014/main" id="{5DE751A7-BC7C-4821-A738-3AAF54EE5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2107" y="2298915"/>
            <a:ext cx="4867785" cy="3200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B851B6E-9C2A-482F-8594-66585566FA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9113" y="5209309"/>
            <a:ext cx="941087" cy="1371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extLst>
              <p:ext uri="{D42A27DB-BD31-4B8C-83A1-F6EECF244321}">
                <p14:modId xmlns:p14="http://schemas.microsoft.com/office/powerpoint/2010/main" val="578035603"/>
              </p:ext>
            </p:extLst>
          </p:nvPr>
        </p:nvGraphicFramePr>
        <p:xfrm>
          <a:off x="1600200" y="182880"/>
          <a:ext cx="8991600" cy="6492240"/>
        </p:xfrm>
        <a:graphic>
          <a:graphicData uri="http://schemas.openxmlformats.org/drawingml/2006/table">
            <a:tbl>
              <a:tblPr firstRow="1" bandRow="1">
                <a:tableStyleId>{073A0DAA-6AF3-43AB-8588-CEC1D06C72B9}</a:tableStyleId>
              </a:tblPr>
              <a:tblGrid>
                <a:gridCol w="2997200">
                  <a:extLst>
                    <a:ext uri="{9D8B030D-6E8A-4147-A177-3AD203B41FA5}">
                      <a16:colId xmlns:a16="http://schemas.microsoft.com/office/drawing/2014/main" val="2807051881"/>
                    </a:ext>
                  </a:extLst>
                </a:gridCol>
                <a:gridCol w="2997200">
                  <a:extLst>
                    <a:ext uri="{9D8B030D-6E8A-4147-A177-3AD203B41FA5}">
                      <a16:colId xmlns:a16="http://schemas.microsoft.com/office/drawing/2014/main" val="416673137"/>
                    </a:ext>
                  </a:extLst>
                </a:gridCol>
                <a:gridCol w="2997200">
                  <a:extLst>
                    <a:ext uri="{9D8B030D-6E8A-4147-A177-3AD203B41FA5}">
                      <a16:colId xmlns:a16="http://schemas.microsoft.com/office/drawing/2014/main" val="3259655191"/>
                    </a:ext>
                  </a:extLst>
                </a:gridCol>
              </a:tblGrid>
              <a:tr h="502920">
                <a:tc gridSpan="3">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Spread of the Mother-Child Cult</a:t>
                      </a:r>
                      <a:endParaRPr lang="en-US" sz="3600" noProof="0" dirty="0">
                        <a:solidFill>
                          <a:schemeClr val="tx2"/>
                        </a:solidFill>
                        <a:latin typeface="Calibri" panose="020F0502020204030204" pitchFamily="34" charset="0"/>
                        <a:ea typeface="+mj-ea"/>
                        <a:cs typeface="+mj-cs"/>
                      </a:endParaRPr>
                    </a:p>
                  </a:txBody>
                  <a:tcPr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extLst>
                  <a:ext uri="{0D108BD9-81ED-4DB2-BD59-A6C34878D82A}">
                    <a16:rowId xmlns:a16="http://schemas.microsoft.com/office/drawing/2014/main" val="1440537022"/>
                  </a:ext>
                </a:extLst>
              </a:tr>
              <a:tr h="50292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400" b="0" i="0" u="none" strike="noStrike" cap="none" normalizeH="0" baseline="0" dirty="0">
                        <a:ln>
                          <a:noFill/>
                        </a:ln>
                        <a:solidFill>
                          <a:srgbClr val="C00000"/>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rgbClr val="C00000"/>
                          </a:solidFill>
                          <a:effectLst/>
                          <a:latin typeface="Calibri" panose="020F0502020204030204" pitchFamily="34" charset="0"/>
                        </a:rPr>
                        <a:t>Mother</a:t>
                      </a: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rgbClr val="C00000"/>
                          </a:solidFill>
                          <a:effectLst/>
                          <a:latin typeface="Calibri" panose="020F0502020204030204" pitchFamily="34" charset="0"/>
                        </a:rPr>
                        <a:t>Child</a:t>
                      </a:r>
                    </a:p>
                  </a:txBody>
                  <a:tcPr anchor="ctr" horzOverflow="overflow"/>
                </a:tc>
                <a:extLst>
                  <a:ext uri="{0D108BD9-81ED-4DB2-BD59-A6C34878D82A}">
                    <a16:rowId xmlns:a16="http://schemas.microsoft.com/office/drawing/2014/main" val="1459597859"/>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Assyria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Ishtar</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Tammuz</a:t>
                      </a:r>
                    </a:p>
                  </a:txBody>
                  <a:tcPr horzOverflow="overflow"/>
                </a:tc>
                <a:extLst>
                  <a:ext uri="{0D108BD9-81ED-4DB2-BD59-A6C34878D82A}">
                    <a16:rowId xmlns:a16="http://schemas.microsoft.com/office/drawing/2014/main" val="307062353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Phoenicia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Astarte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Baal</a:t>
                      </a:r>
                    </a:p>
                  </a:txBody>
                  <a:tcPr horzOverflow="overflow"/>
                </a:tc>
                <a:extLst>
                  <a:ext uri="{0D108BD9-81ED-4DB2-BD59-A6C34878D82A}">
                    <a16:rowId xmlns:a16="http://schemas.microsoft.com/office/drawing/2014/main" val="9346867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Egypt</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Isis</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Osirus/Horus</a:t>
                      </a:r>
                    </a:p>
                  </a:txBody>
                  <a:tcPr horzOverflow="overflow"/>
                </a:tc>
                <a:extLst>
                  <a:ext uri="{0D108BD9-81ED-4DB2-BD59-A6C34878D82A}">
                    <a16:rowId xmlns:a16="http://schemas.microsoft.com/office/drawing/2014/main" val="2215589415"/>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Greece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Aphrodite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Eros</a:t>
                      </a:r>
                    </a:p>
                  </a:txBody>
                  <a:tcPr horzOverflow="overflow"/>
                </a:tc>
                <a:extLst>
                  <a:ext uri="{0D108BD9-81ED-4DB2-BD59-A6C34878D82A}">
                    <a16:rowId xmlns:a16="http://schemas.microsoft.com/office/drawing/2014/main" val="3144159118"/>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Rome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Venus</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Cupid</a:t>
                      </a:r>
                    </a:p>
                  </a:txBody>
                  <a:tcPr horzOverflow="overflow"/>
                </a:tc>
                <a:extLst>
                  <a:ext uri="{0D108BD9-81ED-4DB2-BD59-A6C34878D82A}">
                    <a16:rowId xmlns:a16="http://schemas.microsoft.com/office/drawing/2014/main" val="66726706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Asia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Cybele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err="1">
                          <a:ln>
                            <a:noFill/>
                          </a:ln>
                          <a:solidFill>
                            <a:schemeClr val="bg2"/>
                          </a:solidFill>
                          <a:effectLst/>
                          <a:latin typeface="Calibri" panose="020F0502020204030204" pitchFamily="34" charset="0"/>
                        </a:rPr>
                        <a:t>Desius</a:t>
                      </a:r>
                      <a:endParaRPr kumimoji="0" lang="en-US" sz="24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19258695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India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Isi</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err="1">
                          <a:ln>
                            <a:noFill/>
                          </a:ln>
                          <a:solidFill>
                            <a:schemeClr val="bg2"/>
                          </a:solidFill>
                          <a:effectLst/>
                          <a:latin typeface="Calibri" panose="020F0502020204030204" pitchFamily="34" charset="0"/>
                        </a:rPr>
                        <a:t>Aswara</a:t>
                      </a:r>
                      <a:endParaRPr kumimoji="0" lang="en-US" sz="24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23752053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Roman Catholicism</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Mary</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Jesus</a:t>
                      </a:r>
                    </a:p>
                  </a:txBody>
                  <a:tcPr horzOverflow="overflow"/>
                </a:tc>
                <a:extLst>
                  <a:ext uri="{0D108BD9-81ED-4DB2-BD59-A6C34878D82A}">
                    <a16:rowId xmlns:a16="http://schemas.microsoft.com/office/drawing/2014/main" val="314655362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Israel</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Queen of Heaven </a:t>
                      </a:r>
                    </a:p>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(Jer. 7:18; 44:17)</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Tammuz </a:t>
                      </a:r>
                    </a:p>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(Ezek. 8:14-15)</a:t>
                      </a:r>
                    </a:p>
                  </a:txBody>
                  <a:tcPr horzOverflow="overflow"/>
                </a:tc>
                <a:extLst>
                  <a:ext uri="{0D108BD9-81ED-4DB2-BD59-A6C34878D82A}">
                    <a16:rowId xmlns:a16="http://schemas.microsoft.com/office/drawing/2014/main" val="1819150901"/>
                  </a:ext>
                </a:extLst>
              </a:tr>
              <a:tr h="50292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sz="2400" dirty="0">
                          <a:latin typeface="Calibri" panose="020F0502020204030204" pitchFamily="34" charset="0"/>
                        </a:rPr>
                        <a:t>Alexander Hislop, </a:t>
                      </a:r>
                      <a:r>
                        <a:rPr lang="en-US" sz="2400" i="1" dirty="0">
                          <a:latin typeface="Calibri" panose="020F0502020204030204" pitchFamily="34" charset="0"/>
                        </a:rPr>
                        <a:t>Two Babylons</a:t>
                      </a: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3789494660"/>
                  </a:ext>
                </a:extLst>
              </a:tr>
            </a:tbl>
          </a:graphicData>
        </a:graphic>
      </p:graphicFrame>
    </p:spTree>
    <p:extLst>
      <p:ext uri="{BB962C8B-B14F-4D97-AF65-F5344CB8AC3E}">
        <p14:creationId xmlns:p14="http://schemas.microsoft.com/office/powerpoint/2010/main" val="38777638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8CDF9E-C7EA-465B-B82C-09E1AC5B33EE}"/>
              </a:ext>
            </a:extLst>
          </p:cNvPr>
          <p:cNvPicPr>
            <a:picLocks noChangeAspect="1"/>
          </p:cNvPicPr>
          <p:nvPr/>
        </p:nvPicPr>
        <p:blipFill>
          <a:blip r:embed="rId2"/>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1524000" y="0"/>
            <a:ext cx="9144000" cy="2286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Revelation 17:18</a:t>
            </a:r>
            <a:endParaRPr lang="en-US" sz="4000" kern="1200" dirty="0">
              <a:solidFill>
                <a:schemeClr val="tx2"/>
              </a:solidFill>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The woman whom you saw is the great </a:t>
            </a:r>
            <a:r>
              <a:rPr lang="en-US" sz="3600" b="1" u="sng" dirty="0">
                <a:solidFill>
                  <a:srgbClr val="FFFFCC"/>
                </a:solidFill>
                <a:effectLst>
                  <a:outerShdw blurRad="38100" dist="38100" dir="2700000" algn="tl">
                    <a:srgbClr val="000000">
                      <a:alpha val="43137"/>
                    </a:srgbClr>
                  </a:outerShdw>
                </a:effectLst>
              </a:rPr>
              <a:t>city</a:t>
            </a:r>
            <a:r>
              <a:rPr lang="en-US" sz="3600" dirty="0">
                <a:effectLst>
                  <a:outerShdw blurRad="38100" dist="38100" dir="2700000" algn="tl">
                    <a:srgbClr val="000000">
                      <a:alpha val="43137"/>
                    </a:srgbClr>
                  </a:outerShdw>
                </a:effectLst>
              </a:rPr>
              <a:t>, which reigns over the kings of the earth.</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7803" y="3124202"/>
            <a:ext cx="1420083" cy="1721141"/>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27597385"/>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A5913E-7A25-44AD-8A4A-92C6BB3BDCB7}"/>
              </a:ext>
            </a:extLst>
          </p:cNvPr>
          <p:cNvPicPr>
            <a:picLocks noChangeAspect="1"/>
          </p:cNvPicPr>
          <p:nvPr/>
        </p:nvPicPr>
        <p:blipFill>
          <a:blip r:embed="rId2"/>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609600" y="0"/>
            <a:ext cx="10972800" cy="32766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Revelation 18:10</a:t>
            </a:r>
            <a:endParaRPr lang="en-US" sz="4000" kern="1200" dirty="0">
              <a:solidFill>
                <a:schemeClr val="tx2"/>
              </a:solidFill>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standing at a distance because of the fear of her torment, saying, ‘Woe, woe, the great </a:t>
            </a:r>
            <a:r>
              <a:rPr lang="en-US" sz="3600" b="1" u="sng" dirty="0">
                <a:solidFill>
                  <a:srgbClr val="FFFFCC"/>
                </a:solidFill>
                <a:effectLst>
                  <a:outerShdw blurRad="38100" dist="38100" dir="2700000" algn="tl">
                    <a:srgbClr val="000000">
                      <a:alpha val="43137"/>
                    </a:srgbClr>
                  </a:outerShdw>
                </a:effectLst>
              </a:rPr>
              <a:t>city</a:t>
            </a:r>
            <a:r>
              <a:rPr lang="en-US" sz="3600" dirty="0">
                <a:effectLst>
                  <a:outerShdw blurRad="38100" dist="38100" dir="2700000" algn="tl">
                    <a:srgbClr val="000000">
                      <a:alpha val="43137"/>
                    </a:srgbClr>
                  </a:outerShdw>
                </a:effectLst>
              </a:rPr>
              <a:t>, Babylon, the strong city! For in one hour your judgment has come.’”</a:t>
            </a:r>
          </a:p>
        </p:txBody>
      </p:sp>
      <p:pic>
        <p:nvPicPr>
          <p:cNvPr id="7" name="Picture 6" descr="http://www.maggiesnotebook.com/wp-content/uploads/2011/08/Apostle_John_35.jpg">
            <a:extLst>
              <a:ext uri="{FF2B5EF4-FFF2-40B4-BE49-F238E27FC236}">
                <a16:creationId xmlns:a16="http://schemas.microsoft.com/office/drawing/2014/main" id="{E4FF16B1-299B-41E9-A2A9-E1B43B714AF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7803" y="3124202"/>
            <a:ext cx="1420083" cy="1721141"/>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30791930"/>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2EFC223-AE86-4F96-AEF4-A22E7B501DF4}"/>
              </a:ext>
            </a:extLst>
          </p:cNvPr>
          <p:cNvSpPr>
            <a:spLocks noGrp="1" noChangeArrowheads="1"/>
          </p:cNvSpPr>
          <p:nvPr>
            <p:ph type="title"/>
          </p:nvPr>
        </p:nvSpPr>
        <p:spPr>
          <a:xfrm>
            <a:off x="3505200" y="228600"/>
            <a:ext cx="5181600" cy="914400"/>
          </a:xfrm>
        </p:spPr>
        <p:txBody>
          <a:bodyPr/>
          <a:lstStyle/>
          <a:p>
            <a:pPr algn="ctr">
              <a:spcAft>
                <a:spcPts val="600"/>
              </a:spcAft>
            </a:pPr>
            <a:r>
              <a:rPr lang="en-US" altLang="en-US" sz="3600" dirty="0">
                <a:solidFill>
                  <a:srgbClr val="00FFFF"/>
                </a:solidFill>
                <a:effectLst>
                  <a:outerShdw blurRad="38100" dist="38100" dir="2700000" algn="tl">
                    <a:srgbClr val="000000">
                      <a:alpha val="43137"/>
                    </a:srgbClr>
                  </a:outerShdw>
                </a:effectLst>
                <a:cs typeface="Times New Roman" panose="02020603050405020304" pitchFamily="18" charset="0"/>
              </a:rPr>
              <a:t>Bullinger</a:t>
            </a:r>
            <a:b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br>
            <a:r>
              <a:rPr lang="en-US" sz="2000" i="1" dirty="0">
                <a:solidFill>
                  <a:schemeClr val="tx1"/>
                </a:solidFill>
                <a:effectLst>
                  <a:outerShdw blurRad="38100" dist="38100" dir="2700000" algn="tl">
                    <a:srgbClr val="000000">
                      <a:alpha val="43137"/>
                    </a:srgbClr>
                  </a:outerShdw>
                </a:effectLst>
                <a:cs typeface="Times New Roman" panose="02020603050405020304" pitchFamily="18" charset="0"/>
              </a:rPr>
              <a:t>The Apocalypse or “The Day of the Lord”</a:t>
            </a:r>
            <a:r>
              <a:rPr lang="en-US" altLang="en-US" sz="2000" dirty="0">
                <a:solidFill>
                  <a:schemeClr val="tx1"/>
                </a:solidFill>
                <a:effectLst>
                  <a:outerShdw blurRad="38100" dist="38100" dir="2700000" algn="tl">
                    <a:srgbClr val="000000">
                      <a:alpha val="43137"/>
                    </a:srgbClr>
                  </a:outerShdw>
                </a:effectLst>
                <a:cs typeface="Times New Roman" panose="02020603050405020304" pitchFamily="18" charset="0"/>
              </a:rPr>
              <a:t>, 509</a:t>
            </a:r>
            <a:endParaRPr lang="en-US" altLang="en-US" sz="2000" dirty="0">
              <a:solidFill>
                <a:schemeClr val="tx1"/>
              </a:solidFill>
              <a:effectLst>
                <a:outerShdw blurRad="38100" dist="38100" dir="2700000" algn="tl">
                  <a:srgbClr val="000000">
                    <a:alpha val="43137"/>
                  </a:srgbClr>
                </a:outerShdw>
              </a:effectLst>
            </a:endParaRPr>
          </a:p>
        </p:txBody>
      </p:sp>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609600" y="1371600"/>
            <a:ext cx="10972800" cy="4343400"/>
          </a:xfrm>
        </p:spPr>
        <p:txBody>
          <a:bodyPr/>
          <a:lstStyle/>
          <a:p>
            <a:pPr marL="0" indent="0" algn="just">
              <a:buNone/>
            </a:pPr>
            <a:r>
              <a:rPr lang="en-US" altLang="en-US" dirty="0">
                <a:effectLst>
                  <a:outerShdw blurRad="38100" dist="38100" dir="2700000" algn="tl">
                    <a:srgbClr val="000000">
                      <a:alpha val="43137"/>
                    </a:srgbClr>
                  </a:outerShdw>
                </a:effectLst>
                <a:cs typeface="Times New Roman" panose="02020603050405020304" pitchFamily="18" charset="0"/>
              </a:rPr>
              <a:t>“</a:t>
            </a:r>
            <a:r>
              <a:rPr lang="en-US" dirty="0">
                <a:effectLst>
                  <a:outerShdw blurRad="38100" dist="38100" dir="2700000" algn="tl">
                    <a:srgbClr val="000000">
                      <a:alpha val="43137"/>
                    </a:srgbClr>
                  </a:outerShdw>
                </a:effectLst>
              </a:rPr>
              <a:t>It is indeed surprising how any mistake could have been made in the identification of this woman. For the Holy Spirit first shows us her very name upon her forehead. Then, in verse 18, He tells us as plainly as words can tell anything, that ‘the woman which thou </a:t>
            </a:r>
            <a:r>
              <a:rPr lang="en-US" dirty="0" err="1">
                <a:effectLst>
                  <a:outerShdw blurRad="38100" dist="38100" dir="2700000" algn="tl">
                    <a:srgbClr val="000000">
                      <a:alpha val="43137"/>
                    </a:srgbClr>
                  </a:outerShdw>
                </a:effectLst>
              </a:rPr>
              <a:t>sawest</a:t>
            </a:r>
            <a:r>
              <a:rPr lang="en-US" dirty="0">
                <a:effectLst>
                  <a:outerShdw blurRad="38100" dist="38100" dir="2700000" algn="tl">
                    <a:srgbClr val="000000">
                      <a:alpha val="43137"/>
                    </a:srgbClr>
                  </a:outerShdw>
                </a:effectLst>
              </a:rPr>
              <a:t> is that great city, which </a:t>
            </a:r>
            <a:r>
              <a:rPr lang="en-US" dirty="0" err="1">
                <a:effectLst>
                  <a:outerShdw blurRad="38100" dist="38100" dir="2700000" algn="tl">
                    <a:srgbClr val="000000">
                      <a:alpha val="43137"/>
                    </a:srgbClr>
                  </a:outerShdw>
                </a:effectLst>
              </a:rPr>
              <a:t>reignest</a:t>
            </a:r>
            <a:r>
              <a:rPr lang="en-US" dirty="0">
                <a:effectLst>
                  <a:outerShdw blurRad="38100" dist="38100" dir="2700000" algn="tl">
                    <a:srgbClr val="000000">
                      <a:alpha val="43137"/>
                    </a:srgbClr>
                  </a:outerShdw>
                </a:effectLst>
              </a:rPr>
              <a:t> over the kings of the earth’, and chap. xvi. 19, as well as xvii. 5, identifies this city with Babylon. </a:t>
            </a:r>
            <a:r>
              <a:rPr lang="en-US" b="1" u="sng" dirty="0">
                <a:solidFill>
                  <a:srgbClr val="FFFFCC"/>
                </a:solidFill>
                <a:effectLst>
                  <a:outerShdw blurRad="38100" dist="38100" dir="2700000" algn="tl">
                    <a:srgbClr val="000000">
                      <a:alpha val="43137"/>
                    </a:srgbClr>
                  </a:outerShdw>
                </a:effectLst>
              </a:rPr>
              <a:t>God says it is a ‘city.’ He does not say </a:t>
            </a:r>
            <a:r>
              <a:rPr lang="en-US" b="1" i="1" u="sng" dirty="0">
                <a:solidFill>
                  <a:srgbClr val="FFFFCC"/>
                </a:solidFill>
                <a:effectLst>
                  <a:outerShdw blurRad="38100" dist="38100" dir="2700000" algn="tl">
                    <a:srgbClr val="000000">
                      <a:alpha val="43137"/>
                    </a:srgbClr>
                  </a:outerShdw>
                </a:effectLst>
              </a:rPr>
              <a:t>a system</a:t>
            </a:r>
            <a:r>
              <a:rPr lang="en-US" b="1" u="sng" dirty="0">
                <a:solidFill>
                  <a:srgbClr val="FFFFCC"/>
                </a:solidFill>
                <a:effectLst>
                  <a:outerShdw blurRad="38100" dist="38100" dir="2700000" algn="tl">
                    <a:srgbClr val="000000">
                      <a:alpha val="43137"/>
                    </a:srgbClr>
                  </a:outerShdw>
                </a:effectLst>
              </a:rPr>
              <a:t> or </a:t>
            </a:r>
            <a:r>
              <a:rPr lang="en-US" b="1" i="1" u="sng" dirty="0">
                <a:solidFill>
                  <a:srgbClr val="FFFFCC"/>
                </a:solidFill>
                <a:effectLst>
                  <a:outerShdw blurRad="38100" dist="38100" dir="2700000" algn="tl">
                    <a:srgbClr val="000000">
                      <a:alpha val="43137"/>
                    </a:srgbClr>
                  </a:outerShdw>
                </a:effectLst>
              </a:rPr>
              <a:t>a religion</a:t>
            </a:r>
            <a:r>
              <a:rPr lang="en-US" b="1" u="sng" dirty="0">
                <a:solidFill>
                  <a:srgbClr val="FFFFCC"/>
                </a:solidFill>
                <a:effectLst>
                  <a:outerShdw blurRad="38100" dist="38100" dir="2700000" algn="tl">
                    <a:srgbClr val="000000">
                      <a:alpha val="43137"/>
                    </a:srgbClr>
                  </a:outerShdw>
                </a:effectLst>
              </a:rPr>
              <a:t>, but a ‘CITY</a:t>
            </a:r>
            <a:r>
              <a:rPr lang="en-US" altLang="en-US" b="1" dirty="0">
                <a:solidFill>
                  <a:srgbClr val="FFFFCC"/>
                </a:solidFill>
                <a:effectLst>
                  <a:outerShdw blurRad="38100" dist="38100" dir="2700000" algn="tl">
                    <a:srgbClr val="000000">
                      <a:alpha val="43137"/>
                    </a:srgbClr>
                  </a:outerShdw>
                </a:effectLst>
                <a:cs typeface="Times New Roman" panose="02020603050405020304" pitchFamily="18" charset="0"/>
              </a:rPr>
              <a:t>.’</a:t>
            </a:r>
            <a:r>
              <a:rPr lang="en-US" altLang="en-US" b="1" dirty="0">
                <a:effectLst>
                  <a:outerShdw blurRad="38100" dist="38100" dir="2700000" algn="tl">
                    <a:srgbClr val="000000">
                      <a:alpha val="43137"/>
                    </a:srgbClr>
                  </a:outerShdw>
                </a:effectLst>
                <a:cs typeface="Times New Roman" panose="02020603050405020304" pitchFamily="18" charset="0"/>
              </a:rPr>
              <a:t>”</a:t>
            </a:r>
            <a:r>
              <a:rPr lang="en-US" altLang="en-US" dirty="0">
                <a:effectLst>
                  <a:outerShdw blurRad="38100" dist="38100" dir="2700000" algn="tl">
                    <a:srgbClr val="000000">
                      <a:alpha val="43137"/>
                    </a:srgbClr>
                  </a:outerShdw>
                </a:effectLst>
                <a:cs typeface="Times New Roman" panose="02020603050405020304" pitchFamily="18" charset="0"/>
              </a:rPr>
              <a:t> </a:t>
            </a:r>
          </a:p>
        </p:txBody>
      </p:sp>
    </p:spTree>
    <p:extLst>
      <p:ext uri="{BB962C8B-B14F-4D97-AF65-F5344CB8AC3E}">
        <p14:creationId xmlns:p14="http://schemas.microsoft.com/office/powerpoint/2010/main" val="468816530"/>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4F5933-8B96-4303-ABF3-A0A1DDE5016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7650" name="Rectangle 3"/>
          <p:cNvSpPr>
            <a:spLocks noGrp="1"/>
          </p:cNvSpPr>
          <p:nvPr>
            <p:ph type="body" idx="4294967295"/>
          </p:nvPr>
        </p:nvSpPr>
        <p:spPr>
          <a:xfrm>
            <a:off x="152400" y="0"/>
            <a:ext cx="11811000" cy="3276600"/>
          </a:xfrm>
        </p:spPr>
        <p:txBody>
          <a:bodyPr/>
          <a:lstStyle/>
          <a:p>
            <a:pPr marL="0" indent="0" algn="ctr">
              <a:spcBef>
                <a:spcPts val="0"/>
              </a:spcBef>
              <a:spcAft>
                <a:spcPts val="12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Revelation 17:1</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“Then </a:t>
            </a:r>
            <a:r>
              <a:rPr lang="en-US" sz="3600" b="1" u="sng" dirty="0">
                <a:solidFill>
                  <a:srgbClr val="FFFFCC"/>
                </a:solidFill>
                <a:effectLst>
                  <a:outerShdw blurRad="38100" dist="38100" dir="2700000" algn="tl">
                    <a:srgbClr val="000000">
                      <a:alpha val="43137"/>
                    </a:srgbClr>
                  </a:outerShdw>
                </a:effectLst>
              </a:rPr>
              <a:t>one of the seven angels who had the seven bowls</a:t>
            </a:r>
            <a:r>
              <a:rPr lang="en-US" sz="3600" dirty="0">
                <a:effectLst>
                  <a:outerShdw blurRad="38100" dist="38100" dir="2700000" algn="tl">
                    <a:srgbClr val="000000">
                      <a:alpha val="43137"/>
                    </a:srgbClr>
                  </a:outerShdw>
                </a:effectLst>
              </a:rPr>
              <a:t> came and spoke with me, saying, “Come here, I will show you the judgment of the great harlot who sits on many waters.”</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16992" y="3124200"/>
            <a:ext cx="1358016" cy="164592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79263460"/>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88" name="Group 92">
            <a:extLst>
              <a:ext uri="{FF2B5EF4-FFF2-40B4-BE49-F238E27FC236}">
                <a16:creationId xmlns:a16="http://schemas.microsoft.com/office/drawing/2014/main" id="{7C87197F-3FCF-4B30-897D-5B876BD8E404}"/>
              </a:ext>
            </a:extLst>
          </p:cNvPr>
          <p:cNvGraphicFramePr>
            <a:graphicFrameLocks noGrp="1"/>
          </p:cNvGraphicFramePr>
          <p:nvPr>
            <p:ph type="tbl" idx="1"/>
          </p:nvPr>
        </p:nvGraphicFramePr>
        <p:xfrm>
          <a:off x="1638300" y="266700"/>
          <a:ext cx="8915400" cy="6324600"/>
        </p:xfrm>
        <a:graphic>
          <a:graphicData uri="http://schemas.openxmlformats.org/drawingml/2006/table">
            <a:tbl>
              <a:tblPr/>
              <a:tblGrid>
                <a:gridCol w="4762500">
                  <a:extLst>
                    <a:ext uri="{9D8B030D-6E8A-4147-A177-3AD203B41FA5}">
                      <a16:colId xmlns:a16="http://schemas.microsoft.com/office/drawing/2014/main" val="2504745408"/>
                    </a:ext>
                  </a:extLst>
                </a:gridCol>
                <a:gridCol w="2076450">
                  <a:extLst>
                    <a:ext uri="{9D8B030D-6E8A-4147-A177-3AD203B41FA5}">
                      <a16:colId xmlns:a16="http://schemas.microsoft.com/office/drawing/2014/main" val="3511771351"/>
                    </a:ext>
                  </a:extLst>
                </a:gridCol>
                <a:gridCol w="2076450">
                  <a:extLst>
                    <a:ext uri="{9D8B030D-6E8A-4147-A177-3AD203B41FA5}">
                      <a16:colId xmlns:a16="http://schemas.microsoft.com/office/drawing/2014/main" val="4019618864"/>
                    </a:ext>
                  </a:extLst>
                </a:gridCol>
              </a:tblGrid>
              <a:tr h="45720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en-US" sz="3200" b="0" i="0" u="none" strike="noStrike" cap="none" normalizeH="0" baseline="0" dirty="0">
                          <a:ln>
                            <a:noFill/>
                          </a:ln>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ONE BABYLON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a:noFill/>
                    </a:lnR>
                    <a:lnT cap="flat">
                      <a:noFill/>
                    </a:lnT>
                    <a:lnB w="12700" cap="flat" cmpd="sng" algn="ctr">
                      <a:solidFill>
                        <a:schemeClr val="hlink"/>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cap="flat">
                      <a:noFill/>
                    </a:lnR>
                    <a:lnT cap="flat">
                      <a:noFill/>
                    </a:lnT>
                    <a:lnB w="127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92526352"/>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Rev. 17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     Rev. 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79104511"/>
                  </a:ext>
                </a:extLst>
              </a:tr>
              <a:tr h="5334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name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2554808751"/>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City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3836052879"/>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clothing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3596162921"/>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Holding a cup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8586216"/>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Fornicating with Kings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971669483"/>
                  </a:ext>
                </a:extLst>
              </a:tr>
              <a:tr h="457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Drunk with wine of immorality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3154282867"/>
                  </a:ext>
                </a:extLst>
              </a:tr>
              <a:tr h="3810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Persecuting believers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18:20, 24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323488522"/>
                  </a:ext>
                </a:extLst>
              </a:tr>
              <a:tr h="45878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by fire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18:8, 18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319942958"/>
                  </a:ext>
                </a:extLst>
              </a:tr>
              <a:tr h="5334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by God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17:17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457200" marR="0" lvl="1" indent="0" algn="l" defTabSz="914400" rtl="0" eaLnBrk="1" fontAlgn="base" latinLnBrk="0" hangingPunct="1">
                        <a:lnSpc>
                          <a:spcPct val="100000"/>
                        </a:lnSpc>
                        <a:spcBef>
                          <a:spcPts val="0"/>
                        </a:spcBef>
                        <a:spcAft>
                          <a:spcPct val="0"/>
                        </a:spcAft>
                        <a:buClrTx/>
                        <a:buSzTx/>
                        <a:buFontTx/>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18:5, 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3097031480"/>
                  </a:ext>
                </a:extLst>
              </a:tr>
              <a:tr h="53340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altLang="en-US" sz="2000" b="0" dirty="0">
                          <a:solidFill>
                            <a:schemeClr val="bg2"/>
                          </a:solidFill>
                          <a:effectLst/>
                          <a:latin typeface="Calibri" panose="020F0502020204030204" pitchFamily="34" charset="0"/>
                          <a:cs typeface="Calibri" panose="020F0502020204030204" pitchFamily="34" charset="0"/>
                        </a:rPr>
                        <a:t>Dyer, "The Identity of Babylon in Revelation 17–18 (Part 1)," 311-13.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a:noFill/>
                    </a:lnL>
                    <a:lnR cap="flat">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64638934"/>
                  </a:ext>
                </a:extLst>
              </a:tr>
            </a:tbl>
          </a:graphicData>
        </a:graphic>
      </p:graphicFrame>
    </p:spTree>
    <p:extLst>
      <p:ext uri="{BB962C8B-B14F-4D97-AF65-F5344CB8AC3E}">
        <p14:creationId xmlns:p14="http://schemas.microsoft.com/office/powerpoint/2010/main" val="37931038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247ACA0-4EC2-4207-B269-8F97C5A28D94}"/>
              </a:ext>
            </a:extLst>
          </p:cNvPr>
          <p:cNvGraphicFramePr>
            <a:graphicFrameLocks noGrp="1"/>
          </p:cNvGraphicFramePr>
          <p:nvPr>
            <p:ph idx="1"/>
            <p:extLst>
              <p:ext uri="{D42A27DB-BD31-4B8C-83A1-F6EECF244321}">
                <p14:modId xmlns:p14="http://schemas.microsoft.com/office/powerpoint/2010/main" val="2434262852"/>
              </p:ext>
            </p:extLst>
          </p:nvPr>
        </p:nvGraphicFramePr>
        <p:xfrm>
          <a:off x="1143000" y="266700"/>
          <a:ext cx="9906000" cy="6324600"/>
        </p:xfrm>
        <a:graphic>
          <a:graphicData uri="http://schemas.openxmlformats.org/drawingml/2006/table">
            <a:tbl>
              <a:tblPr firstRow="1" bandRow="1">
                <a:tableStyleId>{5C22544A-7EE6-4342-B048-85BDC9FD1C3A}</a:tableStyleId>
              </a:tblPr>
              <a:tblGrid>
                <a:gridCol w="2889250">
                  <a:extLst>
                    <a:ext uri="{9D8B030D-6E8A-4147-A177-3AD203B41FA5}">
                      <a16:colId xmlns:a16="http://schemas.microsoft.com/office/drawing/2014/main" val="1959694511"/>
                    </a:ext>
                  </a:extLst>
                </a:gridCol>
                <a:gridCol w="3136900">
                  <a:extLst>
                    <a:ext uri="{9D8B030D-6E8A-4147-A177-3AD203B41FA5}">
                      <a16:colId xmlns:a16="http://schemas.microsoft.com/office/drawing/2014/main" val="3924049635"/>
                    </a:ext>
                  </a:extLst>
                </a:gridCol>
                <a:gridCol w="3879850">
                  <a:extLst>
                    <a:ext uri="{9D8B030D-6E8A-4147-A177-3AD203B41FA5}">
                      <a16:colId xmlns:a16="http://schemas.microsoft.com/office/drawing/2014/main" val="305667203"/>
                    </a:ext>
                  </a:extLst>
                </a:gridCol>
              </a:tblGrid>
              <a:tr h="832184">
                <a:tc gridSpan="3">
                  <a:txBody>
                    <a:bodyPr/>
                    <a:lstStyle/>
                    <a:p>
                      <a:pPr algn="ctr"/>
                      <a:r>
                        <a:rPr kumimoji="0" lang="en-US" sz="4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Two Babylons View</a:t>
                      </a:r>
                      <a:endParaRPr lang="en-US" sz="2800" dirty="0">
                        <a:effectLst>
                          <a:outerShdw blurRad="38100" dist="38100" dir="2700000" algn="tl">
                            <a:srgbClr val="000000">
                              <a:alpha val="43137"/>
                            </a:srgbClr>
                          </a:outerShdw>
                        </a:effectLst>
                      </a:endParaRPr>
                    </a:p>
                  </a:txBody>
                  <a:tcPr>
                    <a:solidFill>
                      <a:schemeClr val="bg2"/>
                    </a:solidFill>
                  </a:tcPr>
                </a:tc>
                <a:tc hMerge="1">
                  <a:txBody>
                    <a:bodyPr/>
                    <a:lstStyle/>
                    <a:p>
                      <a:endParaRPr lang="en-US" sz="2800" dirty="0"/>
                    </a:p>
                  </a:txBody>
                  <a:tcPr/>
                </a:tc>
                <a:tc hMerge="1">
                  <a:txBody>
                    <a:bodyPr/>
                    <a:lstStyle/>
                    <a:p>
                      <a:endParaRPr lang="en-US" sz="2800" dirty="0"/>
                    </a:p>
                  </a:txBody>
                  <a:tcPr/>
                </a:tc>
                <a:extLst>
                  <a:ext uri="{0D108BD9-81ED-4DB2-BD59-A6C34878D82A}">
                    <a16:rowId xmlns:a16="http://schemas.microsoft.com/office/drawing/2014/main" val="2967976881"/>
                  </a:ext>
                </a:extLst>
              </a:tr>
              <a:tr h="1165058">
                <a:tc>
                  <a:txBody>
                    <a:bodyPr/>
                    <a:lstStyle/>
                    <a:p>
                      <a:endParaRPr lang="en-US" sz="3200" dirty="0">
                        <a:latin typeface="Calibri" panose="020F0502020204030204" pitchFamily="34" charset="0"/>
                        <a:cs typeface="Calibri" panose="020F0502020204030204" pitchFamily="34" charset="0"/>
                      </a:endParaRPr>
                    </a:p>
                  </a:txBody>
                  <a:tcPr/>
                </a:tc>
                <a:tc>
                  <a:txBody>
                    <a:bodyPr/>
                    <a:lstStyle/>
                    <a:p>
                      <a:pPr algn="ctr"/>
                      <a:r>
                        <a:rPr lang="en-US" sz="3200" b="1" dirty="0">
                          <a:latin typeface="Calibri" panose="020F0502020204030204" pitchFamily="34" charset="0"/>
                          <a:cs typeface="Calibri" panose="020F0502020204030204" pitchFamily="34" charset="0"/>
                        </a:rPr>
                        <a:t>Ecclesiastical Babylon</a:t>
                      </a:r>
                    </a:p>
                  </a:txBody>
                  <a:tcPr anchor="ctr"/>
                </a:tc>
                <a:tc>
                  <a:txBody>
                    <a:bodyPr/>
                    <a:lstStyle/>
                    <a:p>
                      <a:pPr algn="ctr"/>
                      <a:r>
                        <a:rPr lang="en-US" sz="3200" b="1" dirty="0">
                          <a:latin typeface="Calibri" panose="020F0502020204030204" pitchFamily="34" charset="0"/>
                          <a:cs typeface="Calibri" panose="020F0502020204030204" pitchFamily="34" charset="0"/>
                        </a:rPr>
                        <a:t>Commercial Babylon</a:t>
                      </a:r>
                    </a:p>
                  </a:txBody>
                  <a:tcPr anchor="ctr"/>
                </a:tc>
                <a:extLst>
                  <a:ext uri="{0D108BD9-81ED-4DB2-BD59-A6C34878D82A}">
                    <a16:rowId xmlns:a16="http://schemas.microsoft.com/office/drawing/2014/main" val="3727557679"/>
                  </a:ext>
                </a:extLst>
              </a:tr>
              <a:tr h="998621">
                <a:tc>
                  <a:txBody>
                    <a:bodyPr/>
                    <a:lstStyle/>
                    <a:p>
                      <a:r>
                        <a:rPr lang="en-US" sz="3200" dirty="0">
                          <a:latin typeface="Calibri" panose="020F0502020204030204" pitchFamily="34" charset="0"/>
                          <a:cs typeface="Calibri" panose="020F0502020204030204" pitchFamily="34" charset="0"/>
                        </a:rPr>
                        <a:t>Chapter</a:t>
                      </a:r>
                    </a:p>
                  </a:txBody>
                  <a:tcPr anchor="ctr"/>
                </a:tc>
                <a:tc>
                  <a:txBody>
                    <a:bodyPr/>
                    <a:lstStyle/>
                    <a:p>
                      <a:r>
                        <a:rPr lang="en-US" sz="3200" dirty="0">
                          <a:latin typeface="Calibri" panose="020F0502020204030204" pitchFamily="34" charset="0"/>
                          <a:cs typeface="Calibri" panose="020F0502020204030204" pitchFamily="34" charset="0"/>
                        </a:rPr>
                        <a:t>Revelation 17</a:t>
                      </a:r>
                    </a:p>
                  </a:txBody>
                  <a:tcPr anchor="ctr"/>
                </a:tc>
                <a:tc>
                  <a:txBody>
                    <a:bodyPr/>
                    <a:lstStyle/>
                    <a:p>
                      <a:r>
                        <a:rPr lang="en-US" sz="3200" dirty="0">
                          <a:latin typeface="Calibri" panose="020F0502020204030204" pitchFamily="34" charset="0"/>
                          <a:cs typeface="Calibri" panose="020F0502020204030204" pitchFamily="34" charset="0"/>
                        </a:rPr>
                        <a:t>Revelation 18</a:t>
                      </a:r>
                    </a:p>
                  </a:txBody>
                  <a:tcPr anchor="ctr"/>
                </a:tc>
                <a:extLst>
                  <a:ext uri="{0D108BD9-81ED-4DB2-BD59-A6C34878D82A}">
                    <a16:rowId xmlns:a16="http://schemas.microsoft.com/office/drawing/2014/main" val="2085128004"/>
                  </a:ext>
                </a:extLst>
              </a:tr>
              <a:tr h="998621">
                <a:tc>
                  <a:txBody>
                    <a:bodyPr/>
                    <a:lstStyle/>
                    <a:p>
                      <a:r>
                        <a:rPr lang="en-US" sz="3200" dirty="0">
                          <a:latin typeface="Calibri" panose="020F0502020204030204" pitchFamily="34" charset="0"/>
                          <a:cs typeface="Calibri" panose="020F0502020204030204" pitchFamily="34" charset="0"/>
                        </a:rPr>
                        <a:t>Literalness</a:t>
                      </a:r>
                    </a:p>
                  </a:txBody>
                  <a:tcPr anchor="ctr"/>
                </a:tc>
                <a:tc>
                  <a:txBody>
                    <a:bodyPr/>
                    <a:lstStyle/>
                    <a:p>
                      <a:r>
                        <a:rPr lang="en-US" sz="3200" dirty="0">
                          <a:latin typeface="Calibri" panose="020F0502020204030204" pitchFamily="34" charset="0"/>
                          <a:cs typeface="Calibri" panose="020F0502020204030204" pitchFamily="34" charset="0"/>
                        </a:rPr>
                        <a:t>Not literal</a:t>
                      </a:r>
                    </a:p>
                  </a:txBody>
                  <a:tcPr anchor="ctr"/>
                </a:tc>
                <a:tc>
                  <a:txBody>
                    <a:bodyPr/>
                    <a:lstStyle/>
                    <a:p>
                      <a:r>
                        <a:rPr lang="en-US" sz="3200" dirty="0">
                          <a:latin typeface="Calibri" panose="020F0502020204030204" pitchFamily="34" charset="0"/>
                          <a:cs typeface="Calibri" panose="020F0502020204030204" pitchFamily="34" charset="0"/>
                        </a:rPr>
                        <a:t>Literal</a:t>
                      </a:r>
                    </a:p>
                  </a:txBody>
                  <a:tcPr anchor="ctr"/>
                </a:tc>
                <a:extLst>
                  <a:ext uri="{0D108BD9-81ED-4DB2-BD59-A6C34878D82A}">
                    <a16:rowId xmlns:a16="http://schemas.microsoft.com/office/drawing/2014/main" val="1474646291"/>
                  </a:ext>
                </a:extLst>
              </a:tr>
              <a:tr h="1165058">
                <a:tc>
                  <a:txBody>
                    <a:bodyPr/>
                    <a:lstStyle/>
                    <a:p>
                      <a:r>
                        <a:rPr lang="en-US" sz="3200" dirty="0">
                          <a:latin typeface="Calibri" panose="020F0502020204030204" pitchFamily="34" charset="0"/>
                          <a:cs typeface="Calibri" panose="020F0502020204030204" pitchFamily="34" charset="0"/>
                        </a:rPr>
                        <a:t>Time of Destruction</a:t>
                      </a:r>
                    </a:p>
                  </a:txBody>
                  <a:tcPr anchor="ctr"/>
                </a:tc>
                <a:tc>
                  <a:txBody>
                    <a:bodyPr/>
                    <a:lstStyle/>
                    <a:p>
                      <a:r>
                        <a:rPr lang="en-US" sz="3200" dirty="0">
                          <a:latin typeface="Calibri" panose="020F0502020204030204" pitchFamily="34" charset="0"/>
                          <a:cs typeface="Calibri" panose="020F0502020204030204" pitchFamily="34" charset="0"/>
                        </a:rPr>
                        <a:t>1</a:t>
                      </a:r>
                      <a:r>
                        <a:rPr lang="en-US" sz="3200" baseline="30000" dirty="0">
                          <a:latin typeface="Calibri" panose="020F0502020204030204" pitchFamily="34" charset="0"/>
                          <a:cs typeface="Calibri" panose="020F0502020204030204" pitchFamily="34" charset="0"/>
                        </a:rPr>
                        <a:t>st</a:t>
                      </a:r>
                      <a:r>
                        <a:rPr lang="en-US" sz="3200" dirty="0">
                          <a:latin typeface="Calibri" panose="020F0502020204030204" pitchFamily="34" charset="0"/>
                          <a:cs typeface="Calibri" panose="020F0502020204030204" pitchFamily="34" charset="0"/>
                        </a:rPr>
                        <a:t> half of Tribulation </a:t>
                      </a:r>
                    </a:p>
                  </a:txBody>
                  <a:tcPr anchor="ctr"/>
                </a:tc>
                <a:tc>
                  <a:txBody>
                    <a:bodyPr/>
                    <a:lstStyle/>
                    <a:p>
                      <a:r>
                        <a:rPr lang="en-US" sz="3200" dirty="0">
                          <a:latin typeface="Calibri" panose="020F0502020204030204" pitchFamily="34" charset="0"/>
                          <a:cs typeface="Calibri" panose="020F0502020204030204" pitchFamily="34" charset="0"/>
                        </a:rPr>
                        <a:t>Second Advent</a:t>
                      </a:r>
                    </a:p>
                  </a:txBody>
                  <a:tcPr anchor="ctr"/>
                </a:tc>
                <a:extLst>
                  <a:ext uri="{0D108BD9-81ED-4DB2-BD59-A6C34878D82A}">
                    <a16:rowId xmlns:a16="http://schemas.microsoft.com/office/drawing/2014/main" val="269597593"/>
                  </a:ext>
                </a:extLst>
              </a:tr>
              <a:tr h="1165058">
                <a:tc>
                  <a:txBody>
                    <a:bodyPr/>
                    <a:lstStyle/>
                    <a:p>
                      <a:r>
                        <a:rPr lang="en-US" sz="3200" dirty="0">
                          <a:latin typeface="Calibri" panose="020F0502020204030204" pitchFamily="34" charset="0"/>
                          <a:cs typeface="Calibri" panose="020F0502020204030204" pitchFamily="34" charset="0"/>
                        </a:rPr>
                        <a:t>Emphasis</a:t>
                      </a:r>
                    </a:p>
                  </a:txBody>
                  <a:tcPr anchor="ctr"/>
                </a:tc>
                <a:tc>
                  <a:txBody>
                    <a:bodyPr/>
                    <a:lstStyle/>
                    <a:p>
                      <a:r>
                        <a:rPr lang="en-US" sz="3200" dirty="0">
                          <a:latin typeface="Calibri" panose="020F0502020204030204" pitchFamily="34" charset="0"/>
                          <a:cs typeface="Calibri" panose="020F0502020204030204" pitchFamily="34" charset="0"/>
                        </a:rPr>
                        <a:t>Religion</a:t>
                      </a:r>
                    </a:p>
                  </a:txBody>
                  <a:tcPr anchor="ctr"/>
                </a:tc>
                <a:tc>
                  <a:txBody>
                    <a:bodyPr/>
                    <a:lstStyle/>
                    <a:p>
                      <a:r>
                        <a:rPr lang="en-US" sz="3200" dirty="0">
                          <a:latin typeface="Calibri" panose="020F0502020204030204" pitchFamily="34" charset="0"/>
                          <a:cs typeface="Calibri" panose="020F0502020204030204" pitchFamily="34" charset="0"/>
                        </a:rPr>
                        <a:t>Commercial &amp; Political</a:t>
                      </a:r>
                    </a:p>
                  </a:txBody>
                  <a:tcPr anchor="ctr"/>
                </a:tc>
                <a:extLst>
                  <a:ext uri="{0D108BD9-81ED-4DB2-BD59-A6C34878D82A}">
                    <a16:rowId xmlns:a16="http://schemas.microsoft.com/office/drawing/2014/main" val="598632158"/>
                  </a:ext>
                </a:extLst>
              </a:tr>
            </a:tbl>
          </a:graphicData>
        </a:graphic>
      </p:graphicFrame>
    </p:spTree>
    <p:extLst>
      <p:ext uri="{BB962C8B-B14F-4D97-AF65-F5344CB8AC3E}">
        <p14:creationId xmlns:p14="http://schemas.microsoft.com/office/powerpoint/2010/main" val="3139107068"/>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EDEAA22-82FC-467E-864C-8ADE94018B25}"/>
              </a:ext>
            </a:extLst>
          </p:cNvPr>
          <p:cNvSpPr>
            <a:spLocks noGrp="1" noChangeArrowheads="1"/>
          </p:cNvSpPr>
          <p:nvPr>
            <p:ph type="title"/>
          </p:nvPr>
        </p:nvSpPr>
        <p:spPr>
          <a:xfrm>
            <a:off x="2209800" y="228600"/>
            <a:ext cx="7772400" cy="762000"/>
          </a:xfrm>
        </p:spPr>
        <p:txBody>
          <a:bodyPr/>
          <a:lstStyle/>
          <a:p>
            <a:pPr algn="ctr"/>
            <a:r>
              <a:rPr lang="en-US" altLang="en-US" sz="3600" dirty="0">
                <a:effectLst>
                  <a:outerShdw blurRad="38100" dist="38100" dir="2700000" algn="tl">
                    <a:srgbClr val="000000">
                      <a:alpha val="43137"/>
                    </a:srgbClr>
                  </a:outerShdw>
                </a:effectLst>
              </a:rPr>
              <a:t>Other Alternatives?</a:t>
            </a:r>
          </a:p>
        </p:txBody>
      </p:sp>
      <p:sp>
        <p:nvSpPr>
          <p:cNvPr id="56323" name="Rectangle 3">
            <a:extLst>
              <a:ext uri="{FF2B5EF4-FFF2-40B4-BE49-F238E27FC236}">
                <a16:creationId xmlns:a16="http://schemas.microsoft.com/office/drawing/2014/main" id="{6ABBA201-BB17-4325-BC49-F3BD6D27CB68}"/>
              </a:ext>
            </a:extLst>
          </p:cNvPr>
          <p:cNvSpPr>
            <a:spLocks noGrp="1" noChangeArrowheads="1"/>
          </p:cNvSpPr>
          <p:nvPr>
            <p:ph type="body" idx="1"/>
          </p:nvPr>
        </p:nvSpPr>
        <p:spPr>
          <a:xfrm>
            <a:off x="1981200" y="1143000"/>
            <a:ext cx="3962400" cy="4724400"/>
          </a:xfrm>
        </p:spPr>
        <p:txBody>
          <a:bodyPr/>
          <a:lstStyle/>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Religious system?</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Jerusalem?</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Rome?</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Revived Rome?</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Two Babylons?</a:t>
            </a:r>
          </a:p>
          <a:p>
            <a:pPr marL="742950" indent="-742950">
              <a:spcBef>
                <a:spcPts val="0"/>
              </a:spcBef>
              <a:spcAft>
                <a:spcPts val="24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Trans-temporal</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Eclecticism</a:t>
            </a:r>
          </a:p>
        </p:txBody>
      </p:sp>
      <p:pic>
        <p:nvPicPr>
          <p:cNvPr id="56327" name="Picture 7" descr="C:\Documents and Settings\Owner\Application Data\Microsoft\Media Catalog\clip0006.BMP">
            <a:extLst>
              <a:ext uri="{FF2B5EF4-FFF2-40B4-BE49-F238E27FC236}">
                <a16:creationId xmlns:a16="http://schemas.microsoft.com/office/drawing/2014/main" id="{FBCED134-0DD2-4460-A537-0438B8E47F1B}"/>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848600" y="1645726"/>
            <a:ext cx="278765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227691"/>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90800" y="1670353"/>
            <a:ext cx="9199661" cy="3416320"/>
          </a:xfrm>
          <a:prstGeom prst="rect">
            <a:avLst/>
          </a:prstGeom>
        </p:spPr>
        <p:txBody>
          <a:bodyPr wrap="square">
            <a:spAutoFit/>
          </a:bodyPr>
          <a:lstStyle/>
          <a:p>
            <a:pPr algn="just" eaLnBrk="1" hangingPunct="1"/>
            <a:r>
              <a:rPr lang="en-US" sz="3600" dirty="0">
                <a:latin typeface="Calibri" panose="020F0502020204030204" pitchFamily="34" charset="0"/>
                <a:cs typeface="Calibri" panose="020F0502020204030204" pitchFamily="34" charset="0"/>
              </a:rPr>
              <a:t>“In the first century, Babylon was Rome. Two generations ago it was Berlin. Today, perhaps, it is Las Vegas or even a university campus. Babylon can be found everywhere throughout the history of the world. It is the center of anti-Christian seduction any time in history.”</a:t>
            </a:r>
          </a:p>
        </p:txBody>
      </p:sp>
      <p:sp>
        <p:nvSpPr>
          <p:cNvPr id="2" name="TextBox 1"/>
          <p:cNvSpPr txBox="1"/>
          <p:nvPr/>
        </p:nvSpPr>
        <p:spPr>
          <a:xfrm>
            <a:off x="2324100" y="219670"/>
            <a:ext cx="7543800" cy="1200329"/>
          </a:xfrm>
          <a:prstGeom prst="rect">
            <a:avLst/>
          </a:prstGeom>
          <a:noFill/>
        </p:spPr>
        <p:txBody>
          <a:bodyPr wrap="square" rtlCol="0">
            <a:spAutoFit/>
          </a:bodyPr>
          <a:lstStyle/>
          <a:p>
            <a:pPr algn="ctr"/>
            <a:r>
              <a:rPr lang="en-US" alt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outerShdw>
                </a:effectLst>
                <a:latin typeface="Calibri" panose="020F0502020204030204" pitchFamily="34" charset="0"/>
                <a:ea typeface="+mj-ea"/>
                <a:cs typeface="+mj-cs"/>
              </a:rPr>
              <a:t>Sam Hamstra</a:t>
            </a:r>
          </a:p>
          <a:p>
            <a:pPr algn="ctr"/>
            <a:r>
              <a:rPr lang="en-US" sz="1800" dirty="0">
                <a:effectLst/>
                <a:latin typeface="Times New Roman" panose="02020603050405020304" pitchFamily="18" charset="0"/>
                <a:ea typeface="Times New Roman" panose="02020603050405020304" pitchFamily="18" charset="0"/>
              </a:rPr>
              <a:t>Sam Hamstra, "An Idealist View of Revelation," in </a:t>
            </a:r>
            <a:r>
              <a:rPr lang="en-US" sz="1800" i="1" dirty="0">
                <a:effectLst/>
                <a:latin typeface="Times New Roman" panose="02020603050405020304" pitchFamily="18" charset="0"/>
                <a:ea typeface="Times New Roman" panose="02020603050405020304" pitchFamily="18" charset="0"/>
              </a:rPr>
              <a:t>Four Views on the Book of Revelation</a:t>
            </a:r>
            <a:r>
              <a:rPr lang="en-US" sz="1800" dirty="0">
                <a:effectLst/>
                <a:latin typeface="Times New Roman" panose="02020603050405020304" pitchFamily="18" charset="0"/>
                <a:ea typeface="Times New Roman" panose="02020603050405020304" pitchFamily="18" charset="0"/>
              </a:rPr>
              <a:t>, ed. C. Marvin Pate (Grand Rapids: Zondervan, 1998), 117.</a:t>
            </a:r>
            <a:endParaRPr lang="en-US" altLang="en-US" sz="1800" i="1" dirty="0">
              <a:effectLst>
                <a:outerShdw blurRad="38100" dist="38100" dir="2700000" algn="tl">
                  <a:srgbClr val="000000"/>
                </a:outerShdw>
              </a:effectLst>
              <a:latin typeface="Calibri" panose="020F0502020204030204" pitchFamily="34" charset="0"/>
              <a:cs typeface="+mn-cs"/>
            </a:endParaRPr>
          </a:p>
        </p:txBody>
      </p:sp>
      <p:pic>
        <p:nvPicPr>
          <p:cNvPr id="1026" name="Picture 2" descr="Four Views on the Book of Revelation by C. Marvin Pate">
            <a:extLst>
              <a:ext uri="{FF2B5EF4-FFF2-40B4-BE49-F238E27FC236}">
                <a16:creationId xmlns:a16="http://schemas.microsoft.com/office/drawing/2014/main" id="{08A4CBB5-A9CC-4CA8-8E1D-3E537E18D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982" y="1790219"/>
            <a:ext cx="2106579" cy="3176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33733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EDEAA22-82FC-467E-864C-8ADE94018B25}"/>
              </a:ext>
            </a:extLst>
          </p:cNvPr>
          <p:cNvSpPr>
            <a:spLocks noGrp="1" noChangeArrowheads="1"/>
          </p:cNvSpPr>
          <p:nvPr>
            <p:ph type="title"/>
          </p:nvPr>
        </p:nvSpPr>
        <p:spPr>
          <a:xfrm>
            <a:off x="2209800" y="228600"/>
            <a:ext cx="7772400" cy="762000"/>
          </a:xfrm>
        </p:spPr>
        <p:txBody>
          <a:bodyPr/>
          <a:lstStyle/>
          <a:p>
            <a:pPr algn="ctr"/>
            <a:r>
              <a:rPr lang="en-US" altLang="en-US" sz="3600" dirty="0">
                <a:effectLst>
                  <a:outerShdw blurRad="38100" dist="38100" dir="2700000" algn="tl">
                    <a:srgbClr val="000000">
                      <a:alpha val="43137"/>
                    </a:srgbClr>
                  </a:outerShdw>
                </a:effectLst>
              </a:rPr>
              <a:t>Other Alternatives?</a:t>
            </a:r>
          </a:p>
        </p:txBody>
      </p:sp>
      <p:sp>
        <p:nvSpPr>
          <p:cNvPr id="56323" name="Rectangle 3">
            <a:extLst>
              <a:ext uri="{FF2B5EF4-FFF2-40B4-BE49-F238E27FC236}">
                <a16:creationId xmlns:a16="http://schemas.microsoft.com/office/drawing/2014/main" id="{6ABBA201-BB17-4325-BC49-F3BD6D27CB68}"/>
              </a:ext>
            </a:extLst>
          </p:cNvPr>
          <p:cNvSpPr>
            <a:spLocks noGrp="1" noChangeArrowheads="1"/>
          </p:cNvSpPr>
          <p:nvPr>
            <p:ph type="body" idx="1"/>
          </p:nvPr>
        </p:nvSpPr>
        <p:spPr>
          <a:xfrm>
            <a:off x="1981200" y="1143000"/>
            <a:ext cx="3962400" cy="4724400"/>
          </a:xfrm>
        </p:spPr>
        <p:txBody>
          <a:bodyPr/>
          <a:lstStyle/>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Religious system?</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Jerusalem?</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Rome?</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Revived Rome?</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Two Babylons?</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Trans-temporal</a:t>
            </a:r>
          </a:p>
          <a:p>
            <a:pPr marL="742950" indent="-742950">
              <a:spcBef>
                <a:spcPts val="0"/>
              </a:spcBef>
              <a:spcAft>
                <a:spcPts val="24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Eclecticism</a:t>
            </a:r>
          </a:p>
        </p:txBody>
      </p:sp>
      <p:pic>
        <p:nvPicPr>
          <p:cNvPr id="56327" name="Picture 7" descr="C:\Documents and Settings\Owner\Application Data\Microsoft\Media Catalog\clip0006.BMP">
            <a:extLst>
              <a:ext uri="{FF2B5EF4-FFF2-40B4-BE49-F238E27FC236}">
                <a16:creationId xmlns:a16="http://schemas.microsoft.com/office/drawing/2014/main" id="{FBCED134-0DD2-4460-A537-0438B8E47F1B}"/>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848600" y="1645726"/>
            <a:ext cx="278765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518311"/>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199" y="1606942"/>
            <a:ext cx="9199661" cy="3416320"/>
          </a:xfrm>
          <a:prstGeom prst="rect">
            <a:avLst/>
          </a:prstGeom>
        </p:spPr>
        <p:txBody>
          <a:bodyPr wrap="square">
            <a:spAutoFit/>
          </a:bodyPr>
          <a:lstStyle/>
          <a:p>
            <a:pPr algn="just" eaLnBrk="1" hangingPunct="1"/>
            <a:r>
              <a:rPr lang="en-US" sz="3600" dirty="0">
                <a:latin typeface="Calibri" panose="020F0502020204030204" pitchFamily="34" charset="0"/>
                <a:cs typeface="Calibri" panose="020F0502020204030204" pitchFamily="34" charset="0"/>
              </a:rPr>
              <a:t>“Blaising and Bock…interpret Babylon n Revelation 17‒18 as representing Rome and Rebuilt Babylon on the Euphrates, and in  addition, in ‘the sweep of history’ it could represent any city since the world empire’s center is always shifting.”</a:t>
            </a:r>
          </a:p>
        </p:txBody>
      </p:sp>
      <p:sp>
        <p:nvSpPr>
          <p:cNvPr id="2" name="TextBox 1"/>
          <p:cNvSpPr txBox="1"/>
          <p:nvPr/>
        </p:nvSpPr>
        <p:spPr>
          <a:xfrm>
            <a:off x="2324100" y="219670"/>
            <a:ext cx="7543800" cy="923330"/>
          </a:xfrm>
          <a:prstGeom prst="rect">
            <a:avLst/>
          </a:prstGeom>
          <a:noFill/>
        </p:spPr>
        <p:txBody>
          <a:bodyPr wrap="square" rtlCol="0">
            <a:spAutoFit/>
          </a:bodyPr>
          <a:lstStyle/>
          <a:p>
            <a:pPr algn="ctr"/>
            <a:r>
              <a:rPr lang="en-US" alt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outerShdw>
                </a:effectLst>
                <a:latin typeface="Calibri" panose="020F0502020204030204" pitchFamily="34" charset="0"/>
                <a:ea typeface="+mj-ea"/>
                <a:cs typeface="+mj-cs"/>
              </a:rPr>
              <a:t>Robert Thomas</a:t>
            </a:r>
          </a:p>
          <a:p>
            <a:pPr algn="ctr"/>
            <a:r>
              <a:rPr lang="en-US" altLang="en-US" sz="1800" i="1" dirty="0">
                <a:effectLst>
                  <a:outerShdw blurRad="38100" dist="38100" dir="2700000" algn="tl">
                    <a:srgbClr val="000000"/>
                  </a:outerShdw>
                </a:effectLst>
                <a:latin typeface="Calibri" panose="020F0502020204030204" pitchFamily="34" charset="0"/>
                <a:cs typeface="+mn-cs"/>
              </a:rPr>
              <a:t>“Evangelical Hermeneutics,” .362.</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9139" y="1790700"/>
            <a:ext cx="2074961" cy="3276600"/>
          </a:xfrm>
          <a:prstGeom prst="rect">
            <a:avLst/>
          </a:prstGeom>
        </p:spPr>
      </p:pic>
    </p:spTree>
    <p:extLst>
      <p:ext uri="{BB962C8B-B14F-4D97-AF65-F5344CB8AC3E}">
        <p14:creationId xmlns:p14="http://schemas.microsoft.com/office/powerpoint/2010/main" val="90523583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2EFC223-AE86-4F96-AEF4-A22E7B501DF4}"/>
              </a:ext>
            </a:extLst>
          </p:cNvPr>
          <p:cNvSpPr>
            <a:spLocks noGrp="1" noChangeArrowheads="1"/>
          </p:cNvSpPr>
          <p:nvPr>
            <p:ph type="title"/>
          </p:nvPr>
        </p:nvSpPr>
        <p:spPr>
          <a:xfrm>
            <a:off x="2209800" y="228600"/>
            <a:ext cx="7772400" cy="609600"/>
          </a:xfrm>
        </p:spPr>
        <p:txBody>
          <a:bodyPr/>
          <a:lstStyle/>
          <a:p>
            <a:pPr algn="ctr"/>
            <a: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t>Larkin, </a:t>
            </a:r>
            <a:r>
              <a:rPr lang="en-US" altLang="en-US" sz="3200" i="1" dirty="0">
                <a:solidFill>
                  <a:srgbClr val="00FFFF"/>
                </a:solidFill>
                <a:effectLst>
                  <a:outerShdw blurRad="38100" dist="38100" dir="2700000" algn="tl">
                    <a:srgbClr val="000000">
                      <a:alpha val="43137"/>
                    </a:srgbClr>
                  </a:outerShdw>
                </a:effectLst>
                <a:cs typeface="Times New Roman" panose="02020603050405020304" pitchFamily="18" charset="0"/>
              </a:rPr>
              <a:t>The Book of Revelation</a:t>
            </a:r>
            <a: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t>, 151.</a:t>
            </a:r>
            <a:r>
              <a:rPr lang="en-US" altLang="en-US" sz="3200" dirty="0">
                <a:solidFill>
                  <a:srgbClr val="00FFFF"/>
                </a:solidFill>
                <a:effectLst>
                  <a:outerShdw blurRad="38100" dist="38100" dir="2700000" algn="tl">
                    <a:srgbClr val="000000">
                      <a:alpha val="43137"/>
                    </a:srgbClr>
                  </a:outerShdw>
                </a:effectLst>
              </a:rPr>
              <a:t> </a:t>
            </a:r>
          </a:p>
        </p:txBody>
      </p:sp>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609600" y="838200"/>
            <a:ext cx="10972800" cy="4267200"/>
          </a:xfrm>
        </p:spPr>
        <p:txBody>
          <a:bodyPr/>
          <a:lstStyle/>
          <a:p>
            <a:pPr marL="0" indent="0" algn="just">
              <a:buNone/>
            </a:pPr>
            <a:r>
              <a:rPr lang="en-US" altLang="en-US" dirty="0">
                <a:effectLst>
                  <a:outerShdw blurRad="38100" dist="38100" dir="2700000" algn="tl">
                    <a:srgbClr val="000000">
                      <a:alpha val="43137"/>
                    </a:srgbClr>
                  </a:outerShdw>
                </a:effectLst>
                <a:cs typeface="Times New Roman" panose="02020603050405020304" pitchFamily="18" charset="0"/>
              </a:rPr>
              <a:t>“</a:t>
            </a: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The river Euphrates, on which the city of Babylon was built</a:t>
            </a:r>
            <a:r>
              <a:rPr lang="en-US" altLang="en-US" dirty="0">
                <a:effectLst>
                  <a:outerShdw blurRad="38100" dist="38100" dir="2700000" algn="tl">
                    <a:srgbClr val="000000">
                      <a:alpha val="43137"/>
                    </a:srgbClr>
                  </a:outerShdw>
                </a:effectLst>
                <a:cs typeface="Times New Roman" panose="02020603050405020304" pitchFamily="18" charset="0"/>
              </a:rPr>
              <a:t>, was one of the four branches into which the river that flowed through the </a:t>
            </a: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Garden of Eden</a:t>
            </a:r>
            <a:r>
              <a:rPr lang="en-US" altLang="en-US" dirty="0">
                <a:effectLst>
                  <a:outerShdw blurRad="38100" dist="38100" dir="2700000" algn="tl">
                    <a:srgbClr val="000000">
                      <a:alpha val="43137"/>
                    </a:srgbClr>
                  </a:outerShdw>
                </a:effectLst>
                <a:cs typeface="Times New Roman" panose="02020603050405020304" pitchFamily="18" charset="0"/>
              </a:rPr>
              <a:t> was divided, and Satan doubtless chose the site of Babylon as his headquarters from which to sally forth to tempt Adam and Eve. It was doubtless here that the Antediluvian apostasy had its source that ended in the flood. To this </a:t>
            </a:r>
            <a:r>
              <a:rPr lang="en-US" altLang="en-US" dirty="0" err="1">
                <a:effectLst>
                  <a:outerShdw blurRad="38100" dist="38100" dir="2700000" algn="tl">
                    <a:srgbClr val="000000">
                      <a:alpha val="43137"/>
                    </a:srgbClr>
                  </a:outerShdw>
                </a:effectLst>
                <a:cs typeface="Times New Roman" panose="02020603050405020304" pitchFamily="18" charset="0"/>
              </a:rPr>
              <a:t>centre</a:t>
            </a:r>
            <a:r>
              <a:rPr lang="en-US" altLang="en-US" dirty="0">
                <a:effectLst>
                  <a:outerShdw blurRad="38100" dist="38100" dir="2700000" algn="tl">
                    <a:srgbClr val="000000">
                      <a:alpha val="43137"/>
                    </a:srgbClr>
                  </a:outerShdw>
                </a:effectLst>
                <a:cs typeface="Times New Roman" panose="02020603050405020304" pitchFamily="18" charset="0"/>
              </a:rPr>
              <a:t> </a:t>
            </a: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the ‘forces of Evil’ gravitated after the Flood, and ‘Babel’ was the result. This was the origin of the nations, but the nations were not scattered abroad over the earth until Satan had implanted in them the ‘Virus’ of a doctrine that has been the source of every false religion the world has ever known.</a:t>
            </a:r>
            <a:r>
              <a:rPr lang="en-US" altLang="en-US" b="1" dirty="0">
                <a:solidFill>
                  <a:srgbClr val="FFFFCC"/>
                </a:solidFill>
                <a:effectLst>
                  <a:outerShdw blurRad="38100" dist="38100" dir="2700000" algn="tl">
                    <a:srgbClr val="000000">
                      <a:alpha val="43137"/>
                    </a:srgbClr>
                  </a:outerShdw>
                </a:effectLst>
                <a:cs typeface="Times New Roman" panose="02020603050405020304" pitchFamily="18" charset="0"/>
              </a:rPr>
              <a:t>”</a:t>
            </a:r>
            <a:r>
              <a:rPr lang="en-US" altLang="en-US" dirty="0">
                <a:effectLst>
                  <a:outerShdw blurRad="38100" dist="38100" dir="2700000" algn="tl">
                    <a:srgbClr val="000000">
                      <a:alpha val="43137"/>
                    </a:srgbClr>
                  </a:outerShdw>
                </a:effectLst>
                <a:cs typeface="Times New Roman" panose="02020603050405020304" pitchFamily="18" charset="0"/>
              </a:rPr>
              <a:t> </a:t>
            </a:r>
          </a:p>
        </p:txBody>
      </p:sp>
    </p:spTree>
    <p:extLst>
      <p:ext uri="{BB962C8B-B14F-4D97-AF65-F5344CB8AC3E}">
        <p14:creationId xmlns:p14="http://schemas.microsoft.com/office/powerpoint/2010/main" val="3422350745"/>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1676401"/>
            <a:ext cx="9677400" cy="3970318"/>
          </a:xfrm>
          <a:prstGeom prst="rect">
            <a:avLst/>
          </a:prstGeom>
        </p:spPr>
        <p:txBody>
          <a:bodyPr wrap="square">
            <a:spAutoFit/>
          </a:bodyPr>
          <a:lstStyle/>
          <a:p>
            <a:pPr algn="just" eaLnBrk="1" hangingPunct="1"/>
            <a:r>
              <a:rPr lang="en-US" sz="3600" dirty="0">
                <a:latin typeface="Calibri" panose="020F0502020204030204" pitchFamily="34" charset="0"/>
                <a:cs typeface="Calibri" panose="020F0502020204030204" pitchFamily="34" charset="0"/>
              </a:rPr>
              <a:t>Milton Terry explains: “A fundamental principle in </a:t>
            </a:r>
            <a:r>
              <a:rPr lang="en-US" sz="3600" dirty="0" err="1">
                <a:latin typeface="Calibri" panose="020F0502020204030204" pitchFamily="34" charset="0"/>
                <a:cs typeface="Calibri" panose="020F0502020204030204" pitchFamily="34" charset="0"/>
              </a:rPr>
              <a:t>grammatico</a:t>
            </a:r>
            <a:r>
              <a:rPr lang="en-US" sz="3600" dirty="0">
                <a:latin typeface="Calibri" panose="020F0502020204030204" pitchFamily="34" charset="0"/>
                <a:cs typeface="Calibri" panose="020F0502020204030204" pitchFamily="34" charset="0"/>
              </a:rPr>
              <a:t>-historical exposition is that the words and sentences can have but one significance in one and the same connection. The moment we neglect this principle we drift upon a sea of uncertainty and conjecture.”</a:t>
            </a:r>
          </a:p>
          <a:p>
            <a:pPr eaLnBrk="1" hangingPunct="1"/>
            <a:endParaRPr lang="en-US" altLang="en-US" sz="3600" dirty="0">
              <a:latin typeface="Calibri" panose="020F0502020204030204" pitchFamily="34" charset="0"/>
              <a:cs typeface="Calibri" panose="020F0502020204030204" pitchFamily="34" charset="0"/>
            </a:endParaRPr>
          </a:p>
        </p:txBody>
      </p:sp>
      <p:sp>
        <p:nvSpPr>
          <p:cNvPr id="2" name="TextBox 1"/>
          <p:cNvSpPr txBox="1"/>
          <p:nvPr/>
        </p:nvSpPr>
        <p:spPr>
          <a:xfrm>
            <a:off x="2514600" y="228601"/>
            <a:ext cx="7543800" cy="1200329"/>
          </a:xfrm>
          <a:prstGeom prst="rect">
            <a:avLst/>
          </a:prstGeom>
          <a:noFill/>
        </p:spPr>
        <p:txBody>
          <a:bodyPr wrap="square" rtlCol="0">
            <a:spAutoFit/>
          </a:bodyPr>
          <a:lstStyle/>
          <a:p>
            <a:pPr algn="ct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outerShdw>
                </a:effectLst>
                <a:latin typeface="Calibri" panose="020F0502020204030204" pitchFamily="34" charset="0"/>
                <a:ea typeface="+mj-ea"/>
                <a:cs typeface="+mj-cs"/>
              </a:rPr>
              <a:t>Milton Terry</a:t>
            </a:r>
          </a:p>
          <a:p>
            <a:pPr algn="ctr"/>
            <a:r>
              <a:rPr lang="en-US" sz="1800" i="1" dirty="0">
                <a:effectLst>
                  <a:outerShdw blurRad="38100" dist="38100" dir="2700000" algn="tl">
                    <a:srgbClr val="000000"/>
                  </a:outerShdw>
                </a:effectLst>
                <a:latin typeface="Calibri" panose="020F0502020204030204" pitchFamily="34" charset="0"/>
                <a:cs typeface="+mn-cs"/>
              </a:rPr>
              <a:t>Biblical Hermeneutics: A Treatise on the Interpretation of the Old and New Testaments (1885; reprint, Grand Rapids: Zondervan, 1947), 205.</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1905000"/>
            <a:ext cx="1828800" cy="2743200"/>
          </a:xfrm>
          <a:prstGeom prst="rect">
            <a:avLst/>
          </a:prstGeom>
        </p:spPr>
      </p:pic>
    </p:spTree>
    <p:extLst>
      <p:ext uri="{BB962C8B-B14F-4D97-AF65-F5344CB8AC3E}">
        <p14:creationId xmlns:p14="http://schemas.microsoft.com/office/powerpoint/2010/main" val="124891821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676400" y="1023257"/>
            <a:ext cx="8839200" cy="4518804"/>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Tower of Babel (Gen. 1–11)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Prophecies of Isaiah (13–14) &amp; Jeremiah (50–51)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Prophecy of Zechariah (Zech. 5:5-11)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Kings of the East (Rev. 9:14; 16:12)</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End-Time Harlot (Rev. 17–18)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Inadequate Theories</a:t>
            </a:r>
          </a:p>
          <a:p>
            <a:pPr marL="571500" indent="-5715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Current Events</a:t>
            </a:r>
          </a:p>
        </p:txBody>
      </p:sp>
      <p:sp>
        <p:nvSpPr>
          <p:cNvPr id="7" name="Rectangle 6"/>
          <p:cNvSpPr>
            <a:spLocks noGrp="1" noChangeArrowheads="1"/>
          </p:cNvSpPr>
          <p:nvPr>
            <p:ph type="title"/>
          </p:nvPr>
        </p:nvSpPr>
        <p:spPr>
          <a:xfrm>
            <a:off x="3962400" y="228600"/>
            <a:ext cx="4267200" cy="609600"/>
          </a:xfrm>
        </p:spPr>
        <p:txBody>
          <a:bodyPr/>
          <a:lstStyle/>
          <a:p>
            <a:pPr algn="ctr" eaLnBrk="1" hangingPunct="1"/>
            <a:r>
              <a:rPr lang="en-US" altLang="en-US" sz="4000" dirty="0">
                <a:effectLst>
                  <a:outerShdw blurRad="38100" dist="38100" dir="2700000" algn="tl">
                    <a:srgbClr val="000000">
                      <a:alpha val="43137"/>
                    </a:srgbClr>
                  </a:outerShdw>
                </a:effectLst>
              </a:rPr>
              <a:t>Seven Areas</a:t>
            </a:r>
          </a:p>
        </p:txBody>
      </p:sp>
      <p:pic>
        <p:nvPicPr>
          <p:cNvPr id="6" name="Picture 2" descr="C:\Users\jamcg\AppData\Local\Temp\SNAGHTMLa6ab7b.PNG">
            <a:extLst>
              <a:ext uri="{FF2B5EF4-FFF2-40B4-BE49-F238E27FC236}">
                <a16:creationId xmlns:a16="http://schemas.microsoft.com/office/drawing/2014/main" id="{B793A1DF-684B-4663-AD46-74D3C55172F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0" y="4019550"/>
            <a:ext cx="21336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629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A6644EF4-047F-4F32-A270-6A94410386B1}"/>
              </a:ext>
            </a:extLst>
          </p:cNvPr>
          <p:cNvGraphicFramePr>
            <a:graphicFrameLocks noGrp="1"/>
          </p:cNvGraphicFramePr>
          <p:nvPr>
            <p:extLst>
              <p:ext uri="{D42A27DB-BD31-4B8C-83A1-F6EECF244321}">
                <p14:modId xmlns:p14="http://schemas.microsoft.com/office/powerpoint/2010/main" val="3366990608"/>
              </p:ext>
            </p:extLst>
          </p:nvPr>
        </p:nvGraphicFramePr>
        <p:xfrm>
          <a:off x="1295400" y="266700"/>
          <a:ext cx="9982200" cy="6324600"/>
        </p:xfrm>
        <a:graphic>
          <a:graphicData uri="http://schemas.openxmlformats.org/drawingml/2006/table">
            <a:tbl>
              <a:tblPr firstRow="1" bandRow="1">
                <a:tableStyleId>{D7AC3CCA-C797-4891-BE02-D94E43425B78}</a:tableStyleId>
              </a:tblPr>
              <a:tblGrid>
                <a:gridCol w="4980419">
                  <a:extLst>
                    <a:ext uri="{9D8B030D-6E8A-4147-A177-3AD203B41FA5}">
                      <a16:colId xmlns:a16="http://schemas.microsoft.com/office/drawing/2014/main" val="3675578298"/>
                    </a:ext>
                  </a:extLst>
                </a:gridCol>
                <a:gridCol w="5001781">
                  <a:extLst>
                    <a:ext uri="{9D8B030D-6E8A-4147-A177-3AD203B41FA5}">
                      <a16:colId xmlns:a16="http://schemas.microsoft.com/office/drawing/2014/main" val="4216656749"/>
                    </a:ext>
                  </a:extLst>
                </a:gridCol>
              </a:tblGrid>
              <a:tr h="790575">
                <a:tc gridSpan="2">
                  <a:txBody>
                    <a:bodyPr/>
                    <a:lstStyle/>
                    <a:p>
                      <a:pPr algn="ctr"/>
                      <a:r>
                        <a:rPr lang="en-US" sz="40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Early Babylon Interpreters</a:t>
                      </a:r>
                    </a:p>
                  </a:txBody>
                  <a:tcPr anchor="ctr">
                    <a:solidFill>
                      <a:schemeClr val="bg2"/>
                    </a:solidFill>
                  </a:tcPr>
                </a:tc>
                <a:tc hMerge="1">
                  <a:txBody>
                    <a:bodyPr/>
                    <a:lstStyle/>
                    <a:p>
                      <a:endParaRPr lang="en-US" dirty="0"/>
                    </a:p>
                  </a:txBody>
                  <a:tcPr/>
                </a:tc>
                <a:extLst>
                  <a:ext uri="{0D108BD9-81ED-4DB2-BD59-A6C34878D82A}">
                    <a16:rowId xmlns:a16="http://schemas.microsoft.com/office/drawing/2014/main" val="1344151637"/>
                  </a:ext>
                </a:extLst>
              </a:tr>
              <a:tr h="790575">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chemeClr val="bg1">
                              <a:lumMod val="50000"/>
                            </a:schemeClr>
                          </a:solidFill>
                          <a:latin typeface="Calibri" panose="020F0502020204030204" pitchFamily="34" charset="0"/>
                          <a:cs typeface="Calibri" panose="020F0502020204030204" pitchFamily="34" charset="0"/>
                        </a:rPr>
                        <a:t>Govett</a:t>
                      </a:r>
                      <a:r>
                        <a:rPr lang="en-US" sz="3200" dirty="0">
                          <a:latin typeface="Calibri" panose="020F0502020204030204" pitchFamily="34" charset="0"/>
                          <a:cs typeface="Calibri" panose="020F0502020204030204" pitchFamily="34" charset="0"/>
                        </a:rPr>
                        <a:t> (1813–1901)</a:t>
                      </a:r>
                    </a:p>
                  </a:txBody>
                  <a:tcPr anchor="ct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en-US" sz="3200" b="1" kern="1200" dirty="0">
                          <a:solidFill>
                            <a:schemeClr val="bg1">
                              <a:lumMod val="50000"/>
                            </a:schemeClr>
                          </a:solidFill>
                          <a:latin typeface="Calibri" panose="020F0502020204030204" pitchFamily="34" charset="0"/>
                          <a:ea typeface="+mn-ea"/>
                          <a:cs typeface="Calibri" panose="020F0502020204030204" pitchFamily="34" charset="0"/>
                        </a:rPr>
                        <a:t>Pink</a:t>
                      </a:r>
                      <a:r>
                        <a:rPr lang="en-US" sz="3200" b="1" kern="1200" dirty="0">
                          <a:solidFill>
                            <a:srgbClr val="0000FF"/>
                          </a:solidFill>
                          <a:latin typeface="Calibri" panose="020F0502020204030204" pitchFamily="34" charset="0"/>
                          <a:ea typeface="+mn-ea"/>
                          <a:cs typeface="Calibri" panose="020F0502020204030204" pitchFamily="34" charset="0"/>
                        </a:rPr>
                        <a:t> </a:t>
                      </a:r>
                      <a:r>
                        <a:rPr lang="en-US" sz="3200" b="0" kern="1200" dirty="0">
                          <a:solidFill>
                            <a:schemeClr val="bg2"/>
                          </a:solidFill>
                          <a:latin typeface="Calibri" panose="020F0502020204030204" pitchFamily="34" charset="0"/>
                          <a:ea typeface="+mn-ea"/>
                          <a:cs typeface="Calibri" panose="020F0502020204030204" pitchFamily="34" charset="0"/>
                        </a:rPr>
                        <a:t>(1923)</a:t>
                      </a:r>
                    </a:p>
                  </a:txBody>
                  <a:tcPr anchor="ctr"/>
                </a:tc>
                <a:extLst>
                  <a:ext uri="{0D108BD9-81ED-4DB2-BD59-A6C34878D82A}">
                    <a16:rowId xmlns:a16="http://schemas.microsoft.com/office/drawing/2014/main" val="3755606667"/>
                  </a:ext>
                </a:extLst>
              </a:tr>
              <a:tr h="790575">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nn-NO" sz="3200" b="1" kern="1200" dirty="0">
                          <a:solidFill>
                            <a:schemeClr val="bg1">
                              <a:lumMod val="50000"/>
                            </a:schemeClr>
                          </a:solidFill>
                          <a:latin typeface="Calibri" panose="020F0502020204030204" pitchFamily="34" charset="0"/>
                          <a:ea typeface="+mn-ea"/>
                          <a:cs typeface="Calibri" panose="020F0502020204030204" pitchFamily="34" charset="0"/>
                        </a:rPr>
                        <a:t>Newton</a:t>
                      </a:r>
                      <a:r>
                        <a:rPr lang="nn-NO" sz="3200" dirty="0">
                          <a:latin typeface="Calibri" panose="020F0502020204030204" pitchFamily="34" charset="0"/>
                          <a:cs typeface="Calibri" panose="020F0502020204030204" pitchFamily="34" charset="0"/>
                        </a:rPr>
                        <a:t> (1853)</a:t>
                      </a:r>
                    </a:p>
                  </a:txBody>
                  <a:tcPr anchor="ct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nn-NO" sz="3200" b="1" kern="1200" dirty="0">
                          <a:solidFill>
                            <a:schemeClr val="bg1">
                              <a:lumMod val="50000"/>
                            </a:schemeClr>
                          </a:solidFill>
                          <a:latin typeface="Calibri" panose="020F0502020204030204" pitchFamily="34" charset="0"/>
                          <a:ea typeface="+mn-ea"/>
                          <a:cs typeface="Calibri" panose="020F0502020204030204" pitchFamily="34" charset="0"/>
                        </a:rPr>
                        <a:t>Jennings</a:t>
                      </a:r>
                      <a:r>
                        <a:rPr lang="nn-NO" sz="3200" b="1" kern="1200" dirty="0">
                          <a:solidFill>
                            <a:srgbClr val="0000FF"/>
                          </a:solidFill>
                          <a:latin typeface="Calibri" panose="020F0502020204030204" pitchFamily="34" charset="0"/>
                          <a:ea typeface="+mn-ea"/>
                          <a:cs typeface="Calibri" panose="020F0502020204030204" pitchFamily="34" charset="0"/>
                        </a:rPr>
                        <a:t> </a:t>
                      </a:r>
                      <a:r>
                        <a:rPr lang="nn-NO" sz="3200" b="0" kern="1200" dirty="0">
                          <a:solidFill>
                            <a:schemeClr val="bg2"/>
                          </a:solidFill>
                          <a:latin typeface="Calibri" panose="020F0502020204030204" pitchFamily="34" charset="0"/>
                          <a:ea typeface="+mn-ea"/>
                          <a:cs typeface="Calibri" panose="020F0502020204030204" pitchFamily="34" charset="0"/>
                        </a:rPr>
                        <a:t>(1937)</a:t>
                      </a:r>
                    </a:p>
                  </a:txBody>
                  <a:tcPr anchor="ctr"/>
                </a:tc>
                <a:extLst>
                  <a:ext uri="{0D108BD9-81ED-4DB2-BD59-A6C34878D82A}">
                    <a16:rowId xmlns:a16="http://schemas.microsoft.com/office/drawing/2014/main" val="3982554992"/>
                  </a:ext>
                </a:extLst>
              </a:tr>
              <a:tr h="790575">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en-US" sz="3200" b="1" kern="1200" dirty="0">
                          <a:solidFill>
                            <a:schemeClr val="bg1">
                              <a:lumMod val="50000"/>
                            </a:schemeClr>
                          </a:solidFill>
                          <a:latin typeface="Calibri" panose="020F0502020204030204" pitchFamily="34" charset="0"/>
                          <a:ea typeface="+mn-ea"/>
                          <a:cs typeface="Calibri" panose="020F0502020204030204" pitchFamily="34" charset="0"/>
                        </a:rPr>
                        <a:t>Newell</a:t>
                      </a:r>
                      <a:r>
                        <a:rPr lang="en-US" sz="3200" dirty="0">
                          <a:latin typeface="Calibri" panose="020F0502020204030204" pitchFamily="34" charset="0"/>
                          <a:cs typeface="Calibri" panose="020F0502020204030204" pitchFamily="34" charset="0"/>
                        </a:rPr>
                        <a:t> (1935)</a:t>
                      </a:r>
                    </a:p>
                  </a:txBody>
                  <a:tcPr anchor="ct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en-US" sz="3200" b="1" kern="1200" dirty="0" err="1">
                          <a:solidFill>
                            <a:schemeClr val="bg1">
                              <a:lumMod val="50000"/>
                            </a:schemeClr>
                          </a:solidFill>
                          <a:latin typeface="Calibri" panose="020F0502020204030204" pitchFamily="34" charset="0"/>
                          <a:ea typeface="+mn-ea"/>
                          <a:cs typeface="Calibri" panose="020F0502020204030204" pitchFamily="34" charset="0"/>
                        </a:rPr>
                        <a:t>Pember</a:t>
                      </a:r>
                      <a:r>
                        <a:rPr lang="en-US" sz="3200" b="1" kern="1200" dirty="0">
                          <a:solidFill>
                            <a:srgbClr val="0000FF"/>
                          </a:solidFill>
                          <a:latin typeface="Calibri" panose="020F0502020204030204" pitchFamily="34" charset="0"/>
                          <a:ea typeface="+mn-ea"/>
                          <a:cs typeface="Calibri" panose="020F0502020204030204" pitchFamily="34" charset="0"/>
                        </a:rPr>
                        <a:t> </a:t>
                      </a:r>
                      <a:r>
                        <a:rPr lang="en-US" sz="3200" b="0" kern="1200" dirty="0">
                          <a:solidFill>
                            <a:schemeClr val="bg2"/>
                          </a:solidFill>
                          <a:latin typeface="Calibri" panose="020F0502020204030204" pitchFamily="34" charset="0"/>
                          <a:ea typeface="+mn-ea"/>
                          <a:cs typeface="Calibri" panose="020F0502020204030204" pitchFamily="34" charset="0"/>
                        </a:rPr>
                        <a:t>(1941)</a:t>
                      </a:r>
                    </a:p>
                  </a:txBody>
                  <a:tcPr anchor="ctr"/>
                </a:tc>
                <a:extLst>
                  <a:ext uri="{0D108BD9-81ED-4DB2-BD59-A6C34878D82A}">
                    <a16:rowId xmlns:a16="http://schemas.microsoft.com/office/drawing/2014/main" val="1794721206"/>
                  </a:ext>
                </a:extLst>
              </a:tr>
              <a:tr h="790575">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en-US" sz="3200" b="1" kern="1200" dirty="0">
                          <a:solidFill>
                            <a:schemeClr val="bg1">
                              <a:lumMod val="50000"/>
                            </a:schemeClr>
                          </a:solidFill>
                          <a:latin typeface="Calibri" panose="020F0502020204030204" pitchFamily="34" charset="0"/>
                          <a:ea typeface="+mn-ea"/>
                          <a:cs typeface="Calibri" panose="020F0502020204030204" pitchFamily="34" charset="0"/>
                        </a:rPr>
                        <a:t>Bullinger</a:t>
                      </a:r>
                      <a:r>
                        <a:rPr lang="en-US" sz="3200" dirty="0">
                          <a:latin typeface="Calibri" panose="020F0502020204030204" pitchFamily="34" charset="0"/>
                          <a:cs typeface="Calibri" panose="020F0502020204030204" pitchFamily="34" charset="0"/>
                        </a:rPr>
                        <a:t> (1909)</a:t>
                      </a:r>
                    </a:p>
                  </a:txBody>
                  <a:tcPr anchor="ct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nn-NO" sz="3200" b="1" kern="1200" dirty="0">
                          <a:solidFill>
                            <a:schemeClr val="bg1">
                              <a:lumMod val="50000"/>
                            </a:schemeClr>
                          </a:solidFill>
                          <a:latin typeface="Calibri" panose="020F0502020204030204" pitchFamily="34" charset="0"/>
                          <a:ea typeface="+mn-ea"/>
                          <a:cs typeface="Calibri" panose="020F0502020204030204" pitchFamily="34" charset="0"/>
                        </a:rPr>
                        <a:t>Cooper</a:t>
                      </a:r>
                      <a:r>
                        <a:rPr lang="nn-NO" sz="3200" b="1" kern="1200" dirty="0">
                          <a:solidFill>
                            <a:srgbClr val="0000FF"/>
                          </a:solidFill>
                          <a:latin typeface="Calibri" panose="020F0502020204030204" pitchFamily="34" charset="0"/>
                          <a:ea typeface="+mn-ea"/>
                          <a:cs typeface="Calibri" panose="020F0502020204030204" pitchFamily="34" charset="0"/>
                        </a:rPr>
                        <a:t> </a:t>
                      </a:r>
                      <a:r>
                        <a:rPr lang="nn-NO" sz="3200" b="0" kern="1200" dirty="0">
                          <a:solidFill>
                            <a:schemeClr val="bg2"/>
                          </a:solidFill>
                          <a:latin typeface="Calibri" panose="020F0502020204030204" pitchFamily="34" charset="0"/>
                          <a:ea typeface="+mn-ea"/>
                          <a:cs typeface="Calibri" panose="020F0502020204030204" pitchFamily="34" charset="0"/>
                        </a:rPr>
                        <a:t>(1942)</a:t>
                      </a:r>
                    </a:p>
                  </a:txBody>
                  <a:tcPr anchor="ctr"/>
                </a:tc>
                <a:extLst>
                  <a:ext uri="{0D108BD9-81ED-4DB2-BD59-A6C34878D82A}">
                    <a16:rowId xmlns:a16="http://schemas.microsoft.com/office/drawing/2014/main" val="1206269851"/>
                  </a:ext>
                </a:extLst>
              </a:tr>
              <a:tr h="790575">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nn-NO" sz="3200" b="1" kern="1200" dirty="0">
                          <a:solidFill>
                            <a:schemeClr val="bg1">
                              <a:lumMod val="50000"/>
                            </a:schemeClr>
                          </a:solidFill>
                          <a:latin typeface="Calibri" panose="020F0502020204030204" pitchFamily="34" charset="0"/>
                          <a:ea typeface="+mn-ea"/>
                          <a:cs typeface="Calibri" panose="020F0502020204030204" pitchFamily="34" charset="0"/>
                        </a:rPr>
                        <a:t>Seiss</a:t>
                      </a:r>
                      <a:r>
                        <a:rPr lang="nn-NO" sz="3200" dirty="0">
                          <a:latin typeface="Calibri" panose="020F0502020204030204" pitchFamily="34" charset="0"/>
                          <a:cs typeface="Calibri" panose="020F0502020204030204" pitchFamily="34" charset="0"/>
                        </a:rPr>
                        <a:t> (1909)</a:t>
                      </a:r>
                      <a:r>
                        <a:rPr lang="en-US" sz="3200" dirty="0">
                          <a:latin typeface="Calibri" panose="020F0502020204030204" pitchFamily="34" charset="0"/>
                          <a:cs typeface="Calibri" panose="020F0502020204030204" pitchFamily="34" charset="0"/>
                        </a:rPr>
                        <a:t> </a:t>
                      </a:r>
                    </a:p>
                  </a:txBody>
                  <a:tcPr anchor="ct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lang="nn-NO" sz="3200" b="1" kern="1200" dirty="0">
                          <a:solidFill>
                            <a:schemeClr val="bg1">
                              <a:lumMod val="50000"/>
                            </a:schemeClr>
                          </a:solidFill>
                          <a:latin typeface="Calibri" panose="020F0502020204030204" pitchFamily="34" charset="0"/>
                          <a:ea typeface="+mn-ea"/>
                          <a:cs typeface="Calibri" panose="020F0502020204030204" pitchFamily="34" charset="0"/>
                        </a:rPr>
                        <a:t>Lang</a:t>
                      </a:r>
                      <a:r>
                        <a:rPr lang="nn-NO" sz="3200" b="1" kern="1200" dirty="0">
                          <a:solidFill>
                            <a:srgbClr val="0000FF"/>
                          </a:solidFill>
                          <a:latin typeface="Calibri" panose="020F0502020204030204" pitchFamily="34" charset="0"/>
                          <a:ea typeface="+mn-ea"/>
                          <a:cs typeface="Calibri" panose="020F0502020204030204" pitchFamily="34" charset="0"/>
                        </a:rPr>
                        <a:t> </a:t>
                      </a:r>
                      <a:r>
                        <a:rPr lang="nn-NO" sz="3200" b="0" kern="1200" dirty="0">
                          <a:solidFill>
                            <a:schemeClr val="bg2"/>
                          </a:solidFill>
                          <a:latin typeface="Calibri" panose="020F0502020204030204" pitchFamily="34" charset="0"/>
                          <a:ea typeface="+mn-ea"/>
                          <a:cs typeface="Calibri" panose="020F0502020204030204" pitchFamily="34" charset="0"/>
                        </a:rPr>
                        <a:t>(1948)</a:t>
                      </a:r>
                    </a:p>
                  </a:txBody>
                  <a:tcPr anchor="ctr"/>
                </a:tc>
                <a:extLst>
                  <a:ext uri="{0D108BD9-81ED-4DB2-BD59-A6C34878D82A}">
                    <a16:rowId xmlns:a16="http://schemas.microsoft.com/office/drawing/2014/main" val="1826104560"/>
                  </a:ext>
                </a:extLst>
              </a:tr>
              <a:tr h="790575">
                <a:tc>
                  <a:txBody>
                    <a:bodyPr/>
                    <a:lstStyle/>
                    <a:p>
                      <a:pPr marL="114300" indent="0"/>
                      <a:r>
                        <a:rPr lang="nn-NO" sz="3200" b="1" kern="1200" dirty="0">
                          <a:solidFill>
                            <a:schemeClr val="bg1">
                              <a:lumMod val="50000"/>
                            </a:schemeClr>
                          </a:solidFill>
                          <a:latin typeface="Calibri" panose="020F0502020204030204" pitchFamily="34" charset="0"/>
                          <a:ea typeface="+mn-ea"/>
                          <a:cs typeface="Calibri" panose="020F0502020204030204" pitchFamily="34" charset="0"/>
                        </a:rPr>
                        <a:t>Larkin</a:t>
                      </a:r>
                      <a:r>
                        <a:rPr lang="nn-NO" sz="3200" dirty="0">
                          <a:latin typeface="Calibri" panose="020F0502020204030204" pitchFamily="34" charset="0"/>
                          <a:cs typeface="Calibri" panose="020F0502020204030204" pitchFamily="34" charset="0"/>
                        </a:rPr>
                        <a:t> (1919)</a:t>
                      </a:r>
                    </a:p>
                  </a:txBody>
                  <a:tcPr anchor="ctr"/>
                </a:tc>
                <a:tc>
                  <a:txBody>
                    <a:bodyPr/>
                    <a:lstStyle/>
                    <a:p>
                      <a:r>
                        <a:rPr lang="en-US" sz="3200" b="1" kern="1200" dirty="0">
                          <a:solidFill>
                            <a:srgbClr val="0000FF"/>
                          </a:solidFill>
                          <a:latin typeface="Calibri" panose="020F0502020204030204" pitchFamily="34" charset="0"/>
                          <a:ea typeface="+mn-ea"/>
                          <a:cs typeface="Calibri" panose="020F0502020204030204" pitchFamily="34" charset="0"/>
                        </a:rPr>
                        <a:t> </a:t>
                      </a:r>
                      <a:r>
                        <a:rPr lang="en-US" sz="3200" b="1" kern="1200" dirty="0">
                          <a:solidFill>
                            <a:schemeClr val="bg1">
                              <a:lumMod val="50000"/>
                            </a:schemeClr>
                          </a:solidFill>
                          <a:latin typeface="Calibri" panose="020F0502020204030204" pitchFamily="34" charset="0"/>
                          <a:ea typeface="+mn-ea"/>
                          <a:cs typeface="Calibri" panose="020F0502020204030204" pitchFamily="34" charset="0"/>
                        </a:rPr>
                        <a:t>Dyer</a:t>
                      </a:r>
                      <a:r>
                        <a:rPr lang="en-US" sz="3200" dirty="0">
                          <a:latin typeface="Calibri" panose="020F0502020204030204" pitchFamily="34" charset="0"/>
                          <a:cs typeface="Calibri" panose="020F0502020204030204" pitchFamily="34" charset="0"/>
                        </a:rPr>
                        <a:t> (1979)</a:t>
                      </a:r>
                    </a:p>
                  </a:txBody>
                  <a:tcPr anchor="ctr"/>
                </a:tc>
                <a:extLst>
                  <a:ext uri="{0D108BD9-81ED-4DB2-BD59-A6C34878D82A}">
                    <a16:rowId xmlns:a16="http://schemas.microsoft.com/office/drawing/2014/main" val="411316146"/>
                  </a:ext>
                </a:extLst>
              </a:tr>
              <a:tr h="790575">
                <a:tc gridSpan="2">
                  <a:txBody>
                    <a:bodyPr/>
                    <a:lstStyle/>
                    <a:p>
                      <a:pPr algn="ctr"/>
                      <a:r>
                        <a:rPr lang="en-US" sz="2400" dirty="0">
                          <a:latin typeface="Calibri" panose="020F0502020204030204" pitchFamily="34" charset="0"/>
                          <a:cs typeface="Calibri" panose="020F0502020204030204" pitchFamily="34" charset="0"/>
                        </a:rPr>
                        <a:t>Ice, “Babylon in Bible Prophecy,” 5 . www.pre-trib.org. </a:t>
                      </a:r>
                    </a:p>
                  </a:txBody>
                  <a:tcPr anchor="ctr"/>
                </a:tc>
                <a:tc hMerge="1">
                  <a:txBody>
                    <a:bodyPr/>
                    <a:lstStyle/>
                    <a:p>
                      <a:endParaRPr lang="en-US" dirty="0"/>
                    </a:p>
                  </a:txBody>
                  <a:tcPr/>
                </a:tc>
                <a:extLst>
                  <a:ext uri="{0D108BD9-81ED-4DB2-BD59-A6C34878D82A}">
                    <a16:rowId xmlns:a16="http://schemas.microsoft.com/office/drawing/2014/main" val="503984253"/>
                  </a:ext>
                </a:extLst>
              </a:tr>
            </a:tbl>
          </a:graphicData>
        </a:graphic>
      </p:graphicFrame>
    </p:spTree>
    <p:extLst>
      <p:ext uri="{BB962C8B-B14F-4D97-AF65-F5344CB8AC3E}">
        <p14:creationId xmlns:p14="http://schemas.microsoft.com/office/powerpoint/2010/main" val="404783614"/>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5282863"/>
          </a:xfrm>
        </p:spPr>
        <p:txBody>
          <a:bodyPr/>
          <a:lstStyle/>
          <a:p>
            <a:pPr marL="0" indent="0" algn="just">
              <a:buNone/>
            </a:pPr>
            <a:r>
              <a:rPr lang="en-US" altLang="en-US" sz="3000" kern="1200" dirty="0">
                <a:effectLst>
                  <a:outerShdw blurRad="38100" dist="38100" dir="2700000" algn="tl">
                    <a:srgbClr val="000000">
                      <a:alpha val="43137"/>
                    </a:srgbClr>
                  </a:outerShdw>
                </a:effectLst>
                <a:cs typeface="Calibri" panose="020F0502020204030204" pitchFamily="34" charset="0"/>
              </a:rPr>
              <a:t>“</a:t>
            </a:r>
            <a:r>
              <a:rPr lang="en-US" sz="3000" kern="1200" dirty="0">
                <a:effectLst>
                  <a:outerShdw blurRad="38100" dist="38100" dir="2700000" algn="tl">
                    <a:srgbClr val="000000">
                      <a:alpha val="43137"/>
                    </a:srgbClr>
                  </a:outerShdw>
                </a:effectLst>
                <a:cs typeface="Calibri" panose="020F0502020204030204" pitchFamily="34" charset="0"/>
              </a:rPr>
              <a:t>Computer studies of the Institute for Creation Research have shown, for example, that </a:t>
            </a:r>
            <a:r>
              <a:rPr lang="en-US" sz="3000" b="1" u="sng" kern="1200" dirty="0">
                <a:solidFill>
                  <a:srgbClr val="FFFFCC"/>
                </a:solidFill>
                <a:effectLst>
                  <a:outerShdw blurRad="38100" dist="38100" dir="2700000" algn="tl">
                    <a:srgbClr val="000000">
                      <a:alpha val="43137"/>
                    </a:srgbClr>
                  </a:outerShdw>
                </a:effectLst>
                <a:cs typeface="Calibri" panose="020F0502020204030204" pitchFamily="34" charset="0"/>
              </a:rPr>
              <a:t>Babylon is very near the geographical center of all the earth’s land masses</a:t>
            </a:r>
            <a:r>
              <a:rPr lang="en-US" sz="3000" kern="1200" dirty="0">
                <a:effectLst>
                  <a:outerShdw blurRad="38100" dist="38100" dir="2700000" algn="tl">
                    <a:srgbClr val="000000">
                      <a:alpha val="43137"/>
                    </a:srgbClr>
                  </a:outerShdw>
                </a:effectLst>
                <a:cs typeface="Calibri" panose="020F0502020204030204" pitchFamily="34" charset="0"/>
              </a:rPr>
              <a:t>. It is within navigable distances of the Persian Gulf and is at the crossroads of the three great continents of Europe, Asia and Africa. </a:t>
            </a:r>
            <a:r>
              <a:rPr lang="en-US" sz="3000" b="1" u="sng" kern="1200" dirty="0">
                <a:solidFill>
                  <a:srgbClr val="FFFFCC"/>
                </a:solidFill>
                <a:effectLst>
                  <a:outerShdw blurRad="38100" dist="38100" dir="2700000" algn="tl">
                    <a:srgbClr val="000000">
                      <a:alpha val="43137"/>
                    </a:srgbClr>
                  </a:outerShdw>
                </a:effectLst>
                <a:cs typeface="Calibri" panose="020F0502020204030204" pitchFamily="34" charset="0"/>
              </a:rPr>
              <a:t>Thus there is no more ideal location anywhere for a world trade center, a world communication center, a world banking center, a world educational center, or especially, a world capital!</a:t>
            </a:r>
            <a:r>
              <a:rPr lang="en-US" sz="3000" kern="1200" dirty="0">
                <a:effectLst>
                  <a:outerShdw blurRad="38100" dist="38100" dir="2700000" algn="tl">
                    <a:srgbClr val="000000">
                      <a:alpha val="43137"/>
                    </a:srgbClr>
                  </a:outerShdw>
                </a:effectLst>
                <a:cs typeface="Calibri" panose="020F0502020204030204" pitchFamily="34" charset="0"/>
              </a:rPr>
              <a:t> The greatest historian of modern times, Arnold Toynbee, used to stress to all his readers and hearers that Babylon would be the best place in the world to build a future world cultural metropolis.</a:t>
            </a:r>
            <a:r>
              <a:rPr lang="en-US" altLang="en-US" sz="3000" kern="1200" dirty="0">
                <a:effectLst>
                  <a:outerShdw blurRad="38100" dist="38100" dir="2700000" algn="tl">
                    <a:srgbClr val="000000">
                      <a:alpha val="43137"/>
                    </a:srgbClr>
                  </a:outerShdw>
                </a:effectLst>
                <a:cs typeface="Calibri" panose="020F0502020204030204" pitchFamily="34" charset="0"/>
              </a:rPr>
              <a:t>”</a:t>
            </a:r>
          </a:p>
        </p:txBody>
      </p:sp>
      <p:sp>
        <p:nvSpPr>
          <p:cNvPr id="68613" name="Text Box 5"/>
          <p:cNvSpPr txBox="1">
            <a:spLocks noChangeArrowheads="1"/>
          </p:cNvSpPr>
          <p:nvPr/>
        </p:nvSpPr>
        <p:spPr bwMode="auto">
          <a:xfrm>
            <a:off x="3790950" y="203538"/>
            <a:ext cx="46101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Morris</a:t>
            </a:r>
            <a:endPar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altLang="en-US" sz="2000" i="1" dirty="0">
                <a:effectLst>
                  <a:outerShdw blurRad="38100" dist="38100" dir="2700000" algn="tl">
                    <a:srgbClr val="000000">
                      <a:alpha val="43137"/>
                    </a:srgbClr>
                  </a:outerShdw>
                </a:effectLst>
                <a:latin typeface="Calibri" panose="020F0502020204030204" pitchFamily="34" charset="0"/>
                <a:cs typeface="+mn-cs"/>
              </a:rPr>
              <a:t>The Revelation Record, 349</a:t>
            </a:r>
          </a:p>
        </p:txBody>
      </p:sp>
      <p:pic>
        <p:nvPicPr>
          <p:cNvPr id="5" name="Picture 4">
            <a:extLst>
              <a:ext uri="{FF2B5EF4-FFF2-40B4-BE49-F238E27FC236}">
                <a16:creationId xmlns:a16="http://schemas.microsoft.com/office/drawing/2014/main" id="{F92DF8CF-54DA-4030-A454-1BE932516E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738836" cy="1097280"/>
          </a:xfrm>
          <a:prstGeom prst="rect">
            <a:avLst/>
          </a:prstGeom>
        </p:spPr>
      </p:pic>
    </p:spTree>
    <p:extLst>
      <p:ext uri="{BB962C8B-B14F-4D97-AF65-F5344CB8AC3E}">
        <p14:creationId xmlns:p14="http://schemas.microsoft.com/office/powerpoint/2010/main" val="1858351753"/>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65" name="Group 49">
            <a:extLst>
              <a:ext uri="{FF2B5EF4-FFF2-40B4-BE49-F238E27FC236}">
                <a16:creationId xmlns:a16="http://schemas.microsoft.com/office/drawing/2014/main" id="{69A38F67-2A3F-48C8-B30F-00060811DD04}"/>
              </a:ext>
            </a:extLst>
          </p:cNvPr>
          <p:cNvGraphicFramePr>
            <a:graphicFrameLocks noGrp="1"/>
          </p:cNvGraphicFramePr>
          <p:nvPr>
            <p:ph type="tbl" idx="1"/>
          </p:nvPr>
        </p:nvGraphicFramePr>
        <p:xfrm>
          <a:off x="1638301" y="121920"/>
          <a:ext cx="8915401" cy="6583680"/>
        </p:xfrm>
        <a:graphic>
          <a:graphicData uri="http://schemas.openxmlformats.org/drawingml/2006/table">
            <a:tbl>
              <a:tblPr>
                <a:tableStyleId>{D7AC3CCA-C797-4891-BE02-D94E43425B78}</a:tableStyleId>
              </a:tblPr>
              <a:tblGrid>
                <a:gridCol w="1123790">
                  <a:extLst>
                    <a:ext uri="{9D8B030D-6E8A-4147-A177-3AD203B41FA5}">
                      <a16:colId xmlns:a16="http://schemas.microsoft.com/office/drawing/2014/main" val="3311678215"/>
                    </a:ext>
                  </a:extLst>
                </a:gridCol>
                <a:gridCol w="3486310">
                  <a:extLst>
                    <a:ext uri="{9D8B030D-6E8A-4147-A177-3AD203B41FA5}">
                      <a16:colId xmlns:a16="http://schemas.microsoft.com/office/drawing/2014/main" val="2208668938"/>
                    </a:ext>
                  </a:extLst>
                </a:gridCol>
                <a:gridCol w="4305301">
                  <a:extLst>
                    <a:ext uri="{9D8B030D-6E8A-4147-A177-3AD203B41FA5}">
                      <a16:colId xmlns:a16="http://schemas.microsoft.com/office/drawing/2014/main" val="1023531436"/>
                    </a:ext>
                  </a:extLst>
                </a:gridCol>
              </a:tblGrid>
              <a:tr h="59436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June 2007 Conventional Oil Reserves</a:t>
                      </a:r>
                      <a:endParaRPr kumimoji="0" lang="en-US" altLang="en-US" sz="3600" b="1"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06395544"/>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Rank</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Country</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Percentage of oil reserves</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728703902"/>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1</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Saudia</a:t>
                      </a: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 Arabia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21.9 %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744953050"/>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2</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Iran</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11.4 %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585567033"/>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3</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Iraq</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9.5 %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672890229"/>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4</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Kuwait</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8.4 %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64150234"/>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5</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United Arab Emirates</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8.1 %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03382273"/>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6</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Venezuela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6.6 %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403089647"/>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7</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Russia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6.6 %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526969205"/>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8</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Libya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3.4 %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08243082"/>
                  </a:ext>
                </a:extLst>
              </a:tr>
              <a:tr h="59436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2000" dirty="0">
                          <a:solidFill>
                            <a:schemeClr val="bg2"/>
                          </a:solidFill>
                          <a:effectLst/>
                          <a:latin typeface="Calibri" panose="020F0502020204030204" pitchFamily="34" charset="0"/>
                          <a:cs typeface="Calibri" panose="020F0502020204030204" pitchFamily="34" charset="0"/>
                        </a:rPr>
                        <a:t>David Jeremiah, </a:t>
                      </a:r>
                      <a:r>
                        <a:rPr lang="en-US" altLang="en-US" sz="2000" i="1" dirty="0">
                          <a:solidFill>
                            <a:schemeClr val="bg2"/>
                          </a:solidFill>
                          <a:effectLst/>
                          <a:latin typeface="Calibri" panose="020F0502020204030204" pitchFamily="34" charset="0"/>
                          <a:cs typeface="Calibri" panose="020F0502020204030204" pitchFamily="34" charset="0"/>
                        </a:rPr>
                        <a:t>What in the World is Going On</a:t>
                      </a:r>
                      <a:r>
                        <a:rPr lang="en-US" altLang="en-US" sz="2000" dirty="0">
                          <a:solidFill>
                            <a:schemeClr val="bg2"/>
                          </a:solidFill>
                          <a:effectLst/>
                          <a:latin typeface="Calibri" panose="020F0502020204030204" pitchFamily="34" charset="0"/>
                          <a:cs typeface="Calibri" panose="020F0502020204030204" pitchFamily="34" charset="0"/>
                        </a:rPr>
                        <a:t>, 207</a:t>
                      </a:r>
                    </a:p>
                  </a:txBody>
                  <a:tcPr anchor="ct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83722203"/>
                  </a:ext>
                </a:extLst>
              </a:tr>
            </a:tbl>
          </a:graphicData>
        </a:graphic>
      </p:graphicFrame>
    </p:spTree>
    <p:extLst>
      <p:ext uri="{BB962C8B-B14F-4D97-AF65-F5344CB8AC3E}">
        <p14:creationId xmlns:p14="http://schemas.microsoft.com/office/powerpoint/2010/main" val="31777237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29B4CD-D11C-4140-BE37-E1EDEE7D0393}"/>
              </a:ext>
            </a:extLst>
          </p:cNvPr>
          <p:cNvSpPr/>
          <p:nvPr/>
        </p:nvSpPr>
        <p:spPr>
          <a:xfrm>
            <a:off x="609600" y="1922877"/>
            <a:ext cx="10972800" cy="4708981"/>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rPr>
              <a:t>“BAGHDAD (AP) — Iraq on Friday celebrated the UNESCO World Heritage Committee’s decision to name the historic city of Babylon a World Heritage Site in a vote held in Azerbaijan’s capital, years after Baghdad began campaigning for the site to be added to the list…The 4,300-year-old Babylon — now mainly an archaeological ruin and two important museums — is where dynasties have risen and fallen since the earliest days of settled human civilization. King Hammurabi wrote his famous code of laws in Babylon, while Nebuchadnezzar sent his vast army from the city to Jerusalem to put down an uprising and bring the Jews back as slaves.”</a:t>
            </a:r>
          </a:p>
        </p:txBody>
      </p:sp>
      <p:pic>
        <p:nvPicPr>
          <p:cNvPr id="1026" name="Picture 2" descr="https://static.timesofisrael.com/www/uploads/2019/07/AP19186682592314-640x400.jpg">
            <a:extLst>
              <a:ext uri="{FF2B5EF4-FFF2-40B4-BE49-F238E27FC236}">
                <a16:creationId xmlns:a16="http://schemas.microsoft.com/office/drawing/2014/main" id="{11591FF6-1791-46D2-A6F5-AC8AF6F58E0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1463040" cy="914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DC12A7E-77B2-4246-A420-94FC3F492608}"/>
              </a:ext>
            </a:extLst>
          </p:cNvPr>
          <p:cNvSpPr/>
          <p:nvPr/>
        </p:nvSpPr>
        <p:spPr>
          <a:xfrm>
            <a:off x="3295650" y="304800"/>
            <a:ext cx="5600700" cy="1446550"/>
          </a:xfrm>
          <a:prstGeom prst="rect">
            <a:avLst/>
          </a:prstGeom>
        </p:spPr>
        <p:txBody>
          <a:bodyPr wrap="square">
            <a:spAutoFit/>
          </a:bodyPr>
          <a:lstStyle/>
          <a:p>
            <a:pPr algn="ct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Iraq Celebrates Naming Babylon a UNESCO World Heritage Site</a:t>
            </a:r>
          </a:p>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QASSIM ABDUL-ZAHRA of Times of Israel - July 6, 2019</a:t>
            </a:r>
          </a:p>
        </p:txBody>
      </p:sp>
    </p:spTree>
    <p:extLst>
      <p:ext uri="{BB962C8B-B14F-4D97-AF65-F5344CB8AC3E}">
        <p14:creationId xmlns:p14="http://schemas.microsoft.com/office/powerpoint/2010/main" val="34581203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0B20-CCE8-40BA-A80A-DA09B6812DAC}"/>
              </a:ext>
            </a:extLst>
          </p:cNvPr>
          <p:cNvSpPr>
            <a:spLocks noGrp="1"/>
          </p:cNvSpPr>
          <p:nvPr>
            <p:ph type="title"/>
          </p:nvPr>
        </p:nvSpPr>
        <p:spPr>
          <a:xfrm>
            <a:off x="1524000" y="228600"/>
            <a:ext cx="9144000" cy="914400"/>
          </a:xfrm>
        </p:spPr>
        <p:txBody>
          <a:bodyPr/>
          <a:lstStyle/>
          <a:p>
            <a:pPr algn="ctr"/>
            <a:r>
              <a:rPr lang="en-US" sz="3600" dirty="0">
                <a:effectLst>
                  <a:outerShdw blurRad="38100" dist="38100" dir="2700000" algn="tl">
                    <a:srgbClr val="000000">
                      <a:alpha val="43137"/>
                    </a:srgbClr>
                  </a:outerShdw>
                </a:effectLst>
              </a:rPr>
              <a:t>“Want Middle East Stability? Move UN to Iraq”</a:t>
            </a:r>
            <a:endParaRPr lang="en-US" sz="28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4" name="Rectangle 3">
            <a:extLst>
              <a:ext uri="{FF2B5EF4-FFF2-40B4-BE49-F238E27FC236}">
                <a16:creationId xmlns:a16="http://schemas.microsoft.com/office/drawing/2014/main" id="{4229B4CD-D11C-4140-BE37-E1EDEE7D0393}"/>
              </a:ext>
            </a:extLst>
          </p:cNvPr>
          <p:cNvSpPr/>
          <p:nvPr/>
        </p:nvSpPr>
        <p:spPr>
          <a:xfrm>
            <a:off x="609600" y="1143000"/>
            <a:ext cx="10972800" cy="4524315"/>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idea of moving U.N. headquarters seems to resonate with many....Where should it go? Try Iraq…In order to maintain its fledgling democracy, Iraq needs international commitment, an inducement to stop factional violence, and a stable form of income not subject to the terrorists’ reprisals…New York is an expensive city, and representation at the U.N. is currently a costly endeavor…The remaining big spenders should have a positive effect on the Iraqi job market and improve the overall economy of the entire region, which might in turn reduce the </a:t>
            </a:r>
            <a:r>
              <a:rPr lang="en-US" sz="32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tendency …”</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D842BA2-8A94-7542-B1E2-709C660B76D5}"/>
              </a:ext>
            </a:extLst>
          </p:cNvPr>
          <p:cNvSpPr txBox="1"/>
          <p:nvPr/>
        </p:nvSpPr>
        <p:spPr>
          <a:xfrm>
            <a:off x="1371600" y="5943494"/>
            <a:ext cx="91440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Cynthia E. Ayers and David W.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Cammons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“Want Middle East Stability? Move UN to Iraq,” Newsweek, April 9, 2007, posted at: Http://newsweek.washingtonpost.com/postglobal/needtoknow/2007/04/want_middle_east_stability_mov.html</a:t>
            </a:r>
          </a:p>
        </p:txBody>
      </p:sp>
    </p:spTree>
    <p:extLst>
      <p:ext uri="{BB962C8B-B14F-4D97-AF65-F5344CB8AC3E}">
        <p14:creationId xmlns:p14="http://schemas.microsoft.com/office/powerpoint/2010/main" val="15107323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1524000" y="228600"/>
            <a:ext cx="9144000" cy="838200"/>
          </a:xfrm>
        </p:spPr>
        <p:txBody>
          <a:bodyPr/>
          <a:lstStyle/>
          <a:p>
            <a:pPr algn="ct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How Could Babylon Be Built So Quickly?</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1066800" y="1066800"/>
            <a:ext cx="4800600" cy="5257800"/>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Too literal &amp; too small</a:t>
            </a:r>
          </a:p>
          <a:p>
            <a:pPr marL="457200" indent="-457200">
              <a:spcBef>
                <a:spcPts val="0"/>
              </a:spcBef>
              <a:spcAft>
                <a:spcPts val="1800"/>
              </a:spcAft>
              <a:defRPr/>
            </a:pPr>
            <a:r>
              <a:rPr lang="en-US" dirty="0">
                <a:effectLst>
                  <a:outerShdw blurRad="38100" dist="38100" dir="2700000" algn="tl">
                    <a:srgbClr val="000000">
                      <a:alpha val="43137"/>
                    </a:srgbClr>
                  </a:outerShdw>
                </a:effectLst>
              </a:rPr>
              <a:t>Imminency? </a:t>
            </a:r>
          </a:p>
          <a:p>
            <a:pPr marL="857250" lvl="1" indent="-457200">
              <a:spcBef>
                <a:spcPts val="0"/>
              </a:spcBef>
              <a:spcAft>
                <a:spcPts val="1800"/>
              </a:spcAft>
              <a:defRPr/>
            </a:pPr>
            <a:r>
              <a:rPr lang="en-US" dirty="0">
                <a:effectLst>
                  <a:outerShdw blurRad="38100" dist="38100" dir="2700000" algn="tl">
                    <a:srgbClr val="000000">
                      <a:alpha val="43137"/>
                    </a:srgbClr>
                  </a:outerShdw>
                </a:effectLst>
              </a:rPr>
              <a:t>Gap</a:t>
            </a:r>
          </a:p>
          <a:p>
            <a:pPr marL="857250" lvl="1" indent="-457200">
              <a:spcBef>
                <a:spcPts val="0"/>
              </a:spcBef>
              <a:spcAft>
                <a:spcPts val="1800"/>
              </a:spcAft>
              <a:defRPr/>
            </a:pPr>
            <a:r>
              <a:rPr lang="en-US" dirty="0">
                <a:effectLst>
                  <a:outerShdw blurRad="38100" dist="38100" dir="2700000" algn="tl">
                    <a:srgbClr val="000000">
                      <a:alpha val="43137"/>
                    </a:srgbClr>
                  </a:outerShdw>
                </a:effectLst>
              </a:rPr>
              <a:t>Speed?</a:t>
            </a:r>
          </a:p>
          <a:p>
            <a:pPr marL="1257300" lvl="2" indent="-457200">
              <a:spcBef>
                <a:spcPts val="0"/>
              </a:spcBef>
              <a:spcAft>
                <a:spcPts val="1800"/>
              </a:spcAft>
              <a:defRPr/>
            </a:pPr>
            <a:r>
              <a:rPr lang="en-US" dirty="0">
                <a:effectLst>
                  <a:outerShdw blurRad="38100" dist="38100" dir="2700000" algn="tl">
                    <a:srgbClr val="000000">
                      <a:alpha val="43137"/>
                    </a:srgbClr>
                  </a:outerShdw>
                </a:effectLst>
              </a:rPr>
              <a:t>Chicago fire</a:t>
            </a:r>
          </a:p>
          <a:p>
            <a:pPr marL="1257300" lvl="2" indent="-457200">
              <a:spcBef>
                <a:spcPts val="0"/>
              </a:spcBef>
              <a:spcAft>
                <a:spcPts val="1800"/>
              </a:spcAft>
              <a:defRPr/>
            </a:pPr>
            <a:r>
              <a:rPr lang="en-US" dirty="0">
                <a:effectLst>
                  <a:outerShdw blurRad="38100" dist="38100" dir="2700000" algn="tl">
                    <a:srgbClr val="000000">
                      <a:alpha val="43137"/>
                    </a:srgbClr>
                  </a:outerShdw>
                </a:effectLst>
              </a:rPr>
              <a:t>Dubai</a:t>
            </a:r>
          </a:p>
          <a:p>
            <a:pPr marL="1257300" lvl="2" indent="-457200">
              <a:spcBef>
                <a:spcPts val="0"/>
              </a:spcBef>
              <a:spcAft>
                <a:spcPts val="1800"/>
              </a:spcAft>
              <a:defRPr/>
            </a:pPr>
            <a:r>
              <a:rPr lang="en-US" dirty="0">
                <a:effectLst>
                  <a:outerShdw blurRad="38100" dist="38100" dir="2700000" algn="tl">
                    <a:srgbClr val="000000">
                      <a:alpha val="43137"/>
                    </a:srgbClr>
                  </a:outerShdw>
                </a:effectLst>
              </a:rPr>
              <a:t>Neom, Saudi Arabia</a:t>
            </a:r>
          </a:p>
          <a:p>
            <a:pPr marL="457200" indent="-457200">
              <a:spcBef>
                <a:spcPts val="0"/>
              </a:spcBef>
              <a:spcAft>
                <a:spcPts val="1800"/>
              </a:spcAft>
              <a:defRPr/>
            </a:pPr>
            <a:r>
              <a:rPr lang="en-US" dirty="0">
                <a:effectLst>
                  <a:outerShdw blurRad="38100" dist="38100" dir="2700000" algn="tl">
                    <a:srgbClr val="000000">
                      <a:alpha val="43137"/>
                    </a:srgbClr>
                  </a:outerShdw>
                </a:effectLst>
              </a:rPr>
              <a:t>Harbor?</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04681" y="1371600"/>
            <a:ext cx="3531031" cy="504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9024283"/>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1524000" y="228600"/>
            <a:ext cx="9144000" cy="838200"/>
          </a:xfrm>
        </p:spPr>
        <p:txBody>
          <a:bodyPr/>
          <a:lstStyle/>
          <a:p>
            <a:pPr algn="ct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How Could Babylon Be Built So Quickly?</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1066800" y="1066800"/>
            <a:ext cx="4800600" cy="5257800"/>
          </a:xfrm>
        </p:spPr>
        <p:txBody>
          <a:bodyPr/>
          <a:lstStyle/>
          <a:p>
            <a:pPr marL="457200" indent="-457200">
              <a:spcBef>
                <a:spcPts val="0"/>
              </a:spcBef>
              <a:spcAft>
                <a:spcPts val="1800"/>
              </a:spcAft>
              <a:defRPr/>
            </a:pPr>
            <a:r>
              <a:rPr lang="en-US" b="1" u="sng" dirty="0">
                <a:solidFill>
                  <a:srgbClr val="FFFFCC"/>
                </a:solidFill>
                <a:effectLst>
                  <a:outerShdw blurRad="38100" dist="38100" dir="2700000" algn="tl">
                    <a:srgbClr val="000000">
                      <a:alpha val="43137"/>
                    </a:srgbClr>
                  </a:outerShdw>
                </a:effectLst>
              </a:rPr>
              <a:t>Too literal &amp; too small</a:t>
            </a:r>
          </a:p>
          <a:p>
            <a:pPr marL="457200" indent="-457200">
              <a:spcBef>
                <a:spcPts val="0"/>
              </a:spcBef>
              <a:spcAft>
                <a:spcPts val="1800"/>
              </a:spcAft>
              <a:defRPr/>
            </a:pPr>
            <a:r>
              <a:rPr lang="en-US" dirty="0">
                <a:effectLst>
                  <a:outerShdw blurRad="38100" dist="38100" dir="2700000" algn="tl">
                    <a:srgbClr val="000000">
                      <a:alpha val="43137"/>
                    </a:srgbClr>
                  </a:outerShdw>
                </a:effectLst>
              </a:rPr>
              <a:t>Imminency? </a:t>
            </a:r>
          </a:p>
          <a:p>
            <a:pPr marL="857250" lvl="1" indent="-457200">
              <a:spcBef>
                <a:spcPts val="0"/>
              </a:spcBef>
              <a:spcAft>
                <a:spcPts val="1800"/>
              </a:spcAft>
              <a:defRPr/>
            </a:pPr>
            <a:r>
              <a:rPr lang="en-US" dirty="0">
                <a:effectLst>
                  <a:outerShdw blurRad="38100" dist="38100" dir="2700000" algn="tl">
                    <a:srgbClr val="000000">
                      <a:alpha val="43137"/>
                    </a:srgbClr>
                  </a:outerShdw>
                </a:effectLst>
              </a:rPr>
              <a:t>Gap</a:t>
            </a:r>
          </a:p>
          <a:p>
            <a:pPr marL="857250" lvl="1" indent="-457200">
              <a:spcBef>
                <a:spcPts val="0"/>
              </a:spcBef>
              <a:spcAft>
                <a:spcPts val="1800"/>
              </a:spcAft>
              <a:defRPr/>
            </a:pPr>
            <a:r>
              <a:rPr lang="en-US" dirty="0">
                <a:effectLst>
                  <a:outerShdw blurRad="38100" dist="38100" dir="2700000" algn="tl">
                    <a:srgbClr val="000000">
                      <a:alpha val="43137"/>
                    </a:srgbClr>
                  </a:outerShdw>
                </a:effectLst>
              </a:rPr>
              <a:t>Speed?</a:t>
            </a:r>
          </a:p>
          <a:p>
            <a:pPr marL="1257300" lvl="2" indent="-457200">
              <a:spcBef>
                <a:spcPts val="0"/>
              </a:spcBef>
              <a:spcAft>
                <a:spcPts val="1800"/>
              </a:spcAft>
              <a:defRPr/>
            </a:pPr>
            <a:r>
              <a:rPr lang="en-US" dirty="0">
                <a:effectLst>
                  <a:outerShdw blurRad="38100" dist="38100" dir="2700000" algn="tl">
                    <a:srgbClr val="000000">
                      <a:alpha val="43137"/>
                    </a:srgbClr>
                  </a:outerShdw>
                </a:effectLst>
              </a:rPr>
              <a:t>Chicago fire</a:t>
            </a:r>
          </a:p>
          <a:p>
            <a:pPr marL="1257300" lvl="2" indent="-457200">
              <a:spcBef>
                <a:spcPts val="0"/>
              </a:spcBef>
              <a:spcAft>
                <a:spcPts val="1800"/>
              </a:spcAft>
              <a:defRPr/>
            </a:pPr>
            <a:r>
              <a:rPr lang="en-US" dirty="0">
                <a:effectLst>
                  <a:outerShdw blurRad="38100" dist="38100" dir="2700000" algn="tl">
                    <a:srgbClr val="000000">
                      <a:alpha val="43137"/>
                    </a:srgbClr>
                  </a:outerShdw>
                </a:effectLst>
              </a:rPr>
              <a:t>Dubai</a:t>
            </a:r>
          </a:p>
          <a:p>
            <a:pPr marL="1257300" lvl="2" indent="-457200">
              <a:spcBef>
                <a:spcPts val="0"/>
              </a:spcBef>
              <a:spcAft>
                <a:spcPts val="1800"/>
              </a:spcAft>
              <a:defRPr/>
            </a:pPr>
            <a:r>
              <a:rPr lang="en-US" dirty="0">
                <a:effectLst>
                  <a:outerShdw blurRad="38100" dist="38100" dir="2700000" algn="tl">
                    <a:srgbClr val="000000">
                      <a:alpha val="43137"/>
                    </a:srgbClr>
                  </a:outerShdw>
                </a:effectLst>
              </a:rPr>
              <a:t>Neom, Saudi Arabia</a:t>
            </a:r>
          </a:p>
          <a:p>
            <a:pPr marL="457200" indent="-457200">
              <a:spcBef>
                <a:spcPts val="0"/>
              </a:spcBef>
              <a:spcAft>
                <a:spcPts val="1800"/>
              </a:spcAft>
              <a:defRPr/>
            </a:pPr>
            <a:r>
              <a:rPr lang="en-US" dirty="0">
                <a:effectLst>
                  <a:outerShdw blurRad="38100" dist="38100" dir="2700000" algn="tl">
                    <a:srgbClr val="000000">
                      <a:alpha val="43137"/>
                    </a:srgbClr>
                  </a:outerShdw>
                </a:effectLst>
              </a:rPr>
              <a:t>Harbor?</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04681" y="1371600"/>
            <a:ext cx="3531031" cy="504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0891175"/>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752600"/>
            <a:ext cx="10972800" cy="4572000"/>
          </a:xfrm>
        </p:spPr>
        <p:txBody>
          <a:bodyPr/>
          <a:lstStyle/>
          <a:p>
            <a:pPr marL="0" indent="0" algn="just">
              <a:buNone/>
              <a:defRPr/>
            </a:pPr>
            <a:r>
              <a:rPr lang="en-US" sz="3600" dirty="0">
                <a:effectLst>
                  <a:outerShdw blurRad="38100" dist="38100" dir="2700000" algn="tl">
                    <a:srgbClr val="000000">
                      <a:alpha val="43137"/>
                    </a:srgbClr>
                  </a:outerShdw>
                </a:effectLst>
              </a:rPr>
              <a:t>“... A desolate country whose soil is rich enough, but is given over wholly to weeds… a silent mournful expanse…. a desolation is here that not even imagination can grace with the pomp of life and action…. we never saw a human being on the whole route…. there was hardly a tree or shrub anywhere. Even the olive tree and the cactus, those fast friends of a worthless soil, had almost deserted the country.”</a:t>
            </a:r>
          </a:p>
        </p:txBody>
      </p:sp>
      <p:sp>
        <p:nvSpPr>
          <p:cNvPr id="61443" name="TextBox 3"/>
          <p:cNvSpPr txBox="1">
            <a:spLocks noChangeArrowheads="1"/>
          </p:cNvSpPr>
          <p:nvPr/>
        </p:nvSpPr>
        <p:spPr bwMode="auto">
          <a:xfrm>
            <a:off x="3009900" y="278249"/>
            <a:ext cx="61722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Mark Twain</a:t>
            </a:r>
          </a:p>
          <a:p>
            <a:pPr algn="ctr" eaLnBrk="1" hangingPunct="1">
              <a:spcBef>
                <a:spcPct val="0"/>
              </a:spcBef>
              <a:buClrTx/>
              <a:buSzTx/>
              <a:buFontTx/>
              <a:buNone/>
            </a:pPr>
            <a:r>
              <a:rPr lang="en-US" altLang="en-US" sz="1600" i="1" dirty="0">
                <a:effectLst>
                  <a:outerShdw blurRad="38100" dist="38100" dir="2700000" algn="tl">
                    <a:srgbClr val="000000">
                      <a:alpha val="43137"/>
                    </a:srgbClr>
                  </a:outerShdw>
                </a:effectLst>
                <a:cs typeface="Calibri" panose="020F0502020204030204" pitchFamily="34" charset="0"/>
              </a:rPr>
              <a:t>The Innocents Abroad, Complete</a:t>
            </a:r>
            <a:r>
              <a:rPr lang="en-US" altLang="en-US" sz="1600" dirty="0">
                <a:effectLst>
                  <a:outerShdw blurRad="38100" dist="38100" dir="2700000" algn="tl">
                    <a:srgbClr val="000000">
                      <a:alpha val="43137"/>
                    </a:srgbClr>
                  </a:outerShdw>
                </a:effectLst>
                <a:cs typeface="Calibri" panose="020F0502020204030204" pitchFamily="34" charset="0"/>
              </a:rPr>
              <a:t>, 1st ed. (A Public Domain Book, 1869), 267, 285, 302. These quotes can be found in chapters 47, 49, 52.</a:t>
            </a:r>
          </a:p>
        </p:txBody>
      </p:sp>
      <p:pic>
        <p:nvPicPr>
          <p:cNvPr id="61444" name="Picture 2" descr="http://a4.files.biography.com/image/upload/c_fill,cs_srgb,dpr_1.0,g_face,h_300,q_80,w_300/MTE5NDg0MDU1MTUzNTA5OTAz.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86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167528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676400" y="1023257"/>
            <a:ext cx="8991600" cy="4518804"/>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Tower of Babel (Gen. 1–11)</a:t>
            </a:r>
          </a:p>
          <a:p>
            <a:pPr marL="571500" indent="-5715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Prophecies of Isaiah (13–14) &amp; Jeremiah (50–51)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Prophecy of Zechariah (Zech. 5:5-11)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Kings of the East (Rev. 9:14; 16:12)</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End-Time Harlot (Rev. 17–18)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Inadequate Theories</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Current Events</a:t>
            </a:r>
          </a:p>
        </p:txBody>
      </p:sp>
      <p:sp>
        <p:nvSpPr>
          <p:cNvPr id="7" name="Rectangle 6"/>
          <p:cNvSpPr>
            <a:spLocks noGrp="1" noChangeArrowheads="1"/>
          </p:cNvSpPr>
          <p:nvPr>
            <p:ph type="title"/>
          </p:nvPr>
        </p:nvSpPr>
        <p:spPr>
          <a:xfrm>
            <a:off x="3962400" y="228600"/>
            <a:ext cx="4267200" cy="609600"/>
          </a:xfrm>
        </p:spPr>
        <p:txBody>
          <a:bodyPr/>
          <a:lstStyle/>
          <a:p>
            <a:pPr algn="ctr" eaLnBrk="1" hangingPunct="1"/>
            <a:r>
              <a:rPr lang="en-US" altLang="en-US" sz="4000" dirty="0">
                <a:effectLst>
                  <a:outerShdw blurRad="38100" dist="38100" dir="2700000" algn="tl">
                    <a:srgbClr val="000000">
                      <a:alpha val="43137"/>
                    </a:srgbClr>
                  </a:outerShdw>
                </a:effectLst>
              </a:rPr>
              <a:t>Seven Areas</a:t>
            </a:r>
          </a:p>
        </p:txBody>
      </p:sp>
      <p:pic>
        <p:nvPicPr>
          <p:cNvPr id="6" name="Picture 2" descr="C:\Users\jamcg\AppData\Local\Temp\SNAGHTMLa6ab7b.PNG">
            <a:extLst>
              <a:ext uri="{FF2B5EF4-FFF2-40B4-BE49-F238E27FC236}">
                <a16:creationId xmlns:a16="http://schemas.microsoft.com/office/drawing/2014/main" id="{EDD5BDAA-6086-4AF1-960B-F1D87469A0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4019550"/>
            <a:ext cx="21336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540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943641-EE04-41F9-B89F-F842D0662505}"/>
              </a:ext>
            </a:extLst>
          </p:cNvPr>
          <p:cNvGraphicFramePr>
            <a:graphicFrameLocks noGrp="1"/>
          </p:cNvGraphicFramePr>
          <p:nvPr/>
        </p:nvGraphicFramePr>
        <p:xfrm>
          <a:off x="2133599" y="453014"/>
          <a:ext cx="7924802" cy="5951973"/>
        </p:xfrm>
        <a:graphic>
          <a:graphicData uri="http://schemas.openxmlformats.org/drawingml/2006/table">
            <a:tbl>
              <a:tblPr firstRow="1" bandRow="1">
                <a:tableStyleId>{073A0DAA-6AF3-43AB-8588-CEC1D06C72B9}</a:tableStyleId>
              </a:tblPr>
              <a:tblGrid>
                <a:gridCol w="3962401">
                  <a:extLst>
                    <a:ext uri="{9D8B030D-6E8A-4147-A177-3AD203B41FA5}">
                      <a16:colId xmlns:a16="http://schemas.microsoft.com/office/drawing/2014/main" val="362686256"/>
                    </a:ext>
                  </a:extLst>
                </a:gridCol>
                <a:gridCol w="3962401">
                  <a:extLst>
                    <a:ext uri="{9D8B030D-6E8A-4147-A177-3AD203B41FA5}">
                      <a16:colId xmlns:a16="http://schemas.microsoft.com/office/drawing/2014/main" val="2253723059"/>
                    </a:ext>
                  </a:extLst>
                </a:gridCol>
              </a:tblGrid>
              <a:tr h="10457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4000" b="0" i="0" u="none" strike="noStrike" kern="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Why?</a:t>
                      </a:r>
                      <a:endParaRPr kumimoji="0" lang="en-US" sz="20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63653040"/>
                  </a:ext>
                </a:extLst>
              </a:tr>
              <a:tr h="100584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990000"/>
                          </a:solidFill>
                          <a:effectLst/>
                          <a:uLnTx/>
                          <a:uFillTx/>
                          <a:latin typeface="Calibri" panose="020F0502020204030204" pitchFamily="34" charset="0"/>
                          <a:ea typeface="+mj-ea"/>
                          <a:cs typeface="Calibri" panose="020F0502020204030204" pitchFamily="34" charset="0"/>
                        </a:rPr>
                        <a:t>COUNTRY</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GROSS DOMESTIC PRODUCT</a:t>
                      </a:r>
                    </a:p>
                  </a:txBody>
                  <a:tcPr anchor="ctr" horzOverflow="overflow"/>
                </a:tc>
                <a:extLst>
                  <a:ext uri="{0D108BD9-81ED-4DB2-BD59-A6C34878D82A}">
                    <a16:rowId xmlns:a16="http://schemas.microsoft.com/office/drawing/2014/main" val="434935637"/>
                  </a:ext>
                </a:extLst>
              </a:tr>
              <a:tr h="9144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ISRAEL</a:t>
                      </a: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$123 BILLION</a:t>
                      </a:r>
                    </a:p>
                  </a:txBody>
                  <a:tcPr anchor="ctr" horzOverflow="overflow">
                    <a:solidFill>
                      <a:srgbClr val="FFFFCC"/>
                    </a:solidFill>
                  </a:tcPr>
                </a:tc>
                <a:extLst>
                  <a:ext uri="{0D108BD9-81ED-4DB2-BD59-A6C34878D82A}">
                    <a16:rowId xmlns:a16="http://schemas.microsoft.com/office/drawing/2014/main" val="2723549850"/>
                  </a:ext>
                </a:extLst>
              </a:tr>
              <a:tr h="54864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Egypt</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$81 billion</a:t>
                      </a:r>
                    </a:p>
                  </a:txBody>
                  <a:tcPr anchor="ctr" horzOverflow="overflow"/>
                </a:tc>
                <a:extLst>
                  <a:ext uri="{0D108BD9-81ED-4DB2-BD59-A6C34878D82A}">
                    <a16:rowId xmlns:a16="http://schemas.microsoft.com/office/drawing/2014/main" val="1242291419"/>
                  </a:ext>
                </a:extLst>
              </a:tr>
              <a:tr h="54864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Syria</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$26 billion</a:t>
                      </a:r>
                    </a:p>
                  </a:txBody>
                  <a:tcPr anchor="ctr" horzOverflow="overflow"/>
                </a:tc>
                <a:extLst>
                  <a:ext uri="{0D108BD9-81ED-4DB2-BD59-A6C34878D82A}">
                    <a16:rowId xmlns:a16="http://schemas.microsoft.com/office/drawing/2014/main" val="3530976444"/>
                  </a:ext>
                </a:extLst>
              </a:tr>
              <a:tr h="54864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Lebanon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$21 billion</a:t>
                      </a:r>
                    </a:p>
                  </a:txBody>
                  <a:tcPr anchor="ctr" horzOverflow="overflow"/>
                </a:tc>
                <a:extLst>
                  <a:ext uri="{0D108BD9-81ED-4DB2-BD59-A6C34878D82A}">
                    <a16:rowId xmlns:a16="http://schemas.microsoft.com/office/drawing/2014/main" val="2120563316"/>
                  </a:ext>
                </a:extLst>
              </a:tr>
              <a:tr h="54864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Jordan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$12 billion</a:t>
                      </a:r>
                    </a:p>
                  </a:txBody>
                  <a:tcPr anchor="ctr" horzOverflow="overflow"/>
                </a:tc>
                <a:extLst>
                  <a:ext uri="{0D108BD9-81ED-4DB2-BD59-A6C34878D82A}">
                    <a16:rowId xmlns:a16="http://schemas.microsoft.com/office/drawing/2014/main" val="4235103372"/>
                  </a:ext>
                </a:extLst>
              </a:tr>
              <a:tr h="608528">
                <a:tc gridSpan="2">
                  <a:txBody>
                    <a:bodyPr/>
                    <a:lstStyle/>
                    <a:p>
                      <a:pPr marL="457200" marR="0" lvl="1"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Source: CIA World Fact Book, 2005 </a:t>
                      </a:r>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endParaRPr>
                    </a:p>
                  </a:txBody>
                  <a:tcPr anchor="ctr" horzOverflow="overflow"/>
                </a:tc>
                <a:extLst>
                  <a:ext uri="{0D108BD9-81ED-4DB2-BD59-A6C34878D82A}">
                    <a16:rowId xmlns:a16="http://schemas.microsoft.com/office/drawing/2014/main" val="2969579988"/>
                  </a:ext>
                </a:extLst>
              </a:tr>
            </a:tbl>
          </a:graphicData>
        </a:graphic>
      </p:graphicFrame>
    </p:spTree>
    <p:extLst>
      <p:ext uri="{BB962C8B-B14F-4D97-AF65-F5344CB8AC3E}">
        <p14:creationId xmlns:p14="http://schemas.microsoft.com/office/powerpoint/2010/main" val="27586246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1524000" y="228600"/>
            <a:ext cx="9144000" cy="838200"/>
          </a:xfrm>
        </p:spPr>
        <p:txBody>
          <a:bodyPr/>
          <a:lstStyle/>
          <a:p>
            <a:pPr algn="ct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How Could Babylon Be Built So Quickly?</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1066800" y="1066800"/>
            <a:ext cx="4800600" cy="5257800"/>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Too literal &amp; too small</a:t>
            </a:r>
          </a:p>
          <a:p>
            <a:pPr marL="457200" indent="-457200">
              <a:spcBef>
                <a:spcPts val="0"/>
              </a:spcBef>
              <a:spcAft>
                <a:spcPts val="1800"/>
              </a:spcAft>
              <a:defRPr/>
            </a:pPr>
            <a:r>
              <a:rPr lang="en-US" b="1" u="sng" dirty="0">
                <a:solidFill>
                  <a:srgbClr val="FFFFCC"/>
                </a:solidFill>
                <a:effectLst>
                  <a:outerShdw blurRad="38100" dist="38100" dir="2700000" algn="tl">
                    <a:srgbClr val="000000">
                      <a:alpha val="43137"/>
                    </a:srgbClr>
                  </a:outerShdw>
                </a:effectLst>
              </a:rPr>
              <a:t>Imminency?</a:t>
            </a:r>
            <a:r>
              <a:rPr lang="en-US" dirty="0">
                <a:effectLst>
                  <a:outerShdw blurRad="38100" dist="38100" dir="2700000" algn="tl">
                    <a:srgbClr val="000000">
                      <a:alpha val="43137"/>
                    </a:srgbClr>
                  </a:outerShdw>
                </a:effectLst>
              </a:rPr>
              <a:t> </a:t>
            </a:r>
          </a:p>
          <a:p>
            <a:pPr marL="857250" lvl="1" indent="-457200">
              <a:spcBef>
                <a:spcPts val="0"/>
              </a:spcBef>
              <a:spcAft>
                <a:spcPts val="1800"/>
              </a:spcAft>
              <a:defRPr/>
            </a:pPr>
            <a:r>
              <a:rPr lang="en-US" dirty="0">
                <a:effectLst>
                  <a:outerShdw blurRad="38100" dist="38100" dir="2700000" algn="tl">
                    <a:srgbClr val="000000">
                      <a:alpha val="43137"/>
                    </a:srgbClr>
                  </a:outerShdw>
                </a:effectLst>
              </a:rPr>
              <a:t>Gap</a:t>
            </a:r>
          </a:p>
          <a:p>
            <a:pPr marL="857250" lvl="1" indent="-457200">
              <a:spcBef>
                <a:spcPts val="0"/>
              </a:spcBef>
              <a:spcAft>
                <a:spcPts val="1800"/>
              </a:spcAft>
              <a:defRPr/>
            </a:pPr>
            <a:r>
              <a:rPr lang="en-US" dirty="0">
                <a:effectLst>
                  <a:outerShdw blurRad="38100" dist="38100" dir="2700000" algn="tl">
                    <a:srgbClr val="000000">
                      <a:alpha val="43137"/>
                    </a:srgbClr>
                  </a:outerShdw>
                </a:effectLst>
              </a:rPr>
              <a:t>Speed?</a:t>
            </a:r>
          </a:p>
          <a:p>
            <a:pPr marL="1257300" lvl="2" indent="-457200">
              <a:spcBef>
                <a:spcPts val="0"/>
              </a:spcBef>
              <a:spcAft>
                <a:spcPts val="1800"/>
              </a:spcAft>
              <a:defRPr/>
            </a:pPr>
            <a:r>
              <a:rPr lang="en-US" dirty="0">
                <a:effectLst>
                  <a:outerShdw blurRad="38100" dist="38100" dir="2700000" algn="tl">
                    <a:srgbClr val="000000">
                      <a:alpha val="43137"/>
                    </a:srgbClr>
                  </a:outerShdw>
                </a:effectLst>
              </a:rPr>
              <a:t>Chicago fire</a:t>
            </a:r>
          </a:p>
          <a:p>
            <a:pPr marL="1257300" lvl="2" indent="-457200">
              <a:spcBef>
                <a:spcPts val="0"/>
              </a:spcBef>
              <a:spcAft>
                <a:spcPts val="1800"/>
              </a:spcAft>
              <a:defRPr/>
            </a:pPr>
            <a:r>
              <a:rPr lang="en-US" dirty="0">
                <a:effectLst>
                  <a:outerShdw blurRad="38100" dist="38100" dir="2700000" algn="tl">
                    <a:srgbClr val="000000">
                      <a:alpha val="43137"/>
                    </a:srgbClr>
                  </a:outerShdw>
                </a:effectLst>
              </a:rPr>
              <a:t>Dubai</a:t>
            </a:r>
          </a:p>
          <a:p>
            <a:pPr marL="1257300" lvl="2" indent="-457200">
              <a:spcBef>
                <a:spcPts val="0"/>
              </a:spcBef>
              <a:spcAft>
                <a:spcPts val="1800"/>
              </a:spcAft>
              <a:defRPr/>
            </a:pPr>
            <a:r>
              <a:rPr lang="en-US" dirty="0">
                <a:effectLst>
                  <a:outerShdw blurRad="38100" dist="38100" dir="2700000" algn="tl">
                    <a:srgbClr val="000000">
                      <a:alpha val="43137"/>
                    </a:srgbClr>
                  </a:outerShdw>
                </a:effectLst>
              </a:rPr>
              <a:t>Neom, Saudi Arabia</a:t>
            </a:r>
          </a:p>
          <a:p>
            <a:pPr marL="457200" indent="-457200">
              <a:spcBef>
                <a:spcPts val="0"/>
              </a:spcBef>
              <a:spcAft>
                <a:spcPts val="1800"/>
              </a:spcAft>
              <a:defRPr/>
            </a:pPr>
            <a:r>
              <a:rPr lang="en-US" dirty="0">
                <a:effectLst>
                  <a:outerShdw blurRad="38100" dist="38100" dir="2700000" algn="tl">
                    <a:srgbClr val="000000">
                      <a:alpha val="43137"/>
                    </a:srgbClr>
                  </a:outerShdw>
                </a:effectLst>
              </a:rPr>
              <a:t>Harbor?</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04681" y="1371600"/>
            <a:ext cx="3531031" cy="504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7199797"/>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1524000" y="228600"/>
            <a:ext cx="9144000" cy="838200"/>
          </a:xfrm>
        </p:spPr>
        <p:txBody>
          <a:bodyPr/>
          <a:lstStyle/>
          <a:p>
            <a:pPr algn="ct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How Could Babylon Be Built So Quickly?</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1066800" y="1066800"/>
            <a:ext cx="4800600" cy="5257800"/>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Too literal &amp; too small</a:t>
            </a:r>
          </a:p>
          <a:p>
            <a:pPr marL="457200" indent="-457200">
              <a:spcBef>
                <a:spcPts val="0"/>
              </a:spcBef>
              <a:spcAft>
                <a:spcPts val="1800"/>
              </a:spcAft>
              <a:defRPr/>
            </a:pPr>
            <a:r>
              <a:rPr lang="en-US" b="1" dirty="0">
                <a:solidFill>
                  <a:srgbClr val="FFFFCC"/>
                </a:solidFill>
                <a:effectLst>
                  <a:outerShdw blurRad="38100" dist="38100" dir="2700000" algn="tl">
                    <a:srgbClr val="000000">
                      <a:alpha val="43137"/>
                    </a:srgbClr>
                  </a:outerShdw>
                </a:effectLst>
              </a:rPr>
              <a:t>Imminency?</a:t>
            </a:r>
            <a:r>
              <a:rPr lang="en-US" dirty="0">
                <a:effectLst>
                  <a:outerShdw blurRad="38100" dist="38100" dir="2700000" algn="tl">
                    <a:srgbClr val="000000">
                      <a:alpha val="43137"/>
                    </a:srgbClr>
                  </a:outerShdw>
                </a:effectLst>
              </a:rPr>
              <a:t> </a:t>
            </a:r>
          </a:p>
          <a:p>
            <a:pPr marL="857250" lvl="1" indent="-457200">
              <a:spcBef>
                <a:spcPts val="0"/>
              </a:spcBef>
              <a:spcAft>
                <a:spcPts val="1800"/>
              </a:spcAft>
              <a:defRPr/>
            </a:pPr>
            <a:r>
              <a:rPr lang="en-US" b="1" u="sng" dirty="0">
                <a:solidFill>
                  <a:srgbClr val="FFFFCC"/>
                </a:solidFill>
                <a:effectLst>
                  <a:outerShdw blurRad="38100" dist="38100" dir="2700000" algn="tl">
                    <a:srgbClr val="000000">
                      <a:alpha val="43137"/>
                    </a:srgbClr>
                  </a:outerShdw>
                </a:effectLst>
              </a:rPr>
              <a:t>Gap</a:t>
            </a:r>
          </a:p>
          <a:p>
            <a:pPr marL="857250" lvl="1" indent="-457200">
              <a:spcBef>
                <a:spcPts val="0"/>
              </a:spcBef>
              <a:spcAft>
                <a:spcPts val="1800"/>
              </a:spcAft>
              <a:defRPr/>
            </a:pPr>
            <a:r>
              <a:rPr lang="en-US" dirty="0">
                <a:effectLst>
                  <a:outerShdw blurRad="38100" dist="38100" dir="2700000" algn="tl">
                    <a:srgbClr val="000000">
                      <a:alpha val="43137"/>
                    </a:srgbClr>
                  </a:outerShdw>
                </a:effectLst>
              </a:rPr>
              <a:t>Speed?</a:t>
            </a:r>
          </a:p>
          <a:p>
            <a:pPr marL="1257300" lvl="2" indent="-457200">
              <a:spcBef>
                <a:spcPts val="0"/>
              </a:spcBef>
              <a:spcAft>
                <a:spcPts val="1800"/>
              </a:spcAft>
              <a:defRPr/>
            </a:pPr>
            <a:r>
              <a:rPr lang="en-US" dirty="0">
                <a:effectLst>
                  <a:outerShdw blurRad="38100" dist="38100" dir="2700000" algn="tl">
                    <a:srgbClr val="000000">
                      <a:alpha val="43137"/>
                    </a:srgbClr>
                  </a:outerShdw>
                </a:effectLst>
              </a:rPr>
              <a:t>Chicago fire</a:t>
            </a:r>
          </a:p>
          <a:p>
            <a:pPr marL="1257300" lvl="2" indent="-457200">
              <a:spcBef>
                <a:spcPts val="0"/>
              </a:spcBef>
              <a:spcAft>
                <a:spcPts val="1800"/>
              </a:spcAft>
              <a:defRPr/>
            </a:pPr>
            <a:r>
              <a:rPr lang="en-US" dirty="0">
                <a:effectLst>
                  <a:outerShdw blurRad="38100" dist="38100" dir="2700000" algn="tl">
                    <a:srgbClr val="000000">
                      <a:alpha val="43137"/>
                    </a:srgbClr>
                  </a:outerShdw>
                </a:effectLst>
              </a:rPr>
              <a:t>Dubai</a:t>
            </a:r>
          </a:p>
          <a:p>
            <a:pPr marL="1257300" lvl="2" indent="-457200">
              <a:spcBef>
                <a:spcPts val="0"/>
              </a:spcBef>
              <a:spcAft>
                <a:spcPts val="1800"/>
              </a:spcAft>
              <a:defRPr/>
            </a:pPr>
            <a:r>
              <a:rPr lang="en-US" dirty="0">
                <a:effectLst>
                  <a:outerShdw blurRad="38100" dist="38100" dir="2700000" algn="tl">
                    <a:srgbClr val="000000">
                      <a:alpha val="43137"/>
                    </a:srgbClr>
                  </a:outerShdw>
                </a:effectLst>
              </a:rPr>
              <a:t>Neom, Saudi Arabia</a:t>
            </a:r>
          </a:p>
          <a:p>
            <a:pPr marL="457200" indent="-457200">
              <a:spcBef>
                <a:spcPts val="0"/>
              </a:spcBef>
              <a:spcAft>
                <a:spcPts val="1800"/>
              </a:spcAft>
              <a:defRPr/>
            </a:pPr>
            <a:r>
              <a:rPr lang="en-US" dirty="0">
                <a:effectLst>
                  <a:outerShdw blurRad="38100" dist="38100" dir="2700000" algn="tl">
                    <a:srgbClr val="000000">
                      <a:alpha val="43137"/>
                    </a:srgbClr>
                  </a:outerShdw>
                </a:effectLst>
              </a:rPr>
              <a:t>Harbor?</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04681" y="1371600"/>
            <a:ext cx="3531031" cy="504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637493"/>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04188"/>
            <a:ext cx="9144000" cy="6649629"/>
          </a:xfrm>
          <a:prstGeom prst="rect">
            <a:avLst/>
          </a:prstGeom>
        </p:spPr>
      </p:pic>
    </p:spTree>
    <p:extLst>
      <p:ext uri="{BB962C8B-B14F-4D97-AF65-F5344CB8AC3E}">
        <p14:creationId xmlns:p14="http://schemas.microsoft.com/office/powerpoint/2010/main" val="373445769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2895600" y="1447800"/>
            <a:ext cx="8699714" cy="3429000"/>
          </a:xfrm>
        </p:spPr>
        <p:txBody>
          <a:bodyPr/>
          <a:lstStyle/>
          <a:p>
            <a:pPr marL="0" indent="0" algn="just">
              <a:lnSpc>
                <a:spcPct val="90000"/>
              </a:lnSpc>
              <a:buNone/>
            </a:pPr>
            <a:r>
              <a:rPr lang="en-US" altLang="en-US" dirty="0">
                <a:effectLst>
                  <a:outerShdw blurRad="38100" dist="38100" dir="2700000" algn="tl">
                    <a:srgbClr val="000000">
                      <a:alpha val="43137"/>
                    </a:srgbClr>
                  </a:outerShdw>
                </a:effectLst>
                <a:cs typeface="Times New Roman" panose="02020603050405020304" pitchFamily="18" charset="0"/>
              </a:rPr>
              <a:t>“</a:t>
            </a:r>
            <a:r>
              <a:rPr lang="en-US" dirty="0">
                <a:effectLst>
                  <a:outerShdw blurRad="38100" dist="38100" dir="2700000" algn="tl">
                    <a:srgbClr val="000000">
                      <a:alpha val="43137"/>
                    </a:srgbClr>
                  </a:outerShdw>
                </a:effectLst>
              </a:rPr>
              <a:t>And Babylon, though fallen gradually, and very low, has never suffered such a destruction. There is only one conclusion, that in the interval of, say </a:t>
            </a:r>
            <a:r>
              <a:rPr lang="en-US" b="1" u="sng" dirty="0">
                <a:solidFill>
                  <a:srgbClr val="FFFFCC"/>
                </a:solidFill>
                <a:effectLst>
                  <a:outerShdw blurRad="38100" dist="38100" dir="2700000" algn="tl">
                    <a:srgbClr val="000000">
                      <a:alpha val="43137"/>
                    </a:srgbClr>
                  </a:outerShdw>
                </a:effectLst>
              </a:rPr>
              <a:t>some 30 or more years</a:t>
            </a:r>
            <a:r>
              <a:rPr lang="en-US" dirty="0">
                <a:effectLst>
                  <a:outerShdw blurRad="38100" dist="38100" dir="2700000" algn="tl">
                    <a:srgbClr val="000000">
                      <a:alpha val="43137"/>
                    </a:srgbClr>
                  </a:outerShdw>
                </a:effectLst>
              </a:rPr>
              <a:t> between the removal of the church and the last "week "of Daniel's prophecy,  it will be revived and exceed all its former magnificence.</a:t>
            </a:r>
            <a:r>
              <a:rPr lang="en-US" altLang="en-US" dirty="0">
                <a:effectLst>
                  <a:outerShdw blurRad="38100" dist="38100" dir="2700000" algn="tl">
                    <a:srgbClr val="000000">
                      <a:alpha val="43137"/>
                    </a:srgbClr>
                  </a:outerShdw>
                </a:effectLst>
                <a:cs typeface="Times New Roman" panose="02020603050405020304" pitchFamily="18" charset="0"/>
              </a:rPr>
              <a:t>”</a:t>
            </a:r>
            <a:endParaRPr lang="en-US" altLang="en-US" dirty="0">
              <a:effectLst>
                <a:outerShdw blurRad="38100" dist="38100" dir="2700000" algn="tl">
                  <a:srgbClr val="000000">
                    <a:alpha val="43137"/>
                  </a:srgbClr>
                </a:outerShdw>
              </a:effectLst>
            </a:endParaRPr>
          </a:p>
        </p:txBody>
      </p:sp>
      <p:sp>
        <p:nvSpPr>
          <p:cNvPr id="68613" name="Text Box 5"/>
          <p:cNvSpPr txBox="1">
            <a:spLocks noChangeArrowheads="1"/>
          </p:cNvSpPr>
          <p:nvPr/>
        </p:nvSpPr>
        <p:spPr bwMode="auto">
          <a:xfrm>
            <a:off x="4133850" y="218926"/>
            <a:ext cx="3924300"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Bullinger (1909)</a:t>
            </a:r>
          </a:p>
          <a:p>
            <a:pPr algn="ctr"/>
            <a:r>
              <a:rPr lang="en-US" altLang="en-US" sz="1800" i="1" dirty="0">
                <a:effectLst>
                  <a:outerShdw blurRad="38100" dist="38100" dir="2700000" algn="tl">
                    <a:srgbClr val="000000">
                      <a:alpha val="43137"/>
                    </a:srgbClr>
                  </a:outerShdw>
                </a:effectLst>
                <a:latin typeface="Calibri" panose="020F0502020204030204" pitchFamily="34" charset="0"/>
                <a:cs typeface="+mn-cs"/>
              </a:rPr>
              <a:t>Commentary on Revelation, 577</a:t>
            </a:r>
          </a:p>
        </p:txBody>
      </p:sp>
      <p:pic>
        <p:nvPicPr>
          <p:cNvPr id="3" name="Picture 2">
            <a:extLst>
              <a:ext uri="{FF2B5EF4-FFF2-40B4-BE49-F238E27FC236}">
                <a16:creationId xmlns:a16="http://schemas.microsoft.com/office/drawing/2014/main" id="{26440B41-B9DD-4FC5-93A5-4617D54655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6686" y="1613691"/>
            <a:ext cx="1835951" cy="2743200"/>
          </a:xfrm>
          <a:prstGeom prst="rect">
            <a:avLst/>
          </a:prstGeom>
          <a:ln>
            <a:solidFill>
              <a:schemeClr val="tx1"/>
            </a:solidFill>
          </a:ln>
        </p:spPr>
      </p:pic>
    </p:spTree>
    <p:extLst>
      <p:ext uri="{BB962C8B-B14F-4D97-AF65-F5344CB8AC3E}">
        <p14:creationId xmlns:p14="http://schemas.microsoft.com/office/powerpoint/2010/main" val="876224000"/>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2898182" y="1447800"/>
            <a:ext cx="8697131" cy="4267200"/>
          </a:xfrm>
        </p:spPr>
        <p:txBody>
          <a:bodyPr/>
          <a:lstStyle/>
          <a:p>
            <a:pPr marL="0" indent="0" algn="just">
              <a:lnSpc>
                <a:spcPct val="90000"/>
              </a:lnSpc>
              <a:buNone/>
            </a:pPr>
            <a:r>
              <a:rPr lang="en-US" altLang="en-US" dirty="0">
                <a:effectLst>
                  <a:outerShdw blurRad="38100" dist="38100" dir="2700000" algn="tl">
                    <a:srgbClr val="000000">
                      <a:alpha val="43137"/>
                    </a:srgbClr>
                  </a:outerShdw>
                </a:effectLst>
                <a:cs typeface="Times New Roman" panose="02020603050405020304" pitchFamily="18" charset="0"/>
              </a:rPr>
              <a:t>“</a:t>
            </a:r>
            <a:r>
              <a:rPr lang="en-US" dirty="0">
                <a:effectLst>
                  <a:outerShdw blurRad="38100" dist="38100" dir="2700000" algn="tl">
                    <a:srgbClr val="000000">
                      <a:alpha val="43137"/>
                    </a:srgbClr>
                  </a:outerShdw>
                </a:effectLst>
              </a:rPr>
              <a:t>But I hear the protest, how can you say we be expecting Jesus to come at "any moment," if the city of Babylon must be rebuilt before He can come? There is not a word in Scripture that says that Jesus cannot come and take away His Church until Babylon is rebuilt. The Church may be taken out of the world </a:t>
            </a:r>
            <a:r>
              <a:rPr lang="en-US" b="1" u="sng" dirty="0">
                <a:solidFill>
                  <a:srgbClr val="FFFFCC"/>
                </a:solidFill>
                <a:effectLst>
                  <a:outerShdw blurRad="38100" dist="38100" dir="2700000" algn="tl">
                    <a:srgbClr val="000000">
                      <a:alpha val="43137"/>
                    </a:srgbClr>
                  </a:outerShdw>
                </a:effectLst>
              </a:rPr>
              <a:t>25 or even 50 years</a:t>
            </a:r>
            <a:r>
              <a:rPr lang="en-US" dirty="0">
                <a:solidFill>
                  <a:srgbClr val="FFFFCC"/>
                </a:solidFill>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before that.</a:t>
            </a:r>
            <a:r>
              <a:rPr lang="en-US" altLang="en-US" dirty="0">
                <a:effectLst>
                  <a:outerShdw blurRad="38100" dist="38100" dir="2700000" algn="tl">
                    <a:srgbClr val="000000">
                      <a:alpha val="43137"/>
                    </a:srgbClr>
                  </a:outerShdw>
                </a:effectLst>
                <a:cs typeface="Times New Roman" panose="02020603050405020304" pitchFamily="18" charset="0"/>
              </a:rPr>
              <a:t>”</a:t>
            </a:r>
            <a:endParaRPr lang="en-US" altLang="en-US" dirty="0">
              <a:effectLst>
                <a:outerShdw blurRad="38100" dist="38100" dir="2700000" algn="tl">
                  <a:srgbClr val="000000">
                    <a:alpha val="43137"/>
                  </a:srgbClr>
                </a:outerShdw>
              </a:effectLst>
            </a:endParaRPr>
          </a:p>
          <a:p>
            <a:pPr marL="0" indent="0" algn="just">
              <a:lnSpc>
                <a:spcPct val="90000"/>
              </a:lnSpc>
              <a:buNone/>
            </a:pPr>
            <a:endParaRPr lang="en-US" altLang="en-US" sz="2600" dirty="0">
              <a:effectLst>
                <a:outerShdw blurRad="38100" dist="38100" dir="2700000" algn="tl">
                  <a:srgbClr val="000000">
                    <a:alpha val="43137"/>
                  </a:srgbClr>
                </a:outerShdw>
              </a:effectLst>
            </a:endParaRPr>
          </a:p>
        </p:txBody>
      </p:sp>
      <p:sp>
        <p:nvSpPr>
          <p:cNvPr id="68613" name="Text Box 5"/>
          <p:cNvSpPr txBox="1">
            <a:spLocks noChangeArrowheads="1"/>
          </p:cNvSpPr>
          <p:nvPr/>
        </p:nvSpPr>
        <p:spPr bwMode="auto">
          <a:xfrm>
            <a:off x="4476750" y="219672"/>
            <a:ext cx="3238500"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Larkin (1919)</a:t>
            </a:r>
          </a:p>
          <a:p>
            <a:pPr algn="ctr"/>
            <a:r>
              <a:rPr lang="en-US" altLang="en-US" sz="1800" i="1" dirty="0">
                <a:effectLst>
                  <a:outerShdw blurRad="38100" dist="38100" dir="2700000" algn="tl">
                    <a:srgbClr val="000000">
                      <a:alpha val="43137"/>
                    </a:srgbClr>
                  </a:outerShdw>
                </a:effectLst>
                <a:latin typeface="Calibri" panose="020F0502020204030204" pitchFamily="34" charset="0"/>
                <a:cs typeface="+mn-cs"/>
              </a:rPr>
              <a:t>The Book of Revelation, 162</a:t>
            </a:r>
          </a:p>
        </p:txBody>
      </p:sp>
      <p:pic>
        <p:nvPicPr>
          <p:cNvPr id="5" name="Picture 4">
            <a:extLst>
              <a:ext uri="{FF2B5EF4-FFF2-40B4-BE49-F238E27FC236}">
                <a16:creationId xmlns:a16="http://schemas.microsoft.com/office/drawing/2014/main" id="{A53CC1B6-810C-41B8-9038-603B009CA1B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9600" y="1600200"/>
            <a:ext cx="1826972" cy="2743200"/>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04162611"/>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1524000" y="228600"/>
            <a:ext cx="9144000" cy="838200"/>
          </a:xfrm>
        </p:spPr>
        <p:txBody>
          <a:bodyPr/>
          <a:lstStyle/>
          <a:p>
            <a:pPr algn="ct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How Could Babylon Be Built So Quickly?</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1066800" y="1066800"/>
            <a:ext cx="4800600" cy="5257800"/>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Too literal &amp; too small</a:t>
            </a:r>
          </a:p>
          <a:p>
            <a:pPr marL="457200" indent="-457200">
              <a:spcBef>
                <a:spcPts val="0"/>
              </a:spcBef>
              <a:spcAft>
                <a:spcPts val="1800"/>
              </a:spcAft>
              <a:defRPr/>
            </a:pPr>
            <a:r>
              <a:rPr lang="en-US" b="1" dirty="0">
                <a:solidFill>
                  <a:srgbClr val="FFFFCC"/>
                </a:solidFill>
                <a:effectLst>
                  <a:outerShdw blurRad="38100" dist="38100" dir="2700000" algn="tl">
                    <a:srgbClr val="000000">
                      <a:alpha val="43137"/>
                    </a:srgbClr>
                  </a:outerShdw>
                </a:effectLst>
              </a:rPr>
              <a:t>Imminency?</a:t>
            </a:r>
            <a:r>
              <a:rPr lang="en-US" dirty="0">
                <a:effectLst>
                  <a:outerShdw blurRad="38100" dist="38100" dir="2700000" algn="tl">
                    <a:srgbClr val="000000">
                      <a:alpha val="43137"/>
                    </a:srgbClr>
                  </a:outerShdw>
                </a:effectLst>
              </a:rPr>
              <a:t> </a:t>
            </a:r>
          </a:p>
          <a:p>
            <a:pPr marL="857250" lvl="1" indent="-457200">
              <a:spcBef>
                <a:spcPts val="0"/>
              </a:spcBef>
              <a:spcAft>
                <a:spcPts val="1800"/>
              </a:spcAft>
              <a:defRPr/>
            </a:pPr>
            <a:r>
              <a:rPr lang="en-US" dirty="0">
                <a:effectLst>
                  <a:outerShdw blurRad="38100" dist="38100" dir="2700000" algn="tl">
                    <a:srgbClr val="000000">
                      <a:alpha val="43137"/>
                    </a:srgbClr>
                  </a:outerShdw>
                </a:effectLst>
              </a:rPr>
              <a:t>Gap</a:t>
            </a:r>
          </a:p>
          <a:p>
            <a:pPr marL="857250" lvl="1" indent="-457200">
              <a:spcBef>
                <a:spcPts val="0"/>
              </a:spcBef>
              <a:spcAft>
                <a:spcPts val="1800"/>
              </a:spcAft>
              <a:defRPr/>
            </a:pPr>
            <a:r>
              <a:rPr lang="en-US" b="1" u="sng" dirty="0">
                <a:solidFill>
                  <a:srgbClr val="FFFFCC"/>
                </a:solidFill>
                <a:effectLst>
                  <a:outerShdw blurRad="38100" dist="38100" dir="2700000" algn="tl">
                    <a:srgbClr val="000000">
                      <a:alpha val="43137"/>
                    </a:srgbClr>
                  </a:outerShdw>
                </a:effectLst>
              </a:rPr>
              <a:t>Speed?</a:t>
            </a:r>
          </a:p>
          <a:p>
            <a:pPr marL="1257300" lvl="2" indent="-457200">
              <a:spcBef>
                <a:spcPts val="0"/>
              </a:spcBef>
              <a:spcAft>
                <a:spcPts val="1800"/>
              </a:spcAft>
              <a:defRPr/>
            </a:pPr>
            <a:r>
              <a:rPr lang="en-US" dirty="0">
                <a:effectLst>
                  <a:outerShdw blurRad="38100" dist="38100" dir="2700000" algn="tl">
                    <a:srgbClr val="000000">
                      <a:alpha val="43137"/>
                    </a:srgbClr>
                  </a:outerShdw>
                </a:effectLst>
              </a:rPr>
              <a:t>Chicago fire</a:t>
            </a:r>
          </a:p>
          <a:p>
            <a:pPr marL="1257300" lvl="2" indent="-457200">
              <a:spcBef>
                <a:spcPts val="0"/>
              </a:spcBef>
              <a:spcAft>
                <a:spcPts val="1800"/>
              </a:spcAft>
              <a:defRPr/>
            </a:pPr>
            <a:r>
              <a:rPr lang="en-US" dirty="0">
                <a:effectLst>
                  <a:outerShdw blurRad="38100" dist="38100" dir="2700000" algn="tl">
                    <a:srgbClr val="000000">
                      <a:alpha val="43137"/>
                    </a:srgbClr>
                  </a:outerShdw>
                </a:effectLst>
              </a:rPr>
              <a:t>Dubai</a:t>
            </a:r>
          </a:p>
          <a:p>
            <a:pPr marL="1257300" lvl="2" indent="-457200">
              <a:spcBef>
                <a:spcPts val="0"/>
              </a:spcBef>
              <a:spcAft>
                <a:spcPts val="1800"/>
              </a:spcAft>
              <a:defRPr/>
            </a:pPr>
            <a:r>
              <a:rPr lang="en-US" dirty="0">
                <a:effectLst>
                  <a:outerShdw blurRad="38100" dist="38100" dir="2700000" algn="tl">
                    <a:srgbClr val="000000">
                      <a:alpha val="43137"/>
                    </a:srgbClr>
                  </a:outerShdw>
                </a:effectLst>
              </a:rPr>
              <a:t>Neom, Saudi Arabia</a:t>
            </a:r>
          </a:p>
          <a:p>
            <a:pPr marL="457200" indent="-457200">
              <a:spcBef>
                <a:spcPts val="0"/>
              </a:spcBef>
              <a:spcAft>
                <a:spcPts val="1800"/>
              </a:spcAft>
              <a:defRPr/>
            </a:pPr>
            <a:r>
              <a:rPr lang="en-US" dirty="0">
                <a:effectLst>
                  <a:outerShdw blurRad="38100" dist="38100" dir="2700000" algn="tl">
                    <a:srgbClr val="000000">
                      <a:alpha val="43137"/>
                    </a:srgbClr>
                  </a:outerShdw>
                </a:effectLst>
              </a:rPr>
              <a:t>Harbor?</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04681" y="1371600"/>
            <a:ext cx="3531031" cy="504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7037768"/>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1524000" y="228600"/>
            <a:ext cx="9144000" cy="838200"/>
          </a:xfrm>
        </p:spPr>
        <p:txBody>
          <a:bodyPr/>
          <a:lstStyle/>
          <a:p>
            <a:pPr algn="ct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How Could Babylon Be Built So Quickly?</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1066800" y="1066800"/>
            <a:ext cx="4800600" cy="5257800"/>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Too literal &amp; too small</a:t>
            </a:r>
          </a:p>
          <a:p>
            <a:pPr marL="457200" indent="-457200">
              <a:spcBef>
                <a:spcPts val="0"/>
              </a:spcBef>
              <a:spcAft>
                <a:spcPts val="1800"/>
              </a:spcAft>
              <a:defRPr/>
            </a:pPr>
            <a:r>
              <a:rPr lang="en-US" dirty="0">
                <a:effectLst>
                  <a:outerShdw blurRad="38100" dist="38100" dir="2700000" algn="tl">
                    <a:srgbClr val="000000">
                      <a:alpha val="43137"/>
                    </a:srgbClr>
                  </a:outerShdw>
                </a:effectLst>
              </a:rPr>
              <a:t>Imminency? </a:t>
            </a:r>
          </a:p>
          <a:p>
            <a:pPr marL="857250" lvl="1" indent="-457200">
              <a:spcBef>
                <a:spcPts val="0"/>
              </a:spcBef>
              <a:spcAft>
                <a:spcPts val="1800"/>
              </a:spcAft>
              <a:defRPr/>
            </a:pPr>
            <a:r>
              <a:rPr lang="en-US" dirty="0">
                <a:effectLst>
                  <a:outerShdw blurRad="38100" dist="38100" dir="2700000" algn="tl">
                    <a:srgbClr val="000000">
                      <a:alpha val="43137"/>
                    </a:srgbClr>
                  </a:outerShdw>
                </a:effectLst>
              </a:rPr>
              <a:t>Gap</a:t>
            </a:r>
          </a:p>
          <a:p>
            <a:pPr marL="857250" lvl="1" indent="-457200">
              <a:spcBef>
                <a:spcPts val="0"/>
              </a:spcBef>
              <a:spcAft>
                <a:spcPts val="1800"/>
              </a:spcAft>
              <a:defRPr/>
            </a:pPr>
            <a:r>
              <a:rPr lang="en-US" b="1" dirty="0">
                <a:solidFill>
                  <a:srgbClr val="FFFFCC"/>
                </a:solidFill>
                <a:effectLst>
                  <a:outerShdw blurRad="38100" dist="38100" dir="2700000" algn="tl">
                    <a:srgbClr val="000000">
                      <a:alpha val="43137"/>
                    </a:srgbClr>
                  </a:outerShdw>
                </a:effectLst>
              </a:rPr>
              <a:t>Speed?</a:t>
            </a:r>
          </a:p>
          <a:p>
            <a:pPr marL="1257300" lvl="2" indent="-457200">
              <a:spcBef>
                <a:spcPts val="0"/>
              </a:spcBef>
              <a:spcAft>
                <a:spcPts val="1800"/>
              </a:spcAft>
              <a:defRPr/>
            </a:pPr>
            <a:r>
              <a:rPr lang="en-US" b="1" u="sng" dirty="0">
                <a:solidFill>
                  <a:srgbClr val="FFFFCC"/>
                </a:solidFill>
                <a:effectLst>
                  <a:outerShdw blurRad="38100" dist="38100" dir="2700000" algn="tl">
                    <a:srgbClr val="000000">
                      <a:alpha val="43137"/>
                    </a:srgbClr>
                  </a:outerShdw>
                </a:effectLst>
              </a:rPr>
              <a:t>Chicago fire</a:t>
            </a:r>
          </a:p>
          <a:p>
            <a:pPr marL="1257300" lvl="2" indent="-457200">
              <a:spcBef>
                <a:spcPts val="0"/>
              </a:spcBef>
              <a:spcAft>
                <a:spcPts val="1800"/>
              </a:spcAft>
              <a:defRPr/>
            </a:pPr>
            <a:r>
              <a:rPr lang="en-US" dirty="0">
                <a:effectLst>
                  <a:outerShdw blurRad="38100" dist="38100" dir="2700000" algn="tl">
                    <a:srgbClr val="000000">
                      <a:alpha val="43137"/>
                    </a:srgbClr>
                  </a:outerShdw>
                </a:effectLst>
              </a:rPr>
              <a:t>Dubai</a:t>
            </a:r>
          </a:p>
          <a:p>
            <a:pPr marL="1257300" lvl="2" indent="-457200">
              <a:spcBef>
                <a:spcPts val="0"/>
              </a:spcBef>
              <a:spcAft>
                <a:spcPts val="1800"/>
              </a:spcAft>
              <a:defRPr/>
            </a:pPr>
            <a:r>
              <a:rPr lang="en-US" dirty="0">
                <a:effectLst>
                  <a:outerShdw blurRad="38100" dist="38100" dir="2700000" algn="tl">
                    <a:srgbClr val="000000">
                      <a:alpha val="43137"/>
                    </a:srgbClr>
                  </a:outerShdw>
                </a:effectLst>
              </a:rPr>
              <a:t>Neom, Saudi Arabia</a:t>
            </a:r>
          </a:p>
          <a:p>
            <a:pPr marL="457200" indent="-457200">
              <a:spcBef>
                <a:spcPts val="0"/>
              </a:spcBef>
              <a:spcAft>
                <a:spcPts val="1800"/>
              </a:spcAft>
              <a:defRPr/>
            </a:pPr>
            <a:r>
              <a:rPr lang="en-US" dirty="0">
                <a:effectLst>
                  <a:outerShdw blurRad="38100" dist="38100" dir="2700000" algn="tl">
                    <a:srgbClr val="000000">
                      <a:alpha val="43137"/>
                    </a:srgbClr>
                  </a:outerShdw>
                </a:effectLst>
              </a:rPr>
              <a:t>Harbor?</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04681" y="1371600"/>
            <a:ext cx="3531031" cy="504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6532571"/>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304800" y="1371600"/>
            <a:ext cx="11582400" cy="4648200"/>
          </a:xfrm>
        </p:spPr>
        <p:txBody>
          <a:bodyPr/>
          <a:lstStyle/>
          <a:p>
            <a:pPr marL="0" indent="0" algn="just">
              <a:buNone/>
            </a:pPr>
            <a:r>
              <a:rPr lang="en-US" altLang="en-US" dirty="0">
                <a:effectLst>
                  <a:outerShdw blurRad="38100" dist="38100" dir="2700000" algn="tl">
                    <a:srgbClr val="000000">
                      <a:alpha val="43137"/>
                    </a:srgbClr>
                  </a:outerShdw>
                </a:effectLst>
                <a:cs typeface="Times New Roman" panose="02020603050405020304" pitchFamily="18" charset="0"/>
              </a:rPr>
              <a:t>“</a:t>
            </a:r>
            <a:r>
              <a:rPr lang="en-US" dirty="0">
                <a:effectLst>
                  <a:outerShdw blurRad="38100" dist="38100" dir="2700000" algn="tl">
                    <a:srgbClr val="000000">
                      <a:alpha val="43137"/>
                    </a:srgbClr>
                  </a:outerShdw>
                </a:effectLst>
              </a:rPr>
              <a:t>The rapid growth of modern cities is one of the remarkable phenomena of the times. Since 1880 more than 500 cities have been built in America. Less than 100 years ago the site of the City of Chicago was but a swampy expanse at the mouth of the Chicago river. Now it has been transformed into a beautiful Metropolis, stretching 25 miles along the shore of Lake Michigan, with 5000 miles of streets, many of them beautiful boulevards 120 feet wide. In 1840 Chicago had only 4470 inhabitants, today the population is over 3,000,000. Once the Capitalists of the world are ready the revived City of Babylon will spring up in a few years.</a:t>
            </a:r>
            <a:r>
              <a:rPr lang="en-US" altLang="en-US" dirty="0">
                <a:effectLst>
                  <a:outerShdw blurRad="38100" dist="38100" dir="2700000" algn="tl">
                    <a:srgbClr val="000000">
                      <a:alpha val="43137"/>
                    </a:srgbClr>
                  </a:outerShdw>
                </a:effectLst>
                <a:cs typeface="Times New Roman" panose="02020603050405020304" pitchFamily="18" charset="0"/>
              </a:rPr>
              <a:t>”</a:t>
            </a:r>
            <a:endParaRPr lang="en-US" altLang="en-US" dirty="0">
              <a:effectLst>
                <a:outerShdw blurRad="38100" dist="38100" dir="2700000" algn="tl">
                  <a:srgbClr val="000000">
                    <a:alpha val="43137"/>
                  </a:srgbClr>
                </a:outerShdw>
              </a:effectLst>
            </a:endParaRPr>
          </a:p>
        </p:txBody>
      </p:sp>
      <p:sp>
        <p:nvSpPr>
          <p:cNvPr id="68613" name="Text Box 5"/>
          <p:cNvSpPr txBox="1">
            <a:spLocks noChangeArrowheads="1"/>
          </p:cNvSpPr>
          <p:nvPr/>
        </p:nvSpPr>
        <p:spPr bwMode="auto">
          <a:xfrm>
            <a:off x="4552950" y="219672"/>
            <a:ext cx="30861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Larkin (1919)</a:t>
            </a:r>
          </a:p>
          <a:p>
            <a:pPr algn="ctr"/>
            <a:r>
              <a:rPr lang="en-US" altLang="en-US" sz="1800" i="1" dirty="0">
                <a:effectLst>
                  <a:outerShdw blurRad="38100" dist="38100" dir="2700000" algn="tl">
                    <a:srgbClr val="000000">
                      <a:alpha val="43137"/>
                    </a:srgbClr>
                  </a:outerShdw>
                </a:effectLst>
                <a:latin typeface="Calibri" panose="020F0502020204030204" pitchFamily="34" charset="0"/>
                <a:cs typeface="+mn-cs"/>
              </a:rPr>
              <a:t>The Book of Revelation, 162</a:t>
            </a:r>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00200" y="76200"/>
            <a:ext cx="854202" cy="1097280"/>
          </a:xfrm>
          <a:prstGeom prst="rect">
            <a:avLst/>
          </a:prstGeom>
        </p:spPr>
      </p:pic>
    </p:spTree>
    <p:extLst>
      <p:ext uri="{BB962C8B-B14F-4D97-AF65-F5344CB8AC3E}">
        <p14:creationId xmlns:p14="http://schemas.microsoft.com/office/powerpoint/2010/main" val="49176163"/>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1524000" y="228600"/>
            <a:ext cx="9144000" cy="838200"/>
          </a:xfrm>
        </p:spPr>
        <p:txBody>
          <a:bodyPr/>
          <a:lstStyle/>
          <a:p>
            <a:pPr algn="ct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How Could Babylon Be Built So Quickly?</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1066800" y="1066800"/>
            <a:ext cx="4800600" cy="5257800"/>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Too literal &amp; too small</a:t>
            </a:r>
          </a:p>
          <a:p>
            <a:pPr marL="457200" indent="-457200">
              <a:spcBef>
                <a:spcPts val="0"/>
              </a:spcBef>
              <a:spcAft>
                <a:spcPts val="1800"/>
              </a:spcAft>
              <a:defRPr/>
            </a:pPr>
            <a:r>
              <a:rPr lang="en-US" dirty="0">
                <a:effectLst>
                  <a:outerShdw blurRad="38100" dist="38100" dir="2700000" algn="tl">
                    <a:srgbClr val="000000">
                      <a:alpha val="43137"/>
                    </a:srgbClr>
                  </a:outerShdw>
                </a:effectLst>
              </a:rPr>
              <a:t>Imminency? </a:t>
            </a:r>
          </a:p>
          <a:p>
            <a:pPr marL="857250" lvl="1" indent="-457200">
              <a:spcBef>
                <a:spcPts val="0"/>
              </a:spcBef>
              <a:spcAft>
                <a:spcPts val="1800"/>
              </a:spcAft>
              <a:defRPr/>
            </a:pPr>
            <a:r>
              <a:rPr lang="en-US" dirty="0">
                <a:effectLst>
                  <a:outerShdw blurRad="38100" dist="38100" dir="2700000" algn="tl">
                    <a:srgbClr val="000000">
                      <a:alpha val="43137"/>
                    </a:srgbClr>
                  </a:outerShdw>
                </a:effectLst>
              </a:rPr>
              <a:t>Gap</a:t>
            </a:r>
          </a:p>
          <a:p>
            <a:pPr marL="857250" lvl="1" indent="-457200">
              <a:spcBef>
                <a:spcPts val="0"/>
              </a:spcBef>
              <a:spcAft>
                <a:spcPts val="1800"/>
              </a:spcAft>
              <a:defRPr/>
            </a:pPr>
            <a:r>
              <a:rPr lang="en-US" b="1" dirty="0">
                <a:solidFill>
                  <a:srgbClr val="FFFFCC"/>
                </a:solidFill>
                <a:effectLst>
                  <a:outerShdw blurRad="38100" dist="38100" dir="2700000" algn="tl">
                    <a:srgbClr val="000000">
                      <a:alpha val="43137"/>
                    </a:srgbClr>
                  </a:outerShdw>
                </a:effectLst>
              </a:rPr>
              <a:t>Speed?</a:t>
            </a:r>
          </a:p>
          <a:p>
            <a:pPr marL="1257300" lvl="2" indent="-457200">
              <a:spcBef>
                <a:spcPts val="0"/>
              </a:spcBef>
              <a:spcAft>
                <a:spcPts val="1800"/>
              </a:spcAft>
              <a:defRPr/>
            </a:pPr>
            <a:r>
              <a:rPr lang="en-US" dirty="0">
                <a:effectLst>
                  <a:outerShdw blurRad="38100" dist="38100" dir="2700000" algn="tl">
                    <a:srgbClr val="000000">
                      <a:alpha val="43137"/>
                    </a:srgbClr>
                  </a:outerShdw>
                </a:effectLst>
              </a:rPr>
              <a:t>Chicago fire</a:t>
            </a:r>
          </a:p>
          <a:p>
            <a:pPr marL="1257300" lvl="2" indent="-457200">
              <a:spcBef>
                <a:spcPts val="0"/>
              </a:spcBef>
              <a:spcAft>
                <a:spcPts val="1800"/>
              </a:spcAft>
              <a:defRPr/>
            </a:pPr>
            <a:r>
              <a:rPr lang="en-US" b="1" u="sng" dirty="0">
                <a:solidFill>
                  <a:srgbClr val="FFFFCC"/>
                </a:solidFill>
                <a:effectLst>
                  <a:outerShdw blurRad="38100" dist="38100" dir="2700000" algn="tl">
                    <a:srgbClr val="000000">
                      <a:alpha val="43137"/>
                    </a:srgbClr>
                  </a:outerShdw>
                </a:effectLst>
              </a:rPr>
              <a:t>Dubai</a:t>
            </a:r>
          </a:p>
          <a:p>
            <a:pPr marL="1257300" lvl="2" indent="-457200">
              <a:spcBef>
                <a:spcPts val="0"/>
              </a:spcBef>
              <a:spcAft>
                <a:spcPts val="1800"/>
              </a:spcAft>
              <a:defRPr/>
            </a:pPr>
            <a:r>
              <a:rPr lang="en-US" dirty="0">
                <a:effectLst>
                  <a:outerShdw blurRad="38100" dist="38100" dir="2700000" algn="tl">
                    <a:srgbClr val="000000">
                      <a:alpha val="43137"/>
                    </a:srgbClr>
                  </a:outerShdw>
                </a:effectLst>
              </a:rPr>
              <a:t>Neom, Saudi Arabia</a:t>
            </a:r>
          </a:p>
          <a:p>
            <a:pPr marL="457200" indent="-457200">
              <a:spcBef>
                <a:spcPts val="0"/>
              </a:spcBef>
              <a:spcAft>
                <a:spcPts val="1800"/>
              </a:spcAft>
              <a:defRPr/>
            </a:pPr>
            <a:r>
              <a:rPr lang="en-US" dirty="0">
                <a:effectLst>
                  <a:outerShdw blurRad="38100" dist="38100" dir="2700000" algn="tl">
                    <a:srgbClr val="000000">
                      <a:alpha val="43137"/>
                    </a:srgbClr>
                  </a:outerShdw>
                </a:effectLst>
              </a:rPr>
              <a:t>Harbor?</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04681" y="1371600"/>
            <a:ext cx="3531031" cy="504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98963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6420"/>
                    </a14:imgEffect>
                  </a14:imgLayer>
                </a14:imgProps>
              </a:ext>
              <a:ext uri="{28A0092B-C50C-407E-A947-70E740481C1C}">
                <a14:useLocalDpi xmlns:a14="http://schemas.microsoft.com/office/drawing/2010/main" val="0"/>
              </a:ext>
            </a:extLst>
          </a:blip>
          <a:srcRect/>
          <a:stretch>
            <a:fillRect/>
          </a:stretch>
        </p:blipFill>
        <p:spPr bwMode="auto">
          <a:xfrm>
            <a:off x="1706880" y="413576"/>
            <a:ext cx="8778240" cy="6030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938" name="Rectangle 2"/>
          <p:cNvSpPr>
            <a:spLocks noGrp="1" noChangeArrowheads="1"/>
          </p:cNvSpPr>
          <p:nvPr>
            <p:ph type="title"/>
          </p:nvPr>
        </p:nvSpPr>
        <p:spPr>
          <a:xfrm>
            <a:off x="4495800" y="381000"/>
            <a:ext cx="3200400" cy="1143000"/>
          </a:xfrm>
        </p:spPr>
        <p:txBody>
          <a:bodyPr/>
          <a:lstStyle/>
          <a:p>
            <a:pPr algn="ctr"/>
            <a:r>
              <a:rPr lang="en-US" altLang="en-US" b="1" dirty="0">
                <a:effectLst>
                  <a:outerShdw blurRad="38100" dist="38100" dir="2700000" algn="tl">
                    <a:srgbClr val="000000">
                      <a:alpha val="43137"/>
                    </a:srgbClr>
                  </a:outerShdw>
                </a:effectLst>
              </a:rPr>
              <a:t>Isaiah 13-14</a:t>
            </a:r>
          </a:p>
        </p:txBody>
      </p:sp>
      <p:sp>
        <p:nvSpPr>
          <p:cNvPr id="39939" name="Rectangle 3"/>
          <p:cNvSpPr>
            <a:spLocks noGrp="1" noChangeArrowheads="1"/>
          </p:cNvSpPr>
          <p:nvPr>
            <p:ph type="body" idx="1"/>
          </p:nvPr>
        </p:nvSpPr>
        <p:spPr>
          <a:xfrm>
            <a:off x="2209800" y="1600200"/>
            <a:ext cx="7772400" cy="4114800"/>
          </a:xfrm>
          <a:solidFill>
            <a:schemeClr val="tx1">
              <a:alpha val="43000"/>
            </a:schemeClr>
          </a:solidFill>
        </p:spPr>
        <p:txBody>
          <a:bodyPr/>
          <a:lstStyle/>
          <a:p>
            <a:r>
              <a:rPr lang="en-US" altLang="en-US" b="1" dirty="0">
                <a:solidFill>
                  <a:schemeClr val="bg2"/>
                </a:solidFill>
                <a:effectLst/>
              </a:rPr>
              <a:t>Day of the Lord (13:6-9)</a:t>
            </a:r>
          </a:p>
          <a:p>
            <a:r>
              <a:rPr lang="en-US" altLang="en-US" b="1" dirty="0">
                <a:solidFill>
                  <a:schemeClr val="bg2"/>
                </a:solidFill>
                <a:effectLst/>
              </a:rPr>
              <a:t>Cosmic disturbances (13:10-13)</a:t>
            </a:r>
          </a:p>
          <a:p>
            <a:r>
              <a:rPr lang="en-US" altLang="en-US" b="1" dirty="0">
                <a:solidFill>
                  <a:schemeClr val="bg2"/>
                </a:solidFill>
                <a:effectLst/>
              </a:rPr>
              <a:t>Global judgment (13:11-12)</a:t>
            </a:r>
          </a:p>
          <a:p>
            <a:r>
              <a:rPr lang="en-US" altLang="en-US" b="1" dirty="0">
                <a:solidFill>
                  <a:schemeClr val="bg2"/>
                </a:solidFill>
                <a:effectLst/>
              </a:rPr>
              <a:t>Sodom and Gomorrah (13:19)</a:t>
            </a:r>
          </a:p>
          <a:p>
            <a:r>
              <a:rPr lang="en-US" altLang="en-US" b="1" dirty="0">
                <a:solidFill>
                  <a:schemeClr val="bg2"/>
                </a:solidFill>
                <a:effectLst/>
              </a:rPr>
              <a:t>Complete and final desolation (13:20-22)</a:t>
            </a:r>
          </a:p>
          <a:p>
            <a:r>
              <a:rPr lang="en-US" altLang="en-US" b="1" dirty="0">
                <a:solidFill>
                  <a:schemeClr val="bg2"/>
                </a:solidFill>
                <a:effectLst/>
              </a:rPr>
              <a:t>Universal peace and rest (14:5-8)</a:t>
            </a:r>
          </a:p>
          <a:p>
            <a:r>
              <a:rPr lang="en-US" altLang="en-US" b="1" dirty="0">
                <a:solidFill>
                  <a:schemeClr val="bg2"/>
                </a:solidFill>
                <a:effectLst/>
              </a:rPr>
              <a:t>Israel’s regeneration (14:1-4)</a:t>
            </a:r>
          </a:p>
        </p:txBody>
      </p:sp>
      <p:sp>
        <p:nvSpPr>
          <p:cNvPr id="39940" name="Text Box 4"/>
          <p:cNvSpPr txBox="1">
            <a:spLocks noChangeArrowheads="1"/>
          </p:cNvSpPr>
          <p:nvPr/>
        </p:nvSpPr>
        <p:spPr bwMode="auto">
          <a:xfrm>
            <a:off x="3886200" y="5848883"/>
            <a:ext cx="5029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Calibri" panose="020F0502020204030204" pitchFamily="34" charset="0"/>
                <a:cs typeface="Calibri" panose="020F0502020204030204" pitchFamily="34" charset="0"/>
              </a:rPr>
              <a:t>Henry Morris, </a:t>
            </a:r>
            <a:r>
              <a:rPr lang="en-US" altLang="en-US" i="1" dirty="0">
                <a:latin typeface="Calibri" panose="020F0502020204030204" pitchFamily="34" charset="0"/>
                <a:cs typeface="Calibri" panose="020F0502020204030204" pitchFamily="34" charset="0"/>
              </a:rPr>
              <a:t>Revelation Record</a:t>
            </a:r>
            <a:r>
              <a:rPr lang="en-US" altLang="en-US" dirty="0">
                <a:latin typeface="Calibri" panose="020F0502020204030204" pitchFamily="34" charset="0"/>
                <a:cs typeface="Calibri" panose="020F0502020204030204" pitchFamily="34" charset="0"/>
              </a:rPr>
              <a:t>, 348. </a:t>
            </a:r>
          </a:p>
        </p:txBody>
      </p:sp>
    </p:spTree>
    <p:extLst>
      <p:ext uri="{BB962C8B-B14F-4D97-AF65-F5344CB8AC3E}">
        <p14:creationId xmlns:p14="http://schemas.microsoft.com/office/powerpoint/2010/main" val="918947896"/>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3369" y="91153"/>
            <a:ext cx="7785267" cy="6675699"/>
          </a:xfrm>
          <a:prstGeom prst="rect">
            <a:avLst/>
          </a:prstGeom>
        </p:spPr>
      </p:pic>
    </p:spTree>
    <p:extLst>
      <p:ext uri="{BB962C8B-B14F-4D97-AF65-F5344CB8AC3E}">
        <p14:creationId xmlns:p14="http://schemas.microsoft.com/office/powerpoint/2010/main" val="1087186274"/>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0DD923-6BFA-4787-9F3A-DF0770F1BAAE}"/>
              </a:ext>
            </a:extLst>
          </p:cNvPr>
          <p:cNvPicPr>
            <a:picLocks noChangeAspect="1"/>
          </p:cNvPicPr>
          <p:nvPr/>
        </p:nvPicPr>
        <p:blipFill>
          <a:blip r:embed="rId2"/>
          <a:stretch>
            <a:fillRect/>
          </a:stretch>
        </p:blipFill>
        <p:spPr>
          <a:xfrm>
            <a:off x="784764" y="457200"/>
            <a:ext cx="10622472" cy="5943600"/>
          </a:xfrm>
          <a:prstGeom prst="rect">
            <a:avLst/>
          </a:prstGeom>
        </p:spPr>
      </p:pic>
    </p:spTree>
    <p:extLst>
      <p:ext uri="{BB962C8B-B14F-4D97-AF65-F5344CB8AC3E}">
        <p14:creationId xmlns:p14="http://schemas.microsoft.com/office/powerpoint/2010/main" val="3622839254"/>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1524000" y="228600"/>
            <a:ext cx="9144000" cy="838200"/>
          </a:xfrm>
        </p:spPr>
        <p:txBody>
          <a:bodyPr/>
          <a:lstStyle/>
          <a:p>
            <a:pPr algn="ct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How Could Babylon Be Built So Quickly?</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1066800" y="1066800"/>
            <a:ext cx="4800600" cy="5257800"/>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Too literal &amp; too small</a:t>
            </a:r>
          </a:p>
          <a:p>
            <a:pPr marL="457200" indent="-457200">
              <a:spcBef>
                <a:spcPts val="0"/>
              </a:spcBef>
              <a:spcAft>
                <a:spcPts val="1800"/>
              </a:spcAft>
              <a:defRPr/>
            </a:pPr>
            <a:r>
              <a:rPr lang="en-US" dirty="0">
                <a:effectLst>
                  <a:outerShdw blurRad="38100" dist="38100" dir="2700000" algn="tl">
                    <a:srgbClr val="000000">
                      <a:alpha val="43137"/>
                    </a:srgbClr>
                  </a:outerShdw>
                </a:effectLst>
              </a:rPr>
              <a:t>Imminency? </a:t>
            </a:r>
          </a:p>
          <a:p>
            <a:pPr marL="857250" lvl="1" indent="-457200">
              <a:spcBef>
                <a:spcPts val="0"/>
              </a:spcBef>
              <a:spcAft>
                <a:spcPts val="1800"/>
              </a:spcAft>
              <a:defRPr/>
            </a:pPr>
            <a:r>
              <a:rPr lang="en-US" dirty="0">
                <a:effectLst>
                  <a:outerShdw blurRad="38100" dist="38100" dir="2700000" algn="tl">
                    <a:srgbClr val="000000">
                      <a:alpha val="43137"/>
                    </a:srgbClr>
                  </a:outerShdw>
                </a:effectLst>
              </a:rPr>
              <a:t>Gap</a:t>
            </a:r>
          </a:p>
          <a:p>
            <a:pPr marL="857250" lvl="1" indent="-457200">
              <a:spcBef>
                <a:spcPts val="0"/>
              </a:spcBef>
              <a:spcAft>
                <a:spcPts val="1800"/>
              </a:spcAft>
              <a:defRPr/>
            </a:pPr>
            <a:r>
              <a:rPr lang="en-US" b="1" dirty="0">
                <a:solidFill>
                  <a:srgbClr val="FFFFCC"/>
                </a:solidFill>
                <a:effectLst>
                  <a:outerShdw blurRad="38100" dist="38100" dir="2700000" algn="tl">
                    <a:srgbClr val="000000">
                      <a:alpha val="43137"/>
                    </a:srgbClr>
                  </a:outerShdw>
                </a:effectLst>
              </a:rPr>
              <a:t>Speed?</a:t>
            </a:r>
          </a:p>
          <a:p>
            <a:pPr marL="1257300" lvl="2" indent="-457200">
              <a:spcBef>
                <a:spcPts val="0"/>
              </a:spcBef>
              <a:spcAft>
                <a:spcPts val="1800"/>
              </a:spcAft>
              <a:defRPr/>
            </a:pPr>
            <a:r>
              <a:rPr lang="en-US" dirty="0">
                <a:effectLst>
                  <a:outerShdw blurRad="38100" dist="38100" dir="2700000" algn="tl">
                    <a:srgbClr val="000000">
                      <a:alpha val="43137"/>
                    </a:srgbClr>
                  </a:outerShdw>
                </a:effectLst>
              </a:rPr>
              <a:t>Chicago fire</a:t>
            </a:r>
          </a:p>
          <a:p>
            <a:pPr marL="1257300" lvl="2" indent="-457200">
              <a:spcBef>
                <a:spcPts val="0"/>
              </a:spcBef>
              <a:spcAft>
                <a:spcPts val="1800"/>
              </a:spcAft>
              <a:defRPr/>
            </a:pPr>
            <a:r>
              <a:rPr lang="en-US" dirty="0">
                <a:effectLst>
                  <a:outerShdw blurRad="38100" dist="38100" dir="2700000" algn="tl">
                    <a:srgbClr val="000000">
                      <a:alpha val="43137"/>
                    </a:srgbClr>
                  </a:outerShdw>
                </a:effectLst>
              </a:rPr>
              <a:t>Dubai</a:t>
            </a:r>
          </a:p>
          <a:p>
            <a:pPr marL="1257300" lvl="2" indent="-457200">
              <a:spcBef>
                <a:spcPts val="0"/>
              </a:spcBef>
              <a:spcAft>
                <a:spcPts val="1800"/>
              </a:spcAft>
              <a:defRPr/>
            </a:pPr>
            <a:r>
              <a:rPr lang="en-US" b="1" u="sng" dirty="0">
                <a:solidFill>
                  <a:srgbClr val="FFFFCC"/>
                </a:solidFill>
                <a:effectLst>
                  <a:outerShdw blurRad="38100" dist="38100" dir="2700000" algn="tl">
                    <a:srgbClr val="000000">
                      <a:alpha val="43137"/>
                    </a:srgbClr>
                  </a:outerShdw>
                </a:effectLst>
              </a:rPr>
              <a:t>Neom, Saudi Arabia</a:t>
            </a:r>
          </a:p>
          <a:p>
            <a:pPr marL="457200" indent="-457200">
              <a:spcBef>
                <a:spcPts val="0"/>
              </a:spcBef>
              <a:spcAft>
                <a:spcPts val="1800"/>
              </a:spcAft>
              <a:defRPr/>
            </a:pPr>
            <a:r>
              <a:rPr lang="en-US" dirty="0">
                <a:effectLst>
                  <a:outerShdw blurRad="38100" dist="38100" dir="2700000" algn="tl">
                    <a:srgbClr val="000000">
                      <a:alpha val="43137"/>
                    </a:srgbClr>
                  </a:outerShdw>
                </a:effectLst>
              </a:rPr>
              <a:t>Harbor?</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04681" y="1371600"/>
            <a:ext cx="3531031" cy="504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943585"/>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0B20-CCE8-40BA-A80A-DA09B6812DAC}"/>
              </a:ext>
            </a:extLst>
          </p:cNvPr>
          <p:cNvSpPr>
            <a:spLocks noGrp="1"/>
          </p:cNvSpPr>
          <p:nvPr>
            <p:ph type="title"/>
          </p:nvPr>
        </p:nvSpPr>
        <p:spPr>
          <a:xfrm>
            <a:off x="1524000" y="228601"/>
            <a:ext cx="9144000" cy="1143001"/>
          </a:xfrm>
        </p:spPr>
        <p:txBody>
          <a:bodyPr anchor="t"/>
          <a:lstStyle/>
          <a:p>
            <a:pPr algn="ctr"/>
            <a:r>
              <a:rPr lang="en-US" sz="3000" dirty="0">
                <a:solidFill>
                  <a:srgbClr val="00FFFF"/>
                </a:solidFill>
                <a:effectLst>
                  <a:outerShdw blurRad="38100" dist="38100" dir="2700000" algn="tl">
                    <a:srgbClr val="000000">
                      <a:alpha val="43137"/>
                    </a:srgbClr>
                  </a:outerShdw>
                </a:effectLst>
                <a:cs typeface="Calibri" panose="020F0502020204030204" pitchFamily="34" charset="0"/>
              </a:rPr>
              <a:t>A Prince’s $500 Billion Desert Dream: Flying Cars, Robot Dinosaurs and a Giant Artificial Moon</a:t>
            </a:r>
          </a:p>
        </p:txBody>
      </p:sp>
      <p:sp>
        <p:nvSpPr>
          <p:cNvPr id="4" name="Rectangle 3">
            <a:extLst>
              <a:ext uri="{FF2B5EF4-FFF2-40B4-BE49-F238E27FC236}">
                <a16:creationId xmlns:a16="http://schemas.microsoft.com/office/drawing/2014/main" id="{4229B4CD-D11C-4140-BE37-E1EDEE7D0393}"/>
              </a:ext>
            </a:extLst>
          </p:cNvPr>
          <p:cNvSpPr/>
          <p:nvPr/>
        </p:nvSpPr>
        <p:spPr>
          <a:xfrm>
            <a:off x="609600" y="1392972"/>
            <a:ext cx="10972800" cy="4832092"/>
          </a:xfrm>
          <a:prstGeom prst="rect">
            <a:avLst/>
          </a:prstGeom>
        </p:spPr>
        <p:txBody>
          <a:bodyPr wrap="square">
            <a:spAutoFit/>
          </a:bodyPr>
          <a:lstStyle/>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Saudi Arabia’s crown prince turned to U.S. consultants for help imagining a massive new city-state in a barren section of his kingdom. What emerged was a Jetsons-style world of automation</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SHARMA, Saudi Arabia—This seaside corner of northwest Saudi Arabia is so barren that the only abundant resources a group of consultants could identify were sunlight and ‘unlimited access to salt water.’ But Saudi crown prince Mohammed bin Salman didn’t see a wasteland when he landed in his helicopter here a few years ago. He saw the future — and hatched a plan for a $500 billion city-state to cover 10,000 square miles of rocky desert and empty coastline to attract the ‘world’s greatest minds and best talents’ to the world’s best paying jobs in the world’s most livable city.”</a:t>
            </a:r>
          </a:p>
        </p:txBody>
      </p:sp>
      <p:sp>
        <p:nvSpPr>
          <p:cNvPr id="5" name="TextBox 4">
            <a:extLst>
              <a:ext uri="{FF2B5EF4-FFF2-40B4-BE49-F238E27FC236}">
                <a16:creationId xmlns:a16="http://schemas.microsoft.com/office/drawing/2014/main" id="{1F7CE0F7-2F4D-4B32-9D69-8F44E8A88E09}"/>
              </a:ext>
            </a:extLst>
          </p:cNvPr>
          <p:cNvSpPr txBox="1"/>
          <p:nvPr/>
        </p:nvSpPr>
        <p:spPr>
          <a:xfrm>
            <a:off x="2667000" y="6172201"/>
            <a:ext cx="68580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Justin Scheck, Rory Jones, and Summer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Sawww.wsj.comid</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Prince’s $500 Billion Dollar Desert Dream,” online:, 25 July 2019.</a:t>
            </a:r>
          </a:p>
        </p:txBody>
      </p:sp>
    </p:spTree>
    <p:extLst>
      <p:ext uri="{BB962C8B-B14F-4D97-AF65-F5344CB8AC3E}">
        <p14:creationId xmlns:p14="http://schemas.microsoft.com/office/powerpoint/2010/main" val="14272525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1524000" y="228600"/>
            <a:ext cx="9144000" cy="838200"/>
          </a:xfrm>
        </p:spPr>
        <p:txBody>
          <a:bodyPr/>
          <a:lstStyle/>
          <a:p>
            <a:pPr algn="ct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How Could Babylon Be Built So Quickly?</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1066800" y="1066800"/>
            <a:ext cx="4800600" cy="5257800"/>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Too literal &amp; too small</a:t>
            </a:r>
          </a:p>
          <a:p>
            <a:pPr marL="457200" indent="-457200">
              <a:spcBef>
                <a:spcPts val="0"/>
              </a:spcBef>
              <a:spcAft>
                <a:spcPts val="1800"/>
              </a:spcAft>
              <a:defRPr/>
            </a:pPr>
            <a:r>
              <a:rPr lang="en-US" dirty="0">
                <a:effectLst>
                  <a:outerShdw blurRad="38100" dist="38100" dir="2700000" algn="tl">
                    <a:srgbClr val="000000">
                      <a:alpha val="43137"/>
                    </a:srgbClr>
                  </a:outerShdw>
                </a:effectLst>
              </a:rPr>
              <a:t>Imminency? </a:t>
            </a:r>
          </a:p>
          <a:p>
            <a:pPr marL="857250" lvl="1" indent="-457200">
              <a:spcBef>
                <a:spcPts val="0"/>
              </a:spcBef>
              <a:spcAft>
                <a:spcPts val="1800"/>
              </a:spcAft>
              <a:defRPr/>
            </a:pPr>
            <a:r>
              <a:rPr lang="en-US" dirty="0">
                <a:effectLst>
                  <a:outerShdw blurRad="38100" dist="38100" dir="2700000" algn="tl">
                    <a:srgbClr val="000000">
                      <a:alpha val="43137"/>
                    </a:srgbClr>
                  </a:outerShdw>
                </a:effectLst>
              </a:rPr>
              <a:t>Gap</a:t>
            </a:r>
          </a:p>
          <a:p>
            <a:pPr marL="857250" lvl="1" indent="-457200">
              <a:spcBef>
                <a:spcPts val="0"/>
              </a:spcBef>
              <a:spcAft>
                <a:spcPts val="1800"/>
              </a:spcAft>
              <a:defRPr/>
            </a:pPr>
            <a:r>
              <a:rPr lang="en-US" dirty="0">
                <a:effectLst>
                  <a:outerShdw blurRad="38100" dist="38100" dir="2700000" algn="tl">
                    <a:srgbClr val="000000">
                      <a:alpha val="43137"/>
                    </a:srgbClr>
                  </a:outerShdw>
                </a:effectLst>
              </a:rPr>
              <a:t>Speed?</a:t>
            </a:r>
          </a:p>
          <a:p>
            <a:pPr marL="1257300" lvl="2" indent="-457200">
              <a:spcBef>
                <a:spcPts val="0"/>
              </a:spcBef>
              <a:spcAft>
                <a:spcPts val="1800"/>
              </a:spcAft>
              <a:defRPr/>
            </a:pPr>
            <a:r>
              <a:rPr lang="en-US" dirty="0">
                <a:effectLst>
                  <a:outerShdw blurRad="38100" dist="38100" dir="2700000" algn="tl">
                    <a:srgbClr val="000000">
                      <a:alpha val="43137"/>
                    </a:srgbClr>
                  </a:outerShdw>
                </a:effectLst>
              </a:rPr>
              <a:t>Chicago fire</a:t>
            </a:r>
          </a:p>
          <a:p>
            <a:pPr marL="1257300" lvl="2" indent="-457200">
              <a:spcBef>
                <a:spcPts val="0"/>
              </a:spcBef>
              <a:spcAft>
                <a:spcPts val="1800"/>
              </a:spcAft>
              <a:defRPr/>
            </a:pPr>
            <a:r>
              <a:rPr lang="en-US" dirty="0">
                <a:effectLst>
                  <a:outerShdw blurRad="38100" dist="38100" dir="2700000" algn="tl">
                    <a:srgbClr val="000000">
                      <a:alpha val="43137"/>
                    </a:srgbClr>
                  </a:outerShdw>
                </a:effectLst>
              </a:rPr>
              <a:t>Dubai</a:t>
            </a:r>
          </a:p>
          <a:p>
            <a:pPr marL="1257300" lvl="2" indent="-457200">
              <a:spcBef>
                <a:spcPts val="0"/>
              </a:spcBef>
              <a:spcAft>
                <a:spcPts val="1800"/>
              </a:spcAft>
              <a:defRPr/>
            </a:pPr>
            <a:r>
              <a:rPr lang="en-US" dirty="0">
                <a:effectLst>
                  <a:outerShdw blurRad="38100" dist="38100" dir="2700000" algn="tl">
                    <a:srgbClr val="000000">
                      <a:alpha val="43137"/>
                    </a:srgbClr>
                  </a:outerShdw>
                </a:effectLst>
              </a:rPr>
              <a:t>Neom, Saudi Arabia</a:t>
            </a:r>
          </a:p>
          <a:p>
            <a:pPr marL="457200" indent="-457200">
              <a:spcBef>
                <a:spcPts val="0"/>
              </a:spcBef>
              <a:spcAft>
                <a:spcPts val="1800"/>
              </a:spcAft>
              <a:defRPr/>
            </a:pPr>
            <a:r>
              <a:rPr lang="en-US" b="1" u="sng" dirty="0">
                <a:solidFill>
                  <a:srgbClr val="FFFFCC"/>
                </a:solidFill>
                <a:effectLst>
                  <a:outerShdw blurRad="38100" dist="38100" dir="2700000" algn="tl">
                    <a:srgbClr val="000000">
                      <a:alpha val="43137"/>
                    </a:srgbClr>
                  </a:outerShdw>
                </a:effectLst>
              </a:rPr>
              <a:t>Harbor?</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04681" y="1371600"/>
            <a:ext cx="3531031" cy="504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132085"/>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0B20-CCE8-40BA-A80A-DA09B6812DAC}"/>
              </a:ext>
            </a:extLst>
          </p:cNvPr>
          <p:cNvSpPr>
            <a:spLocks noGrp="1"/>
          </p:cNvSpPr>
          <p:nvPr>
            <p:ph type="title"/>
          </p:nvPr>
        </p:nvSpPr>
        <p:spPr>
          <a:xfrm>
            <a:off x="3009900" y="228600"/>
            <a:ext cx="6172200" cy="914400"/>
          </a:xfrm>
        </p:spPr>
        <p:txBody>
          <a:bodyPr anchor="ctr"/>
          <a:lstStyle/>
          <a:p>
            <a:pPr algn="ctr"/>
            <a:r>
              <a:rPr lang="en-US" sz="3600" dirty="0">
                <a:effectLst>
                  <a:outerShdw blurRad="38100" dist="38100" dir="2700000" algn="tl">
                    <a:srgbClr val="000000">
                      <a:alpha val="43137"/>
                    </a:srgbClr>
                  </a:outerShdw>
                </a:effectLst>
              </a:rPr>
              <a:t>Babylon Needs a Harbor?</a:t>
            </a:r>
            <a:endParaRPr lang="en-US" sz="28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4" name="Rectangle 3">
            <a:extLst>
              <a:ext uri="{FF2B5EF4-FFF2-40B4-BE49-F238E27FC236}">
                <a16:creationId xmlns:a16="http://schemas.microsoft.com/office/drawing/2014/main" id="{4229B4CD-D11C-4140-BE37-E1EDEE7D0393}"/>
              </a:ext>
            </a:extLst>
          </p:cNvPr>
          <p:cNvSpPr/>
          <p:nvPr/>
        </p:nvSpPr>
        <p:spPr>
          <a:xfrm>
            <a:off x="381000" y="1143001"/>
            <a:ext cx="11506200" cy="3970318"/>
          </a:xfrm>
          <a:prstGeom prst="rect">
            <a:avLst/>
          </a:prstGeom>
        </p:spPr>
        <p:txBody>
          <a:bodyPr wrap="square">
            <a:spAutoFit/>
          </a:bodyPr>
          <a:lstStyle/>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was unacceptable to Saddam [Hussein] that a country as great as Iraq did not have a long coastline. Over and over he talked about the necessity of building a Navy and becoming a seafaring power. Iraq’s isolation from the sea was a cruel accident of history, he believed, and one that had to be rectified—a theme he continued to dwell on after his invasion of Kuwait.”</a:t>
            </a:r>
          </a:p>
        </p:txBody>
      </p:sp>
      <p:sp>
        <p:nvSpPr>
          <p:cNvPr id="5" name="TextBox 4">
            <a:extLst>
              <a:ext uri="{FF2B5EF4-FFF2-40B4-BE49-F238E27FC236}">
                <a16:creationId xmlns:a16="http://schemas.microsoft.com/office/drawing/2014/main" id="{1F7CE0F7-2F4D-4B32-9D69-8F44E8A88E09}"/>
              </a:ext>
            </a:extLst>
          </p:cNvPr>
          <p:cNvSpPr txBox="1"/>
          <p:nvPr/>
        </p:nvSpPr>
        <p:spPr>
          <a:xfrm>
            <a:off x="3009900" y="6172202"/>
            <a:ext cx="6172200" cy="584775"/>
          </a:xfrm>
          <a:prstGeom prst="rect">
            <a:avLst/>
          </a:prstGeom>
          <a:noFill/>
        </p:spPr>
        <p:txBody>
          <a:bodyPr wrap="square" rtlCol="0">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Elaine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Sciolino</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Outlaw State: Saddam Hussein’s Quest for Power and the Gulf Crisis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(New York: John Wiley &amp; Sons, Inc., 1991), 191-192.</a:t>
            </a:r>
          </a:p>
        </p:txBody>
      </p:sp>
    </p:spTree>
    <p:extLst>
      <p:ext uri="{BB962C8B-B14F-4D97-AF65-F5344CB8AC3E}">
        <p14:creationId xmlns:p14="http://schemas.microsoft.com/office/powerpoint/2010/main" val="228105703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0B20-CCE8-40BA-A80A-DA09B6812DAC}"/>
              </a:ext>
            </a:extLst>
          </p:cNvPr>
          <p:cNvSpPr>
            <a:spLocks noGrp="1"/>
          </p:cNvSpPr>
          <p:nvPr>
            <p:ph type="title"/>
          </p:nvPr>
        </p:nvSpPr>
        <p:spPr>
          <a:xfrm>
            <a:off x="1524000" y="228600"/>
            <a:ext cx="9144000" cy="914400"/>
          </a:xfrm>
        </p:spPr>
        <p:txBody>
          <a:bodyPr/>
          <a:lstStyle/>
          <a:p>
            <a:pPr algn="ctr"/>
            <a:r>
              <a:rPr lang="en-US" sz="3600" dirty="0">
                <a:effectLst>
                  <a:outerShdw blurRad="38100" dist="38100" dir="2700000" algn="tl">
                    <a:srgbClr val="000000">
                      <a:alpha val="43137"/>
                    </a:srgbClr>
                  </a:outerShdw>
                </a:effectLst>
              </a:rPr>
              <a:t>Babylon Needs a Harbor?</a:t>
            </a:r>
          </a:p>
        </p:txBody>
      </p:sp>
      <p:sp>
        <p:nvSpPr>
          <p:cNvPr id="4" name="Rectangle 3">
            <a:extLst>
              <a:ext uri="{FF2B5EF4-FFF2-40B4-BE49-F238E27FC236}">
                <a16:creationId xmlns:a16="http://schemas.microsoft.com/office/drawing/2014/main" id="{4229B4CD-D11C-4140-BE37-E1EDEE7D0393}"/>
              </a:ext>
            </a:extLst>
          </p:cNvPr>
          <p:cNvSpPr/>
          <p:nvPr/>
        </p:nvSpPr>
        <p:spPr>
          <a:xfrm>
            <a:off x="304800" y="1143000"/>
            <a:ext cx="11582400" cy="4524315"/>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“Actually, the Tigris and Euphrates Rivers converge in southern Iraq and enter the Persian Gulf in Iraqi territory. The problem has been that Iran and Kuwait squeeze Iraq into a bottleneck at the mouth of the rivers and Iraq’s attempts to forge a harbor there have been thwarted by the hostile refusals of those two countries. But suppose international pressures were brought to bear upon Iran to allow Iraq access to the Shatt al-Arab waterway all the way to Basra and cooperation could be coerced from Kuwait to open up the area around its little island of </a:t>
            </a:r>
            <a:r>
              <a:rPr lang="en-US"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Bubiyan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Warba</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1F7CE0F7-2F4D-4B32-9D69-8F44E8A88E09}"/>
              </a:ext>
            </a:extLst>
          </p:cNvPr>
          <p:cNvSpPr txBox="1"/>
          <p:nvPr/>
        </p:nvSpPr>
        <p:spPr>
          <a:xfrm>
            <a:off x="3200400" y="6258580"/>
            <a:ext cx="57912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 Hayden, Iraq: In the Crosshairs of Destiny: What the Bible Says About the Future of Iraq (Altamonte Springs, FL: Advantage Books, 2008), 115.</a:t>
            </a:r>
          </a:p>
        </p:txBody>
      </p:sp>
    </p:spTree>
    <p:extLst>
      <p:ext uri="{BB962C8B-B14F-4D97-AF65-F5344CB8AC3E}">
        <p14:creationId xmlns:p14="http://schemas.microsoft.com/office/powerpoint/2010/main" val="6149956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29B4CD-D11C-4140-BE37-E1EDEE7D0393}"/>
              </a:ext>
            </a:extLst>
          </p:cNvPr>
          <p:cNvSpPr/>
          <p:nvPr/>
        </p:nvSpPr>
        <p:spPr>
          <a:xfrm>
            <a:off x="228600" y="1158420"/>
            <a:ext cx="11734800" cy="4031873"/>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commercial port and harbor for ships could become a reality for Babylon in a relatively short period of time. With modern dredging equipment, a deep channel waterway could be opened from the Persian Gulf all the way to Babylon. With its location on the Euphrates River, ships and sailors could indeed have access to this future queen of modern cities. The Antichrist ruler, with his political and economic power and global influence, could easily make that happen. So, as you can see, a harbor in Babylon is not at all out of the question.”</a:t>
            </a:r>
          </a:p>
        </p:txBody>
      </p:sp>
      <p:sp>
        <p:nvSpPr>
          <p:cNvPr id="6" name="Title 1">
            <a:extLst>
              <a:ext uri="{FF2B5EF4-FFF2-40B4-BE49-F238E27FC236}">
                <a16:creationId xmlns:a16="http://schemas.microsoft.com/office/drawing/2014/main" id="{8F9A233B-C4FB-4194-B21C-688E79A50EAC}"/>
              </a:ext>
            </a:extLst>
          </p:cNvPr>
          <p:cNvSpPr>
            <a:spLocks noGrp="1"/>
          </p:cNvSpPr>
          <p:nvPr>
            <p:ph type="title"/>
          </p:nvPr>
        </p:nvSpPr>
        <p:spPr>
          <a:xfrm>
            <a:off x="1524000" y="228600"/>
            <a:ext cx="9144000" cy="914400"/>
          </a:xfrm>
        </p:spPr>
        <p:txBody>
          <a:bodyPr/>
          <a:lstStyle/>
          <a:p>
            <a:pPr algn="ctr"/>
            <a:r>
              <a:rPr lang="en-US" sz="3600" dirty="0">
                <a:effectLst>
                  <a:outerShdw blurRad="38100" dist="38100" dir="2700000" algn="tl">
                    <a:srgbClr val="000000">
                      <a:alpha val="43137"/>
                    </a:srgbClr>
                  </a:outerShdw>
                </a:effectLst>
              </a:rPr>
              <a:t>Babylon Needs a Harbor?</a:t>
            </a:r>
          </a:p>
        </p:txBody>
      </p:sp>
      <p:sp>
        <p:nvSpPr>
          <p:cNvPr id="7" name="TextBox 6">
            <a:extLst>
              <a:ext uri="{FF2B5EF4-FFF2-40B4-BE49-F238E27FC236}">
                <a16:creationId xmlns:a16="http://schemas.microsoft.com/office/drawing/2014/main" id="{4D270C33-AA0C-43A4-8810-EF71033F9B1C}"/>
              </a:ext>
            </a:extLst>
          </p:cNvPr>
          <p:cNvSpPr txBox="1"/>
          <p:nvPr/>
        </p:nvSpPr>
        <p:spPr>
          <a:xfrm>
            <a:off x="3200400" y="6258580"/>
            <a:ext cx="57912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 Hayden, Iraq: In the Crosshairs of Destiny: What the Bible Says About the Future of Iraq (Altamonte Springs, FL: Advantage Books, 2008), 115.</a:t>
            </a:r>
          </a:p>
        </p:txBody>
      </p:sp>
    </p:spTree>
    <p:extLst>
      <p:ext uri="{BB962C8B-B14F-4D97-AF65-F5344CB8AC3E}">
        <p14:creationId xmlns:p14="http://schemas.microsoft.com/office/powerpoint/2010/main" val="34540141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51075861"/>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676400" y="1023257"/>
            <a:ext cx="8839200" cy="4518804"/>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Tower of Babel (Gen. 1–11)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Prophecies of Isaiah (13–14) &amp; Jeremiah (50–51)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Prophecy of Zechariah (Zech. 5:5-11)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Kings of the East (Rev. 9:14; 16:12)</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End-Time Harlot (Rev. 17–18)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Inadequate Theories</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Current Events</a:t>
            </a:r>
          </a:p>
        </p:txBody>
      </p:sp>
      <p:sp>
        <p:nvSpPr>
          <p:cNvPr id="7" name="Rectangle 6"/>
          <p:cNvSpPr>
            <a:spLocks noGrp="1" noChangeArrowheads="1"/>
          </p:cNvSpPr>
          <p:nvPr>
            <p:ph type="title"/>
          </p:nvPr>
        </p:nvSpPr>
        <p:spPr>
          <a:xfrm>
            <a:off x="3962400" y="228600"/>
            <a:ext cx="4267200" cy="609600"/>
          </a:xfrm>
        </p:spPr>
        <p:txBody>
          <a:bodyPr/>
          <a:lstStyle/>
          <a:p>
            <a:pPr algn="ctr" eaLnBrk="1" hangingPunct="1"/>
            <a:r>
              <a:rPr lang="en-US" altLang="en-US" sz="4000" dirty="0">
                <a:effectLst>
                  <a:outerShdw blurRad="38100" dist="38100" dir="2700000" algn="tl">
                    <a:srgbClr val="000000">
                      <a:alpha val="43137"/>
                    </a:srgbClr>
                  </a:outerShdw>
                </a:effectLst>
              </a:rPr>
              <a:t>Seven Areas</a:t>
            </a:r>
          </a:p>
        </p:txBody>
      </p:sp>
      <p:pic>
        <p:nvPicPr>
          <p:cNvPr id="5" name="Picture 2" descr="C:\Users\jamcg\AppData\Local\Temp\SNAGHTMLa6ab7b.PNG">
            <a:extLst>
              <a:ext uri="{FF2B5EF4-FFF2-40B4-BE49-F238E27FC236}">
                <a16:creationId xmlns:a16="http://schemas.microsoft.com/office/drawing/2014/main" id="{9A8FDD77-90FB-4BB8-B3F7-E83C79EFA31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0" y="4019550"/>
            <a:ext cx="21336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432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524" y="381000"/>
            <a:ext cx="8780952" cy="609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2226" name="Rectangle 1026"/>
          <p:cNvSpPr>
            <a:spLocks noGrp="1" noChangeArrowheads="1"/>
          </p:cNvSpPr>
          <p:nvPr>
            <p:ph type="title"/>
          </p:nvPr>
        </p:nvSpPr>
        <p:spPr>
          <a:xfrm>
            <a:off x="1974130" y="381000"/>
            <a:ext cx="8243740" cy="1143000"/>
          </a:xfrm>
          <a:ln/>
          <a:extLst>
            <a:ext uri="{91240B29-F687-4F45-9708-019B960494DF}">
              <a14:hiddenLine xmlns:a14="http://schemas.microsoft.com/office/drawing/2010/main" w="9525">
                <a:solidFill>
                  <a:srgbClr val="FFFF00"/>
                </a:solidFill>
                <a:miter lim="800000"/>
                <a:headEnd/>
                <a:tailEnd/>
              </a14:hiddenLine>
            </a:ext>
          </a:extLst>
        </p:spPr>
        <p:txBody>
          <a:bodyPr/>
          <a:lstStyle/>
          <a:p>
            <a:pPr algn="ctr"/>
            <a:r>
              <a:rPr lang="en-US" altLang="en-US" b="1" dirty="0">
                <a:effectLst>
                  <a:outerShdw blurRad="38100" dist="38100" dir="2700000" algn="tl">
                    <a:srgbClr val="000000">
                      <a:alpha val="43137"/>
                    </a:srgbClr>
                  </a:outerShdw>
                </a:effectLst>
              </a:rPr>
              <a:t>Isaiah 13/Matthew 24 Connection</a:t>
            </a:r>
          </a:p>
        </p:txBody>
      </p:sp>
      <p:sp>
        <p:nvSpPr>
          <p:cNvPr id="52227" name="Rectangle 1027"/>
          <p:cNvSpPr>
            <a:spLocks noGrp="1" noChangeArrowheads="1"/>
          </p:cNvSpPr>
          <p:nvPr>
            <p:ph type="body" idx="1"/>
          </p:nvPr>
        </p:nvSpPr>
        <p:spPr>
          <a:xfrm>
            <a:off x="3086100" y="2171700"/>
            <a:ext cx="6019800" cy="2324100"/>
          </a:xfrm>
          <a:solidFill>
            <a:schemeClr val="tx1">
              <a:alpha val="40000"/>
            </a:schemeClr>
          </a:solidFill>
        </p:spPr>
        <p:txBody>
          <a:bodyPr/>
          <a:lstStyle/>
          <a:p>
            <a:pPr>
              <a:spcBef>
                <a:spcPts val="0"/>
              </a:spcBef>
              <a:spcAft>
                <a:spcPts val="3600"/>
              </a:spcAft>
            </a:pPr>
            <a:r>
              <a:rPr lang="en-US" altLang="en-US" b="1" dirty="0">
                <a:solidFill>
                  <a:schemeClr val="bg2"/>
                </a:solidFill>
                <a:effectLst/>
              </a:rPr>
              <a:t>Isaiah 13:10; Matthew 24:29</a:t>
            </a:r>
          </a:p>
          <a:p>
            <a:pPr>
              <a:spcBef>
                <a:spcPts val="0"/>
              </a:spcBef>
              <a:spcAft>
                <a:spcPts val="3600"/>
              </a:spcAft>
            </a:pPr>
            <a:r>
              <a:rPr lang="en-US" altLang="en-US" b="1" dirty="0">
                <a:solidFill>
                  <a:schemeClr val="bg2"/>
                </a:solidFill>
                <a:effectLst/>
              </a:rPr>
              <a:t>Isaiah 13:12; Matthew 24:21-22</a:t>
            </a:r>
          </a:p>
        </p:txBody>
      </p:sp>
    </p:spTree>
    <p:extLst>
      <p:ext uri="{BB962C8B-B14F-4D97-AF65-F5344CB8AC3E}">
        <p14:creationId xmlns:p14="http://schemas.microsoft.com/office/powerpoint/2010/main" val="2843012288"/>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7A2324-3666-46A1-8621-46B2822F5756}"/>
              </a:ext>
            </a:extLst>
          </p:cNvPr>
          <p:cNvPicPr>
            <a:picLocks noChangeAspect="1"/>
          </p:cNvPicPr>
          <p:nvPr/>
        </p:nvPicPr>
        <p:blipFill>
          <a:blip r:embed="rId2"/>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1524000" y="0"/>
            <a:ext cx="9144000" cy="2667000"/>
          </a:xfrm>
        </p:spPr>
        <p:txBody>
          <a:bodyPr/>
          <a:lstStyle/>
          <a:p>
            <a:pPr marL="0" indent="0" algn="ctr" eaLnBrk="1" hangingPunct="1">
              <a:spcBef>
                <a:spcPts val="0"/>
              </a:spcBef>
              <a:spcAft>
                <a:spcPts val="1200"/>
              </a:spcAft>
              <a:buNone/>
              <a:defRPr/>
            </a:pPr>
            <a:r>
              <a:rPr lang="en-US" altLang="en-US" sz="4000" kern="1200" dirty="0">
                <a:solidFill>
                  <a:schemeClr val="tx2"/>
                </a:solidFill>
                <a:ea typeface="+mj-ea"/>
                <a:cs typeface="+mj-cs"/>
              </a:rPr>
              <a:t>Ecclesiastes 1:9</a:t>
            </a:r>
            <a:endParaRPr lang="en-US" sz="4000" kern="12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“That which has been is that which will be, And that which has been done is that which will be done. So there is nothing new under the sun.”</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52934" y="2590800"/>
            <a:ext cx="1886135" cy="22860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364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9E11B8-B3B6-4A07-AD2C-24DED65675BE}"/>
              </a:ext>
            </a:extLst>
          </p:cNvPr>
          <p:cNvPicPr>
            <a:picLocks noChangeAspect="1"/>
          </p:cNvPicPr>
          <p:nvPr/>
        </p:nvPicPr>
        <p:blipFill>
          <a:blip r:embed="rId2"/>
          <a:stretch>
            <a:fillRect/>
          </a:stretch>
        </p:blipFill>
        <p:spPr>
          <a:xfrm>
            <a:off x="0" y="0"/>
            <a:ext cx="12192000" cy="6857999"/>
          </a:xfrm>
          <a:prstGeom prst="rect">
            <a:avLst/>
          </a:prstGeom>
        </p:spPr>
      </p:pic>
      <p:sp>
        <p:nvSpPr>
          <p:cNvPr id="64514" name="Rectangle 1"/>
          <p:cNvSpPr>
            <a:spLocks noChangeArrowheads="1"/>
          </p:cNvSpPr>
          <p:nvPr/>
        </p:nvSpPr>
        <p:spPr bwMode="auto">
          <a:xfrm>
            <a:off x="1524000" y="0"/>
            <a:ext cx="9144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Isaiah 13:12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I will make mortal man scarcer than pure gold and mankind than the gold of Ophir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AC8F17A2-9D05-4E6E-84B0-8B06493C449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28379" y="2457450"/>
            <a:ext cx="3135251" cy="2057400"/>
          </a:xfrm>
          <a:prstGeom prst="rect">
            <a:avLst/>
          </a:prstGeom>
        </p:spPr>
      </p:pic>
    </p:spTree>
    <p:extLst>
      <p:ext uri="{BB962C8B-B14F-4D97-AF65-F5344CB8AC3E}">
        <p14:creationId xmlns:p14="http://schemas.microsoft.com/office/powerpoint/2010/main" val="271757942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AA73DC-0A9D-4415-8CB7-918A11516F4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304800" y="1"/>
            <a:ext cx="115062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pPr>
            <a:r>
              <a:rPr lang="en-US" alt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Matthew 24:21-22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great tribulation, such as has not occurred since the beginning of the world until now, nor ever will.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life would have been 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for the sake of the elect those days will be cut short.”</a:t>
            </a:r>
          </a:p>
        </p:txBody>
      </p:sp>
    </p:spTree>
    <p:extLst>
      <p:ext uri="{BB962C8B-B14F-4D97-AF65-F5344CB8AC3E}">
        <p14:creationId xmlns:p14="http://schemas.microsoft.com/office/powerpoint/2010/main" val="407661017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E6D8E5-BE96-46A6-BC2B-BAEA79CB5394}"/>
              </a:ext>
            </a:extLst>
          </p:cNvPr>
          <p:cNvSpPr>
            <a:spLocks noGrp="1"/>
          </p:cNvSpPr>
          <p:nvPr>
            <p:ph type="title"/>
          </p:nvPr>
        </p:nvSpPr>
        <p:spPr>
          <a:xfrm>
            <a:off x="1524000" y="228600"/>
            <a:ext cx="9144000" cy="1447800"/>
          </a:xfrm>
        </p:spPr>
        <p:txBody>
          <a:bodyPr anchor="t"/>
          <a:lstStyle/>
          <a:p>
            <a:pPr algn="ctr"/>
            <a:r>
              <a:rPr lang="en-US" sz="3600" dirty="0">
                <a:solidFill>
                  <a:srgbClr val="00FFFF"/>
                </a:solidFill>
                <a:effectLst>
                  <a:outerShdw blurRad="38100" dist="38100" dir="2700000" algn="tl">
                    <a:srgbClr val="000000"/>
                  </a:outerShdw>
                </a:effectLst>
              </a:rPr>
              <a:t>ARAB TENT HOME at Babylon 1899-1908</a:t>
            </a:r>
            <a:br>
              <a:rPr lang="en-US" dirty="0">
                <a:effectLst>
                  <a:outerShdw blurRad="38100" dist="38100" dir="2700000" algn="tl">
                    <a:srgbClr val="000000">
                      <a:alpha val="43137"/>
                    </a:srgbClr>
                  </a:outerShdw>
                </a:effectLst>
              </a:rPr>
            </a:br>
            <a:r>
              <a:rPr lang="en-US" sz="2600" dirty="0">
                <a:solidFill>
                  <a:schemeClr val="tx1"/>
                </a:solidFill>
                <a:effectLst>
                  <a:outerShdw blurRad="38100" dist="38100" dir="2700000" algn="tl">
                    <a:srgbClr val="000000">
                      <a:alpha val="43137"/>
                    </a:srgbClr>
                  </a:outerShdw>
                </a:effectLst>
              </a:rPr>
              <a:t>“It will never be inhabited or lived in from generation to generation; </a:t>
            </a:r>
            <a:r>
              <a:rPr lang="en-US" sz="2600" b="1" dirty="0">
                <a:solidFill>
                  <a:schemeClr val="tx1"/>
                </a:solidFill>
                <a:effectLst>
                  <a:outerShdw blurRad="38100" dist="38100" dir="2700000" algn="tl">
                    <a:srgbClr val="000000">
                      <a:alpha val="43137"/>
                    </a:srgbClr>
                  </a:outerShdw>
                </a:effectLst>
              </a:rPr>
              <a:t>Nor will the Arab pitch his tent there” </a:t>
            </a:r>
            <a:r>
              <a:rPr lang="en-US" sz="2600" dirty="0">
                <a:solidFill>
                  <a:schemeClr val="tx1"/>
                </a:solidFill>
                <a:effectLst>
                  <a:outerShdw blurRad="38100" dist="38100" dir="2700000" algn="tl">
                    <a:srgbClr val="000000">
                      <a:alpha val="43137"/>
                    </a:srgbClr>
                  </a:outerShdw>
                </a:effectLst>
              </a:rPr>
              <a:t>(Isaiah 13:20)</a:t>
            </a:r>
          </a:p>
        </p:txBody>
      </p:sp>
      <p:pic>
        <p:nvPicPr>
          <p:cNvPr id="1026" name="Picture 2">
            <a:extLst>
              <a:ext uri="{FF2B5EF4-FFF2-40B4-BE49-F238E27FC236}">
                <a16:creationId xmlns:a16="http://schemas.microsoft.com/office/drawing/2014/main" id="{B7E4D673-E118-44C2-82AF-FCEF11348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2" y="1828800"/>
            <a:ext cx="7229475" cy="40609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C3DB5240-736E-4A52-8B11-78F0D94BC37B}"/>
              </a:ext>
            </a:extLst>
          </p:cNvPr>
          <p:cNvSpPr txBox="1"/>
          <p:nvPr/>
        </p:nvSpPr>
        <p:spPr>
          <a:xfrm>
            <a:off x="3276600" y="6248401"/>
            <a:ext cx="5638800" cy="400110"/>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ea typeface="+mj-ea"/>
                <a:cs typeface="+mj-cs"/>
              </a:rPr>
              <a:t>https://www.bibleprophecyaswritten.com/2-arabs/</a:t>
            </a:r>
          </a:p>
        </p:txBody>
      </p:sp>
    </p:spTree>
    <p:extLst>
      <p:ext uri="{BB962C8B-B14F-4D97-AF65-F5344CB8AC3E}">
        <p14:creationId xmlns:p14="http://schemas.microsoft.com/office/powerpoint/2010/main" val="240659816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F73C56F-23F0-47BB-8DBC-62EAF9863ED8}"/>
              </a:ext>
            </a:extLst>
          </p:cNvPr>
          <p:cNvGraphicFramePr>
            <a:graphicFrameLocks noGrp="1"/>
          </p:cNvGraphicFramePr>
          <p:nvPr/>
        </p:nvGraphicFramePr>
        <p:xfrm>
          <a:off x="1638300" y="426720"/>
          <a:ext cx="8915400" cy="3992880"/>
        </p:xfrm>
        <a:graphic>
          <a:graphicData uri="http://schemas.openxmlformats.org/drawingml/2006/table">
            <a:tbl>
              <a:tblPr firstRow="1" bandRow="1">
                <a:tableStyleId>{D7AC3CCA-C797-4891-BE02-D94E43425B78}</a:tableStyleId>
              </a:tblPr>
              <a:tblGrid>
                <a:gridCol w="4762500">
                  <a:extLst>
                    <a:ext uri="{9D8B030D-6E8A-4147-A177-3AD203B41FA5}">
                      <a16:colId xmlns:a16="http://schemas.microsoft.com/office/drawing/2014/main" val="3380937768"/>
                    </a:ext>
                  </a:extLst>
                </a:gridCol>
                <a:gridCol w="4152900">
                  <a:extLst>
                    <a:ext uri="{9D8B030D-6E8A-4147-A177-3AD203B41FA5}">
                      <a16:colId xmlns:a16="http://schemas.microsoft.com/office/drawing/2014/main" val="1398814127"/>
                    </a:ext>
                  </a:extLst>
                </a:gridCol>
              </a:tblGrid>
              <a:tr h="370840">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Isaiah’s Oracles Against the Nations (Isa 13</a:t>
                      </a: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Times New Roman" panose="02020603050405020304" pitchFamily="18" charset="0"/>
                        </a:rPr>
                        <a:t>–23)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094499292"/>
                  </a:ext>
                </a:extLst>
              </a:tr>
              <a:tr h="370840">
                <a:tc>
                  <a:txBody>
                    <a:bodyPr/>
                    <a:lstStyle/>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Babylon (13:1-14:23)</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Assyria (14:24-27)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Philistia (14:28-32)</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Moab (15-16)</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Damascus and Samaria (17)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Ethiopia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Egypt (19-20)</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Babylon (21:1-10)</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Edom (21:11-12)</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Arabia (21:13-17)</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Jerusalem (22)</a:t>
                      </a:r>
                    </a:p>
                    <a:p>
                      <a:pPr marL="514350" indent="-514350">
                        <a:spcBef>
                          <a:spcPts val="600"/>
                        </a:spcBef>
                        <a:spcAft>
                          <a:spcPts val="600"/>
                        </a:spcAft>
                        <a:buClr>
                          <a:srgbClr val="0000FF"/>
                        </a:buClr>
                        <a:buSzPct val="100000"/>
                        <a:buFont typeface="+mj-lt"/>
                        <a:buAutoNum type="arabicPeriod" startAt="7"/>
                      </a:pPr>
                      <a:r>
                        <a:rPr lang="en-US" altLang="en-US" sz="2800" dirty="0" err="1">
                          <a:latin typeface="Calibri" panose="020F0502020204030204" pitchFamily="34" charset="0"/>
                          <a:cs typeface="Calibri" panose="020F0502020204030204" pitchFamily="34" charset="0"/>
                        </a:rPr>
                        <a:t>Tyre</a:t>
                      </a:r>
                      <a:r>
                        <a:rPr lang="en-US" altLang="en-US" sz="2800" dirty="0">
                          <a:latin typeface="Calibri" panose="020F0502020204030204" pitchFamily="34" charset="0"/>
                          <a:cs typeface="Calibri" panose="020F0502020204030204" pitchFamily="34" charset="0"/>
                        </a:rPr>
                        <a:t> (23)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3104705"/>
                  </a:ext>
                </a:extLst>
              </a:tr>
            </a:tbl>
          </a:graphicData>
        </a:graphic>
      </p:graphicFrame>
      <p:pic>
        <p:nvPicPr>
          <p:cNvPr id="10" name="Picture 4">
            <a:extLst>
              <a:ext uri="{FF2B5EF4-FFF2-40B4-BE49-F238E27FC236}">
                <a16:creationId xmlns:a16="http://schemas.microsoft.com/office/drawing/2014/main" id="{FFCCCCD7-3D27-4F33-888F-0EF57C6979D4}"/>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210851" y="4644235"/>
            <a:ext cx="1770303" cy="21031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28318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F73C56F-23F0-47BB-8DBC-62EAF9863ED8}"/>
              </a:ext>
            </a:extLst>
          </p:cNvPr>
          <p:cNvGraphicFramePr>
            <a:graphicFrameLocks noGrp="1"/>
          </p:cNvGraphicFramePr>
          <p:nvPr/>
        </p:nvGraphicFramePr>
        <p:xfrm>
          <a:off x="1638300" y="426720"/>
          <a:ext cx="8915400" cy="3992880"/>
        </p:xfrm>
        <a:graphic>
          <a:graphicData uri="http://schemas.openxmlformats.org/drawingml/2006/table">
            <a:tbl>
              <a:tblPr firstRow="1" bandRow="1">
                <a:tableStyleId>{D7AC3CCA-C797-4891-BE02-D94E43425B78}</a:tableStyleId>
              </a:tblPr>
              <a:tblGrid>
                <a:gridCol w="4762500">
                  <a:extLst>
                    <a:ext uri="{9D8B030D-6E8A-4147-A177-3AD203B41FA5}">
                      <a16:colId xmlns:a16="http://schemas.microsoft.com/office/drawing/2014/main" val="3380937768"/>
                    </a:ext>
                  </a:extLst>
                </a:gridCol>
                <a:gridCol w="4152900">
                  <a:extLst>
                    <a:ext uri="{9D8B030D-6E8A-4147-A177-3AD203B41FA5}">
                      <a16:colId xmlns:a16="http://schemas.microsoft.com/office/drawing/2014/main" val="1398814127"/>
                    </a:ext>
                  </a:extLst>
                </a:gridCol>
              </a:tblGrid>
              <a:tr h="370840">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Isaiah’s Oracles Against the Nations (Isa 13</a:t>
                      </a: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Times New Roman" panose="02020603050405020304" pitchFamily="18" charset="0"/>
                        </a:rPr>
                        <a:t>–23)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094499292"/>
                  </a:ext>
                </a:extLst>
              </a:tr>
              <a:tr h="370840">
                <a:tc>
                  <a:txBody>
                    <a:bodyPr/>
                    <a:lstStyle/>
                    <a:p>
                      <a:pPr marL="514350" indent="-514350">
                        <a:spcBef>
                          <a:spcPts val="600"/>
                        </a:spcBef>
                        <a:spcAft>
                          <a:spcPts val="600"/>
                        </a:spcAft>
                        <a:buClr>
                          <a:srgbClr val="0000FF"/>
                        </a:buClr>
                        <a:buSzPct val="100000"/>
                        <a:buFont typeface="+mj-lt"/>
                        <a:buAutoNum type="arabicPeriod"/>
                      </a:pPr>
                      <a:r>
                        <a:rPr lang="en-US" altLang="en-US" sz="2800" b="1" u="sng" kern="1200" dirty="0">
                          <a:solidFill>
                            <a:srgbClr val="C00000"/>
                          </a:solidFill>
                          <a:highlight>
                            <a:srgbClr val="FFFFCC"/>
                          </a:highlight>
                          <a:latin typeface="Calibri" panose="020F0502020204030204" pitchFamily="34" charset="0"/>
                          <a:ea typeface="+mn-ea"/>
                          <a:cs typeface="Calibri" panose="020F0502020204030204" pitchFamily="34" charset="0"/>
                        </a:rPr>
                        <a:t>Babylon (13:1-14:23)</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Assyria (14:24-27)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Philistia (14:28-32)</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Moab (15-16)</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Damascus and Samaria (17)</a:t>
                      </a:r>
                    </a:p>
                    <a:p>
                      <a:pPr marL="514350" indent="-514350">
                        <a:spcBef>
                          <a:spcPts val="600"/>
                        </a:spcBef>
                        <a:spcAft>
                          <a:spcPts val="600"/>
                        </a:spcAft>
                        <a:buClr>
                          <a:srgbClr val="0000FF"/>
                        </a:buClr>
                        <a:buSzPct val="100000"/>
                        <a:buFont typeface="+mj-lt"/>
                        <a:buAutoNum type="arabicPeriod"/>
                      </a:pPr>
                      <a:r>
                        <a:rPr lang="en-US" altLang="en-US" sz="2800" dirty="0">
                          <a:latin typeface="Calibri" panose="020F0502020204030204" pitchFamily="34" charset="0"/>
                          <a:cs typeface="Calibri" panose="020F0502020204030204" pitchFamily="34" charset="0"/>
                        </a:rPr>
                        <a:t>Ethiopia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Egypt (19-20)</a:t>
                      </a:r>
                    </a:p>
                    <a:p>
                      <a:pPr marL="514350" indent="-514350">
                        <a:spcBef>
                          <a:spcPts val="600"/>
                        </a:spcBef>
                        <a:spcAft>
                          <a:spcPts val="600"/>
                        </a:spcAft>
                        <a:buClr>
                          <a:srgbClr val="0000FF"/>
                        </a:buClr>
                        <a:buSzPct val="100000"/>
                        <a:buFont typeface="+mj-lt"/>
                        <a:buAutoNum type="arabicPeriod" startAt="7"/>
                      </a:pPr>
                      <a:r>
                        <a:rPr lang="en-US" altLang="en-US" sz="2800" b="1" u="sng" kern="1200" dirty="0">
                          <a:solidFill>
                            <a:srgbClr val="C00000"/>
                          </a:solidFill>
                          <a:highlight>
                            <a:srgbClr val="FFFFCC"/>
                          </a:highlight>
                          <a:latin typeface="Calibri" panose="020F0502020204030204" pitchFamily="34" charset="0"/>
                          <a:ea typeface="+mn-ea"/>
                          <a:cs typeface="Calibri" panose="020F0502020204030204" pitchFamily="34" charset="0"/>
                        </a:rPr>
                        <a:t>Babylon (21:1-10)</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Edom (21:11-12)</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Arabia (21:13-17)</a:t>
                      </a:r>
                    </a:p>
                    <a:p>
                      <a:pPr marL="514350" indent="-514350">
                        <a:spcBef>
                          <a:spcPts val="600"/>
                        </a:spcBef>
                        <a:spcAft>
                          <a:spcPts val="600"/>
                        </a:spcAft>
                        <a:buClr>
                          <a:srgbClr val="0000FF"/>
                        </a:buClr>
                        <a:buSzPct val="100000"/>
                        <a:buFont typeface="+mj-lt"/>
                        <a:buAutoNum type="arabicPeriod" startAt="7"/>
                      </a:pPr>
                      <a:r>
                        <a:rPr lang="en-US" altLang="en-US" sz="2800" dirty="0">
                          <a:latin typeface="Calibri" panose="020F0502020204030204" pitchFamily="34" charset="0"/>
                          <a:cs typeface="Calibri" panose="020F0502020204030204" pitchFamily="34" charset="0"/>
                        </a:rPr>
                        <a:t>Jerusalem (22)</a:t>
                      </a:r>
                    </a:p>
                    <a:p>
                      <a:pPr marL="514350" indent="-514350">
                        <a:spcBef>
                          <a:spcPts val="600"/>
                        </a:spcBef>
                        <a:spcAft>
                          <a:spcPts val="600"/>
                        </a:spcAft>
                        <a:buClr>
                          <a:srgbClr val="0000FF"/>
                        </a:buClr>
                        <a:buSzPct val="100000"/>
                        <a:buFont typeface="+mj-lt"/>
                        <a:buAutoNum type="arabicPeriod" startAt="7"/>
                      </a:pPr>
                      <a:r>
                        <a:rPr lang="en-US" altLang="en-US" sz="2800" dirty="0" err="1">
                          <a:latin typeface="Calibri" panose="020F0502020204030204" pitchFamily="34" charset="0"/>
                          <a:cs typeface="Calibri" panose="020F0502020204030204" pitchFamily="34" charset="0"/>
                        </a:rPr>
                        <a:t>Tyre</a:t>
                      </a:r>
                      <a:r>
                        <a:rPr lang="en-US" altLang="en-US" sz="2800" dirty="0">
                          <a:latin typeface="Calibri" panose="020F0502020204030204" pitchFamily="34" charset="0"/>
                          <a:cs typeface="Calibri" panose="020F0502020204030204" pitchFamily="34" charset="0"/>
                        </a:rPr>
                        <a:t> (23)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3104705"/>
                  </a:ext>
                </a:extLst>
              </a:tr>
            </a:tbl>
          </a:graphicData>
        </a:graphic>
      </p:graphicFrame>
      <p:pic>
        <p:nvPicPr>
          <p:cNvPr id="10" name="Picture 4">
            <a:extLst>
              <a:ext uri="{FF2B5EF4-FFF2-40B4-BE49-F238E27FC236}">
                <a16:creationId xmlns:a16="http://schemas.microsoft.com/office/drawing/2014/main" id="{FFCCCCD7-3D27-4F33-888F-0EF57C6979D4}"/>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210851" y="4644235"/>
            <a:ext cx="1770303" cy="21031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008020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title"/>
          </p:nvPr>
        </p:nvSpPr>
        <p:spPr>
          <a:xfrm>
            <a:off x="3962400" y="228600"/>
            <a:ext cx="4267200" cy="609600"/>
          </a:xfrm>
        </p:spPr>
        <p:txBody>
          <a:bodyPr/>
          <a:lstStyle/>
          <a:p>
            <a:pPr algn="ctr" eaLnBrk="1" hangingPunct="1"/>
            <a:r>
              <a:rPr lang="en-US" altLang="en-US" sz="4000" dirty="0">
                <a:effectLst>
                  <a:outerShdw blurRad="38100" dist="38100" dir="2700000" algn="tl">
                    <a:srgbClr val="000000">
                      <a:alpha val="43137"/>
                    </a:srgbClr>
                  </a:outerShdw>
                </a:effectLst>
              </a:rPr>
              <a:t>Seven Areas</a:t>
            </a:r>
          </a:p>
        </p:txBody>
      </p:sp>
      <p:sp>
        <p:nvSpPr>
          <p:cNvPr id="11271" name="Rectangle 7"/>
          <p:cNvSpPr>
            <a:spLocks noGrp="1" noChangeArrowheads="1"/>
          </p:cNvSpPr>
          <p:nvPr>
            <p:ph type="body" idx="1"/>
          </p:nvPr>
        </p:nvSpPr>
        <p:spPr>
          <a:xfrm>
            <a:off x="1676400" y="1023259"/>
            <a:ext cx="8839200" cy="5377543"/>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Tower of Babel (Gen. 1–11)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Prophecies of Isaiah (13–14) &amp; Jeremiah (50–51)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Prophecy of Zechariah (Zech. 5:5-11)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Kings of the East (Rev. 9:14; 16:12)</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End-Time Harlot (Rev. 17–18)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Inadequate Theories</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Current Events</a:t>
            </a:r>
          </a:p>
        </p:txBody>
      </p:sp>
      <p:pic>
        <p:nvPicPr>
          <p:cNvPr id="6" name="Picture 2" descr="C:\Users\jamcg\AppData\Local\Temp\SNAGHTMLa6ab7b.PNG">
            <a:extLst>
              <a:ext uri="{FF2B5EF4-FFF2-40B4-BE49-F238E27FC236}">
                <a16:creationId xmlns:a16="http://schemas.microsoft.com/office/drawing/2014/main" id="{D311AA71-CB56-4EEB-8CC4-D332C4359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4019550"/>
            <a:ext cx="21336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154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381272"/>
            <a:ext cx="8778240" cy="6095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914" name="Rectangle 2"/>
          <p:cNvSpPr>
            <a:spLocks noGrp="1" noChangeArrowheads="1"/>
          </p:cNvSpPr>
          <p:nvPr>
            <p:ph type="title"/>
          </p:nvPr>
        </p:nvSpPr>
        <p:spPr>
          <a:xfrm>
            <a:off x="2209800" y="381000"/>
            <a:ext cx="7772400" cy="1143000"/>
          </a:xfrm>
        </p:spPr>
        <p:txBody>
          <a:bodyPr/>
          <a:lstStyle/>
          <a:p>
            <a:pPr algn="ctr"/>
            <a:r>
              <a:rPr lang="en-US" altLang="en-US" b="1" dirty="0">
                <a:effectLst>
                  <a:outerShdw blurRad="38100" dist="38100" dir="2700000" algn="tl">
                    <a:srgbClr val="000000">
                      <a:alpha val="43137"/>
                    </a:srgbClr>
                  </a:outerShdw>
                </a:effectLst>
              </a:rPr>
              <a:t>Jeremiah 50-51</a:t>
            </a:r>
          </a:p>
        </p:txBody>
      </p:sp>
      <p:sp>
        <p:nvSpPr>
          <p:cNvPr id="38915" name="Rectangle 3"/>
          <p:cNvSpPr>
            <a:spLocks noGrp="1" noChangeArrowheads="1"/>
          </p:cNvSpPr>
          <p:nvPr>
            <p:ph type="body" idx="1"/>
          </p:nvPr>
        </p:nvSpPr>
        <p:spPr>
          <a:xfrm>
            <a:off x="2133600" y="1600200"/>
            <a:ext cx="7772400" cy="3505200"/>
          </a:xfrm>
          <a:solidFill>
            <a:schemeClr val="tx1">
              <a:alpha val="40000"/>
            </a:schemeClr>
          </a:solidFill>
        </p:spPr>
        <p:txBody>
          <a:bodyPr/>
          <a:lstStyle/>
          <a:p>
            <a:r>
              <a:rPr lang="en-US" altLang="en-US" b="1" dirty="0">
                <a:solidFill>
                  <a:schemeClr val="bg2"/>
                </a:solidFill>
                <a:effectLst/>
              </a:rPr>
              <a:t>Sudden destruction (51:8)</a:t>
            </a:r>
          </a:p>
          <a:p>
            <a:r>
              <a:rPr lang="en-US" altLang="en-US" b="1" dirty="0">
                <a:solidFill>
                  <a:schemeClr val="bg2"/>
                </a:solidFill>
                <a:effectLst/>
              </a:rPr>
              <a:t>Complete destruction (50:3, 13, 26, 39-40; 51:29, 43, 62)</a:t>
            </a:r>
          </a:p>
          <a:p>
            <a:r>
              <a:rPr lang="en-US" altLang="en-US" b="1" dirty="0">
                <a:solidFill>
                  <a:schemeClr val="bg2"/>
                </a:solidFill>
                <a:effectLst/>
              </a:rPr>
              <a:t>No reuse of building materials (51:26)</a:t>
            </a:r>
          </a:p>
          <a:p>
            <a:r>
              <a:rPr lang="en-US" altLang="en-US" b="1" dirty="0">
                <a:solidFill>
                  <a:schemeClr val="bg2"/>
                </a:solidFill>
                <a:effectLst/>
              </a:rPr>
              <a:t>Believers flee (50:8; 51:6, 45)</a:t>
            </a:r>
          </a:p>
          <a:p>
            <a:r>
              <a:rPr lang="en-US" altLang="en-US" b="1" dirty="0">
                <a:solidFill>
                  <a:schemeClr val="bg2"/>
                </a:solidFill>
                <a:effectLst/>
              </a:rPr>
              <a:t>Israel’s regeneration (50:2, 4-5, 20; 51:50)</a:t>
            </a:r>
          </a:p>
        </p:txBody>
      </p:sp>
      <p:sp>
        <p:nvSpPr>
          <p:cNvPr id="38916" name="Text Box 4"/>
          <p:cNvSpPr txBox="1">
            <a:spLocks noChangeArrowheads="1"/>
          </p:cNvSpPr>
          <p:nvPr/>
        </p:nvSpPr>
        <p:spPr bwMode="auto">
          <a:xfrm>
            <a:off x="2019300" y="6000690"/>
            <a:ext cx="8153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latin typeface="Calibri" panose="020F0502020204030204" pitchFamily="34" charset="0"/>
                <a:cs typeface="Calibri" panose="020F0502020204030204" pitchFamily="34" charset="0"/>
              </a:rPr>
              <a:t>Dyer, "The Identity of Babylon in Revelation 17–18 (Part 2)," 443-49. </a:t>
            </a:r>
          </a:p>
        </p:txBody>
      </p:sp>
    </p:spTree>
    <p:extLst>
      <p:ext uri="{BB962C8B-B14F-4D97-AF65-F5344CB8AC3E}">
        <p14:creationId xmlns:p14="http://schemas.microsoft.com/office/powerpoint/2010/main" val="37674714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76403" y="114300"/>
            <a:ext cx="82994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p:cNvSpPr>
            <a:spLocks noGrp="1" noChangeArrowheads="1"/>
          </p:cNvSpPr>
          <p:nvPr>
            <p:ph type="title"/>
          </p:nvPr>
        </p:nvSpPr>
        <p:spPr>
          <a:xfrm>
            <a:off x="2209800" y="228600"/>
            <a:ext cx="7772400" cy="1143000"/>
          </a:xfrm>
        </p:spPr>
        <p:txBody>
          <a:bodyPr/>
          <a:lstStyle/>
          <a:p>
            <a:pPr algn="ctr">
              <a:defRPr/>
            </a:pPr>
            <a:r>
              <a:rPr lang="en-US" sz="3600" dirty="0">
                <a:solidFill>
                  <a:srgbClr val="00FFFF"/>
                </a:solidFill>
                <a:effectLst>
                  <a:outerShdw blurRad="38100" dist="38100" dir="2700000" algn="tl">
                    <a:srgbClr val="000000"/>
                  </a:outerShdw>
                </a:effectLst>
              </a:rPr>
              <a:t>Herodotus, </a:t>
            </a:r>
            <a:r>
              <a:rPr lang="en-US" sz="3600" i="1" dirty="0">
                <a:solidFill>
                  <a:srgbClr val="00FFFF"/>
                </a:solidFill>
                <a:effectLst>
                  <a:outerShdw blurRad="38100" dist="38100" dir="2700000" algn="tl">
                    <a:srgbClr val="000000"/>
                  </a:outerShdw>
                </a:effectLst>
              </a:rPr>
              <a:t>Histories</a:t>
            </a:r>
            <a:r>
              <a:rPr lang="en-US" sz="3600" dirty="0">
                <a:solidFill>
                  <a:srgbClr val="00FFFF"/>
                </a:solidFill>
                <a:effectLst>
                  <a:outerShdw blurRad="38100" dist="38100" dir="2700000" algn="tl">
                    <a:srgbClr val="000000"/>
                  </a:outerShdw>
                </a:effectLst>
              </a:rPr>
              <a:t>, 1:191 (450 B.C.)</a:t>
            </a:r>
          </a:p>
        </p:txBody>
      </p:sp>
      <p:sp>
        <p:nvSpPr>
          <p:cNvPr id="129028" name="Rectangle 4"/>
          <p:cNvSpPr>
            <a:spLocks noGrp="1" noChangeArrowheads="1"/>
          </p:cNvSpPr>
          <p:nvPr>
            <p:ph type="body" idx="1"/>
          </p:nvPr>
        </p:nvSpPr>
        <p:spPr>
          <a:xfrm>
            <a:off x="609600" y="1600200"/>
            <a:ext cx="10972800" cy="4953000"/>
          </a:xfrm>
        </p:spPr>
        <p:txBody>
          <a:bodyPr/>
          <a:lstStyle/>
          <a:p>
            <a:pPr marL="0" indent="0" algn="just">
              <a:lnSpc>
                <a:spcPct val="90000"/>
              </a:lnSpc>
              <a:buNone/>
              <a:defRPr/>
            </a:pPr>
            <a:r>
              <a:rPr lang="en-US" sz="3400" dirty="0"/>
              <a:t>“…he (Cyrus) conducted the river by a channel into the lake…and so </a:t>
            </a:r>
            <a:r>
              <a:rPr lang="en-US" sz="3400" b="1" u="sng" dirty="0">
                <a:solidFill>
                  <a:srgbClr val="FFFFCC"/>
                </a:solidFill>
              </a:rPr>
              <a:t>he made the former course of the river passable by the sinking of the stream</a:t>
            </a:r>
            <a:r>
              <a:rPr lang="en-US" sz="3400" dirty="0"/>
              <a:t>. When this had been done, the Persians who had been posted for this very purpose entered by the bed of the river Euphrates into Babylon, </a:t>
            </a:r>
            <a:r>
              <a:rPr lang="en-US" sz="3400" b="1" u="sng" dirty="0">
                <a:solidFill>
                  <a:srgbClr val="FFFFCC"/>
                </a:solidFill>
              </a:rPr>
              <a:t>the stream having sunk so far that it reached about to the middle of a man’s thigh…those Babylonians who dwelt in the middle did not know that they had been captured</a:t>
            </a:r>
            <a:r>
              <a:rPr lang="en-US" sz="3400" dirty="0"/>
              <a:t>…”</a:t>
            </a:r>
            <a:r>
              <a:rPr lang="en-US" sz="3400" dirty="0">
                <a:solidFill>
                  <a:schemeClr val="bg1"/>
                </a:solidFill>
              </a:rPr>
              <a:t> </a:t>
            </a:r>
          </a:p>
        </p:txBody>
      </p:sp>
    </p:spTree>
    <p:extLst>
      <p:ext uri="{BB962C8B-B14F-4D97-AF65-F5344CB8AC3E}">
        <p14:creationId xmlns:p14="http://schemas.microsoft.com/office/powerpoint/2010/main" val="181660348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79658" y="569728"/>
            <a:ext cx="8632684" cy="5718544"/>
          </a:xfrm>
          <a:prstGeom prst="rect">
            <a:avLst/>
          </a:prstGeom>
        </p:spPr>
      </p:pic>
    </p:spTree>
    <p:extLst>
      <p:ext uri="{BB962C8B-B14F-4D97-AF65-F5344CB8AC3E}">
        <p14:creationId xmlns:p14="http://schemas.microsoft.com/office/powerpoint/2010/main" val="379833216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p:cNvSpPr>
            <a:spLocks noGrp="1" noChangeArrowheads="1"/>
          </p:cNvSpPr>
          <p:nvPr>
            <p:ph type="body" idx="1"/>
          </p:nvPr>
        </p:nvSpPr>
        <p:spPr>
          <a:xfrm>
            <a:off x="609600" y="1447800"/>
            <a:ext cx="10972800" cy="4343400"/>
          </a:xfrm>
        </p:spPr>
        <p:txBody>
          <a:bodyPr/>
          <a:lstStyle/>
          <a:p>
            <a:pPr marL="0" indent="0" algn="just">
              <a:spcBef>
                <a:spcPts val="0"/>
              </a:spcBef>
              <a:buNone/>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Without any battle</a:t>
            </a:r>
            <a:r>
              <a:rPr lang="en-US" sz="3000" dirty="0">
                <a:effectLst>
                  <a:outerShdw blurRad="38100" dist="38100" dir="2700000" algn="tl">
                    <a:srgbClr val="000000">
                      <a:alpha val="43137"/>
                    </a:srgbClr>
                  </a:outerShdw>
                </a:effectLst>
                <a:cs typeface="Calibri" panose="020F0502020204030204" pitchFamily="34" charset="0"/>
              </a:rPr>
              <a:t>... sparing Babylon... any calamity....I am Cyrus...king of Babylon....When I entered Babylon...under jubilation and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rejoicing...troops</a:t>
            </a:r>
            <a:r>
              <a:rPr lang="en-US" sz="3000" dirty="0">
                <a:effectLst>
                  <a:outerShdw blurRad="38100" dist="38100" dir="2700000" algn="tl">
                    <a:srgbClr val="000000">
                      <a:alpha val="43137"/>
                    </a:srgbClr>
                  </a:outerShdw>
                </a:effectLst>
                <a:cs typeface="Calibri" panose="020F0502020204030204" pitchFamily="34" charset="0"/>
              </a:rPr>
              <a:t> walked around Babylon...</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in peace</a:t>
            </a:r>
            <a:r>
              <a:rPr lang="en-US" sz="3000" dirty="0">
                <a:effectLst>
                  <a:outerShdw blurRad="38100" dist="38100" dir="2700000" algn="tl">
                    <a:srgbClr val="000000">
                      <a:alpha val="43137"/>
                    </a:srgbClr>
                  </a:outerShdw>
                </a:effectLst>
                <a:cs typeface="Calibri" panose="020F0502020204030204" pitchFamily="34" charset="0"/>
              </a:rPr>
              <a:t>, I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did not allow</a:t>
            </a:r>
            <a:r>
              <a:rPr lang="en-US" sz="3000" dirty="0">
                <a:effectLst>
                  <a:outerShdw blurRad="38100" dist="38100" dir="2700000" algn="tl">
                    <a:srgbClr val="000000">
                      <a:alpha val="43137"/>
                    </a:srgbClr>
                  </a:outerShdw>
                </a:effectLst>
                <a:cs typeface="Calibri" panose="020F0502020204030204" pitchFamily="34" charset="0"/>
              </a:rPr>
              <a:t> anybody to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terrorize</a:t>
            </a:r>
            <a:r>
              <a:rPr lang="en-US" sz="3000" dirty="0">
                <a:effectLst>
                  <a:outerShdw blurRad="38100" dist="38100" dir="2700000" algn="tl">
                    <a:srgbClr val="000000">
                      <a:alpha val="43137"/>
                    </a:srgbClr>
                  </a:outerShdw>
                </a:effectLst>
                <a:cs typeface="Calibri" panose="020F0502020204030204" pitchFamily="34" charset="0"/>
              </a:rPr>
              <a:t> (any place) of the [country of Sumer] and Akkad. I strove for peace in Babylon...and in all his (other) sacred cities....I returned to (these) sacred cities on the other side of the Tigris, the sanctuaries of which have been in ruins for a long time, the images which (used) to live therein and established for them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permanent sanctuaries</a:t>
            </a:r>
            <a:r>
              <a:rPr lang="en-US" sz="3000" dirty="0">
                <a:effectLst>
                  <a:outerShdw blurRad="38100" dist="38100" dir="2700000" algn="tl">
                    <a:srgbClr val="000000">
                      <a:alpha val="43137"/>
                    </a:srgbClr>
                  </a:outerShdw>
                </a:effectLst>
                <a:cs typeface="Calibri" panose="020F0502020204030204" pitchFamily="34" charset="0"/>
              </a:rPr>
              <a:t>.</a:t>
            </a:r>
            <a:r>
              <a:rPr lang="en-US" sz="3000" dirty="0">
                <a:solidFill>
                  <a:schemeClr val="bg1"/>
                </a:solidFill>
                <a:effectLst>
                  <a:outerShdw blurRad="38100" dist="38100" dir="2700000" algn="tl">
                    <a:srgbClr val="000000">
                      <a:alpha val="43137"/>
                    </a:srgbClr>
                  </a:outerShdw>
                </a:effectLst>
                <a:cs typeface="Calibri" panose="020F0502020204030204" pitchFamily="34" charset="0"/>
              </a:rPr>
              <a:t> </a:t>
            </a:r>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9600" y="121920"/>
            <a:ext cx="721895" cy="1097280"/>
          </a:xfrm>
          <a:prstGeom prst="rect">
            <a:avLst/>
          </a:prstGeom>
        </p:spPr>
      </p:pic>
      <p:sp>
        <p:nvSpPr>
          <p:cNvPr id="3" name="Rectangle 2">
            <a:extLst>
              <a:ext uri="{FF2B5EF4-FFF2-40B4-BE49-F238E27FC236}">
                <a16:creationId xmlns:a16="http://schemas.microsoft.com/office/drawing/2014/main" id="{CE5248D3-3A02-4B92-98A7-F1B4AF8FAD53}"/>
              </a:ext>
            </a:extLst>
          </p:cNvPr>
          <p:cNvSpPr/>
          <p:nvPr/>
        </p:nvSpPr>
        <p:spPr>
          <a:xfrm>
            <a:off x="2895600" y="218926"/>
            <a:ext cx="640080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James Pritchard</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The Ancient Near East Texts Relating to the Old Testament, 315-16. </a:t>
            </a:r>
          </a:p>
        </p:txBody>
      </p:sp>
    </p:spTree>
    <p:extLst>
      <p:ext uri="{BB962C8B-B14F-4D97-AF65-F5344CB8AC3E}">
        <p14:creationId xmlns:p14="http://schemas.microsoft.com/office/powerpoint/2010/main" val="229110580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ChangeArrowheads="1"/>
          </p:cNvSpPr>
          <p:nvPr>
            <p:ph type="body" idx="1"/>
          </p:nvPr>
        </p:nvSpPr>
        <p:spPr>
          <a:xfrm>
            <a:off x="609600" y="1447803"/>
            <a:ext cx="10972800" cy="5029199"/>
          </a:xfrm>
        </p:spPr>
        <p:txBody>
          <a:bodyPr/>
          <a:lstStyle/>
          <a:p>
            <a:pPr marL="0" indent="0" algn="just">
              <a:spcBef>
                <a:spcPts val="0"/>
              </a:spcBef>
              <a:buNone/>
              <a:defRPr/>
            </a:pPr>
            <a:r>
              <a:rPr lang="en-US" sz="3000" dirty="0">
                <a:effectLst>
                  <a:outerShdw blurRad="38100" dist="38100" dir="2700000" algn="tl">
                    <a:srgbClr val="000000">
                      <a:alpha val="43137"/>
                    </a:srgbClr>
                  </a:outerShdw>
                </a:effectLst>
                <a:cs typeface="Calibri" panose="020F0502020204030204" pitchFamily="34" charset="0"/>
              </a:rPr>
              <a:t>I (also) gathered all their (former) inhabitants and returned (to them) their habitations. Furthermore, I resettled...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unharmed</a:t>
            </a:r>
            <a:r>
              <a:rPr lang="en-US" sz="3000" dirty="0">
                <a:effectLst>
                  <a:outerShdw blurRad="38100" dist="38100" dir="2700000" algn="tl">
                    <a:srgbClr val="000000">
                      <a:alpha val="43137"/>
                    </a:srgbClr>
                  </a:outerShdw>
                </a:effectLst>
                <a:cs typeface="Calibri" panose="020F0502020204030204" pitchFamily="34" charset="0"/>
              </a:rPr>
              <a:t>, in their (former) chapels, the places which make them happy. May all the gods whom I have resettled in their sacred cities ask daily Bel and Nebo for a long life for me...all of them I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resettled in a peaceful place</a:t>
            </a:r>
            <a:r>
              <a:rPr lang="en-US" sz="3000" dirty="0">
                <a:effectLst>
                  <a:outerShdw blurRad="38100" dist="38100" dir="2700000" algn="tl">
                    <a:srgbClr val="000000">
                      <a:alpha val="43137"/>
                    </a:srgbClr>
                  </a:outerShdw>
                </a:effectLst>
                <a:cs typeface="Calibri" panose="020F0502020204030204" pitchFamily="34" charset="0"/>
              </a:rPr>
              <a:t>... ducks and doves,...I </a:t>
            </a:r>
            <a:r>
              <a:rPr lang="en-US" sz="3000" dirty="0" err="1">
                <a:effectLst>
                  <a:outerShdw blurRad="38100" dist="38100" dir="2700000" algn="tl">
                    <a:srgbClr val="000000">
                      <a:alpha val="43137"/>
                    </a:srgbClr>
                  </a:outerShdw>
                </a:effectLst>
                <a:cs typeface="Calibri" panose="020F0502020204030204" pitchFamily="34" charset="0"/>
              </a:rPr>
              <a:t>endeavoured</a:t>
            </a:r>
            <a:r>
              <a:rPr lang="en-US" sz="3000" dirty="0">
                <a:effectLst>
                  <a:outerShdw blurRad="38100" dist="38100" dir="2700000" algn="tl">
                    <a:srgbClr val="000000">
                      <a:alpha val="43137"/>
                    </a:srgbClr>
                  </a:outerShdw>
                </a:effectLst>
                <a:cs typeface="Calibri" panose="020F0502020204030204" pitchFamily="34" charset="0"/>
              </a:rPr>
              <a:t> to fortify/repair their dwelling places . . . </a:t>
            </a:r>
            <a:endParaRPr lang="en-US" sz="3000" dirty="0">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1565D1FB-DF9C-4424-B2D3-824EFCAD77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9600" y="121920"/>
            <a:ext cx="721895" cy="1097280"/>
          </a:xfrm>
          <a:prstGeom prst="rect">
            <a:avLst/>
          </a:prstGeom>
        </p:spPr>
      </p:pic>
      <p:sp>
        <p:nvSpPr>
          <p:cNvPr id="9" name="Rectangle 8">
            <a:extLst>
              <a:ext uri="{FF2B5EF4-FFF2-40B4-BE49-F238E27FC236}">
                <a16:creationId xmlns:a16="http://schemas.microsoft.com/office/drawing/2014/main" id="{C95944B5-0B55-49A9-8D6E-56AE97F1B652}"/>
              </a:ext>
            </a:extLst>
          </p:cNvPr>
          <p:cNvSpPr/>
          <p:nvPr/>
        </p:nvSpPr>
        <p:spPr>
          <a:xfrm>
            <a:off x="2895600" y="218926"/>
            <a:ext cx="640080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James Pritchard</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The Ancient Near East Texts Relating to the Old Testament, 315-16. </a:t>
            </a:r>
          </a:p>
        </p:txBody>
      </p:sp>
    </p:spTree>
    <p:extLst>
      <p:ext uri="{BB962C8B-B14F-4D97-AF65-F5344CB8AC3E}">
        <p14:creationId xmlns:p14="http://schemas.microsoft.com/office/powerpoint/2010/main" val="101921486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2209800" y="228600"/>
            <a:ext cx="7772400" cy="838200"/>
          </a:xfrm>
        </p:spPr>
        <p:txBody>
          <a:bodyPr/>
          <a:lstStyle/>
          <a:p>
            <a:pPr algn="ctr">
              <a:defRPr/>
            </a:pPr>
            <a:r>
              <a:rPr lang="en-US" sz="3600" dirty="0">
                <a:effectLst>
                  <a:outerShdw blurRad="38100" dist="38100" dir="2700000" algn="tl">
                    <a:srgbClr val="000000">
                      <a:alpha val="43137"/>
                    </a:srgbClr>
                  </a:outerShdw>
                </a:effectLst>
              </a:rPr>
              <a:t>Babylon’s History After 539 B.C.</a:t>
            </a:r>
          </a:p>
        </p:txBody>
      </p:sp>
      <p:sp>
        <p:nvSpPr>
          <p:cNvPr id="133123" name="Rectangle 3"/>
          <p:cNvSpPr>
            <a:spLocks noGrp="1" noChangeArrowheads="1"/>
          </p:cNvSpPr>
          <p:nvPr>
            <p:ph type="body" idx="1"/>
          </p:nvPr>
        </p:nvSpPr>
        <p:spPr>
          <a:xfrm>
            <a:off x="342900" y="1139125"/>
            <a:ext cx="11506200" cy="4876800"/>
          </a:xfrm>
        </p:spPr>
        <p:txBody>
          <a:bodyPr/>
          <a:lstStyle/>
          <a:p>
            <a:pPr marL="457200" indent="-457200">
              <a:spcBef>
                <a:spcPts val="0"/>
              </a:spcBef>
              <a:spcAft>
                <a:spcPts val="600"/>
              </a:spcAft>
              <a:defRPr/>
            </a:pPr>
            <a:r>
              <a:rPr lang="en-US" dirty="0">
                <a:effectLst>
                  <a:outerShdw blurRad="38100" dist="38100" dir="2700000" algn="tl">
                    <a:srgbClr val="000000">
                      <a:alpha val="43137"/>
                    </a:srgbClr>
                  </a:outerShdw>
                </a:effectLst>
              </a:rPr>
              <a:t>Herodotus gives Babylon’s measurements (450 B.C.)</a:t>
            </a:r>
          </a:p>
          <a:p>
            <a:pPr marL="457200" indent="-457200">
              <a:spcBef>
                <a:spcPts val="0"/>
              </a:spcBef>
              <a:spcAft>
                <a:spcPts val="600"/>
              </a:spcAft>
              <a:defRPr/>
            </a:pPr>
            <a:r>
              <a:rPr lang="en-US" dirty="0">
                <a:effectLst>
                  <a:outerShdw blurRad="38100" dist="38100" dir="2700000" algn="tl">
                    <a:srgbClr val="000000">
                      <a:alpha val="43137"/>
                    </a:srgbClr>
                  </a:outerShdw>
                </a:effectLst>
              </a:rPr>
              <a:t>Alexander the Great visits and dies in Babylon (323 B.C.)</a:t>
            </a:r>
          </a:p>
          <a:p>
            <a:pPr marL="457200" indent="-457200">
              <a:spcBef>
                <a:spcPts val="0"/>
              </a:spcBef>
              <a:spcAft>
                <a:spcPts val="600"/>
              </a:spcAft>
              <a:defRPr/>
            </a:pPr>
            <a:r>
              <a:rPr lang="en-US" dirty="0" err="1">
                <a:effectLst>
                  <a:outerShdw blurRad="38100" dist="38100" dir="2700000" algn="tl">
                    <a:srgbClr val="000000">
                      <a:alpha val="43137"/>
                    </a:srgbClr>
                  </a:outerShdw>
                </a:effectLst>
              </a:rPr>
              <a:t>Seleucus</a:t>
            </a:r>
            <a:r>
              <a:rPr lang="en-US" dirty="0">
                <a:effectLst>
                  <a:outerShdw blurRad="38100" dist="38100" dir="2700000" algn="tl">
                    <a:srgbClr val="000000">
                      <a:alpha val="43137"/>
                    </a:srgbClr>
                  </a:outerShdw>
                </a:effectLst>
              </a:rPr>
              <a:t> seizes Babylon (312 B.C.)</a:t>
            </a:r>
          </a:p>
          <a:p>
            <a:pPr marL="457200" indent="-457200">
              <a:spcBef>
                <a:spcPts val="0"/>
              </a:spcBef>
              <a:spcAft>
                <a:spcPts val="600"/>
              </a:spcAft>
              <a:defRPr/>
            </a:pPr>
            <a:r>
              <a:rPr lang="en-US" dirty="0">
                <a:effectLst>
                  <a:outerShdw blurRad="38100" dist="38100" dir="2700000" algn="tl">
                    <a:srgbClr val="000000">
                      <a:alpha val="43137"/>
                    </a:srgbClr>
                  </a:outerShdw>
                </a:effectLst>
              </a:rPr>
              <a:t>Strabo pronounces Babylon’s hanging gardens as one of “seven wonders of the world” (25 B.C) </a:t>
            </a:r>
          </a:p>
          <a:p>
            <a:pPr marL="457200" indent="-457200">
              <a:spcBef>
                <a:spcPts val="0"/>
              </a:spcBef>
              <a:spcAft>
                <a:spcPts val="600"/>
              </a:spcAft>
              <a:defRPr/>
            </a:pPr>
            <a:r>
              <a:rPr lang="en-US" dirty="0">
                <a:effectLst>
                  <a:outerShdw blurRad="38100" dist="38100" dir="2700000" algn="tl">
                    <a:srgbClr val="000000">
                      <a:alpha val="43137"/>
                    </a:srgbClr>
                  </a:outerShdw>
                </a:effectLst>
              </a:rPr>
              <a:t>Babylonians present on Pentecost (Acts 2:9)</a:t>
            </a:r>
          </a:p>
          <a:p>
            <a:pPr marL="457200" indent="-457200">
              <a:spcBef>
                <a:spcPts val="0"/>
              </a:spcBef>
              <a:spcAft>
                <a:spcPts val="600"/>
              </a:spcAft>
              <a:defRPr/>
            </a:pPr>
            <a:r>
              <a:rPr lang="en-US" dirty="0">
                <a:effectLst>
                  <a:outerShdw blurRad="38100" dist="38100" dir="2700000" algn="tl">
                    <a:srgbClr val="000000">
                      <a:alpha val="43137"/>
                    </a:srgbClr>
                  </a:outerShdw>
                </a:effectLst>
              </a:rPr>
              <a:t>Talmud promulgated from Babylon (A.D. 500)</a:t>
            </a:r>
          </a:p>
          <a:p>
            <a:pPr marL="457200" indent="-457200">
              <a:spcBef>
                <a:spcPts val="0"/>
              </a:spcBef>
              <a:spcAft>
                <a:spcPts val="600"/>
              </a:spcAft>
              <a:defRPr/>
            </a:pPr>
            <a:r>
              <a:rPr lang="en-US" dirty="0" err="1">
                <a:effectLst>
                  <a:outerShdw blurRad="38100" dist="38100" dir="2700000" algn="tl">
                    <a:srgbClr val="000000">
                      <a:alpha val="43137"/>
                    </a:srgbClr>
                  </a:outerShdw>
                </a:effectLst>
              </a:rPr>
              <a:t>Haukal</a:t>
            </a:r>
            <a:r>
              <a:rPr lang="en-US" dirty="0">
                <a:effectLst>
                  <a:outerShdw blurRad="38100" dist="38100" dir="2700000" algn="tl">
                    <a:srgbClr val="000000">
                      <a:alpha val="43137"/>
                    </a:srgbClr>
                  </a:outerShdw>
                </a:effectLst>
              </a:rPr>
              <a:t> mentions Babylonian village (A.D. 917)</a:t>
            </a:r>
          </a:p>
          <a:p>
            <a:pPr marL="457200" indent="-457200">
              <a:spcBef>
                <a:spcPts val="0"/>
              </a:spcBef>
              <a:spcAft>
                <a:spcPts val="600"/>
              </a:spcAft>
              <a:defRPr/>
            </a:pPr>
            <a:r>
              <a:rPr lang="en-US" dirty="0">
                <a:effectLst>
                  <a:outerShdw blurRad="38100" dist="38100" dir="2700000" algn="tl">
                    <a:srgbClr val="000000">
                      <a:alpha val="43137"/>
                    </a:srgbClr>
                  </a:outerShdw>
                </a:effectLst>
              </a:rPr>
              <a:t>Babylon known as “Two Mosques” and “</a:t>
            </a:r>
            <a:r>
              <a:rPr lang="en-US" dirty="0" err="1">
                <a:effectLst>
                  <a:outerShdw blurRad="38100" dist="38100" dir="2700000" algn="tl">
                    <a:srgbClr val="000000">
                      <a:alpha val="43137"/>
                    </a:srgbClr>
                  </a:outerShdw>
                </a:effectLst>
              </a:rPr>
              <a:t>Hilah</a:t>
            </a:r>
            <a:r>
              <a:rPr lang="en-US" dirty="0">
                <a:effectLst>
                  <a:outerShdw blurRad="38100" dist="38100" dir="2700000" algn="tl">
                    <a:srgbClr val="000000">
                      <a:alpha val="43137"/>
                    </a:srgbClr>
                  </a:outerShdw>
                </a:effectLst>
              </a:rPr>
              <a:t>” (A.D. 1100)</a:t>
            </a:r>
          </a:p>
        </p:txBody>
      </p:sp>
      <p:sp>
        <p:nvSpPr>
          <p:cNvPr id="173060" name="Text Box 4"/>
          <p:cNvSpPr txBox="1">
            <a:spLocks noChangeArrowheads="1"/>
          </p:cNvSpPr>
          <p:nvPr/>
        </p:nvSpPr>
        <p:spPr bwMode="auto">
          <a:xfrm>
            <a:off x="1524000" y="6248400"/>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Hitchcock and Ice, </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Truth Behind Left Behind</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109</a:t>
            </a:r>
          </a:p>
        </p:txBody>
      </p:sp>
    </p:spTree>
    <p:extLst>
      <p:ext uri="{BB962C8B-B14F-4D97-AF65-F5344CB8AC3E}">
        <p14:creationId xmlns:p14="http://schemas.microsoft.com/office/powerpoint/2010/main" val="310461284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609600" y="1600203"/>
            <a:ext cx="10972800" cy="3733797"/>
          </a:xfrm>
        </p:spPr>
        <p:txBody>
          <a:bodyPr/>
          <a:lstStyle/>
          <a:p>
            <a:pPr marL="0" indent="0" algn="just" eaLnBrk="1" hangingPunct="1">
              <a:lnSpc>
                <a:spcPct val="90000"/>
              </a:lnSpc>
              <a:buNone/>
              <a:defRPr/>
            </a:pPr>
            <a:r>
              <a:rPr lang="en-US" dirty="0">
                <a:effectLst>
                  <a:outerShdw blurRad="38100" dist="38100" dir="2700000" algn="tl">
                    <a:srgbClr val="000000">
                      <a:alpha val="43137"/>
                    </a:srgbClr>
                  </a:outerShdw>
                </a:effectLst>
              </a:rPr>
              <a:t>“</a:t>
            </a:r>
            <a:r>
              <a:rPr lang="en-US" b="1" u="sng" dirty="0">
                <a:solidFill>
                  <a:srgbClr val="FFFFCC"/>
                </a:solidFill>
                <a:effectLst>
                  <a:outerShdw blurRad="38100" dist="38100" dir="2700000" algn="tl">
                    <a:srgbClr val="000000">
                      <a:alpha val="43137"/>
                    </a:srgbClr>
                  </a:outerShdw>
                </a:effectLst>
              </a:rPr>
              <a:t>As far as the historic fulfillment is concerned, it is obvious from both Scripture and history that these verses have not been literally fulfilled</a:t>
            </a:r>
            <a:r>
              <a:rPr lang="en-US" dirty="0">
                <a:effectLst>
                  <a:outerShdw blurRad="38100" dist="38100" dir="2700000" algn="tl">
                    <a:srgbClr val="000000">
                      <a:alpha val="43137"/>
                    </a:srgbClr>
                  </a:outerShdw>
                </a:effectLst>
              </a:rPr>
              <a:t>. The city of </a:t>
            </a:r>
            <a:r>
              <a:rPr lang="en-US" b="1" u="sng" dirty="0">
                <a:solidFill>
                  <a:srgbClr val="FFFFCC"/>
                </a:solidFill>
                <a:effectLst>
                  <a:outerShdw blurRad="38100" dist="38100" dir="2700000" algn="tl">
                    <a:srgbClr val="000000">
                      <a:alpha val="43137"/>
                    </a:srgbClr>
                  </a:outerShdw>
                </a:effectLst>
              </a:rPr>
              <a:t>Babylon</a:t>
            </a:r>
            <a:r>
              <a:rPr lang="en-US" dirty="0">
                <a:effectLst>
                  <a:outerShdw blurRad="38100" dist="38100" dir="2700000" algn="tl">
                    <a:srgbClr val="000000">
                      <a:alpha val="43137"/>
                    </a:srgbClr>
                  </a:outerShdw>
                </a:effectLst>
              </a:rPr>
              <a:t> continued to flourish after the Medes conquered it, and though its glory dwindled, especially after the control of the Medes and the Persians ended in 323 B.C., the city continued in some form or substance until A.D. 1000 and </a:t>
            </a:r>
            <a:r>
              <a:rPr lang="en-US" b="1" u="sng" dirty="0">
                <a:solidFill>
                  <a:srgbClr val="FFFFCC"/>
                </a:solidFill>
                <a:effectLst>
                  <a:outerShdw blurRad="38100" dist="38100" dir="2700000" algn="tl">
                    <a:srgbClr val="000000">
                      <a:alpha val="43137"/>
                    </a:srgbClr>
                  </a:outerShdw>
                </a:effectLst>
              </a:rPr>
              <a:t>did not experience a sudden termination such as anticipated in this prophecy</a:t>
            </a:r>
            <a:r>
              <a:rPr lang="en-US" dirty="0">
                <a:effectLst>
                  <a:outerShdw blurRad="38100" dist="38100" dir="2700000" algn="tl">
                    <a:srgbClr val="000000">
                      <a:alpha val="43137"/>
                    </a:srgbClr>
                  </a:outerShdw>
                </a:effectLst>
              </a:rPr>
              <a:t>.”</a:t>
            </a:r>
          </a:p>
        </p:txBody>
      </p:sp>
      <p:pic>
        <p:nvPicPr>
          <p:cNvPr id="3" name="Picture 2" descr="A person wearing glasses and smiling at the camera&#10;&#10;Description generated with very high confidence">
            <a:extLst>
              <a:ext uri="{FF2B5EF4-FFF2-40B4-BE49-F238E27FC236}">
                <a16:creationId xmlns:a16="http://schemas.microsoft.com/office/drawing/2014/main" id="{014E1AD3-C066-47F0-9EA5-C2DB78BBE5E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9600" y="121920"/>
            <a:ext cx="929859" cy="1097280"/>
          </a:xfrm>
          <a:prstGeom prst="rect">
            <a:avLst/>
          </a:prstGeom>
        </p:spPr>
      </p:pic>
      <p:sp>
        <p:nvSpPr>
          <p:cNvPr id="2" name="Rectangle 1">
            <a:extLst>
              <a:ext uri="{FF2B5EF4-FFF2-40B4-BE49-F238E27FC236}">
                <a16:creationId xmlns:a16="http://schemas.microsoft.com/office/drawing/2014/main" id="{7797E9C7-3384-4043-8FE1-DFEF58A0D4FC}"/>
              </a:ext>
            </a:extLst>
          </p:cNvPr>
          <p:cNvSpPr/>
          <p:nvPr/>
        </p:nvSpPr>
        <p:spPr>
          <a:xfrm>
            <a:off x="3048000" y="235803"/>
            <a:ext cx="6096000" cy="1092607"/>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John Walvoord</a:t>
            </a:r>
          </a:p>
          <a:p>
            <a:pPr algn="ctr"/>
            <a:r>
              <a:rPr lang="en-US" i="1" dirty="0">
                <a:effectLst>
                  <a:outerShdw blurRad="38100" dist="38100" dir="2700000" algn="tl">
                    <a:srgbClr val="000000">
                      <a:alpha val="43137"/>
                    </a:srgbClr>
                  </a:outerShdw>
                </a:effectLst>
                <a:latin typeface="Calibri" panose="020F0502020204030204" pitchFamily="34" charset="0"/>
                <a:ea typeface="+mj-ea"/>
                <a:cs typeface="+mj-cs"/>
              </a:rPr>
              <a:t>The Nations in Prophecy, </a:t>
            </a:r>
            <a:r>
              <a:rPr lang="en-US" dirty="0">
                <a:effectLst>
                  <a:outerShdw blurRad="38100" dist="38100" dir="2700000" algn="tl">
                    <a:srgbClr val="000000">
                      <a:alpha val="43137"/>
                    </a:srgbClr>
                  </a:outerShdw>
                </a:effectLst>
                <a:latin typeface="Calibri" panose="020F0502020204030204" pitchFamily="34" charset="0"/>
                <a:ea typeface="+mj-ea"/>
                <a:cs typeface="+mj-cs"/>
              </a:rPr>
              <a:t>63-64</a:t>
            </a:r>
          </a:p>
        </p:txBody>
      </p:sp>
    </p:spTree>
    <p:extLst>
      <p:ext uri="{BB962C8B-B14F-4D97-AF65-F5344CB8AC3E}">
        <p14:creationId xmlns:p14="http://schemas.microsoft.com/office/powerpoint/2010/main" val="418892221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Group 2"/>
          <p:cNvGraphicFramePr>
            <a:graphicFrameLocks noGrp="1"/>
          </p:cNvGraphicFramePr>
          <p:nvPr>
            <p:ph type="tbl" idx="1"/>
            <p:extLst>
              <p:ext uri="{D42A27DB-BD31-4B8C-83A1-F6EECF244321}">
                <p14:modId xmlns:p14="http://schemas.microsoft.com/office/powerpoint/2010/main" val="3930471308"/>
              </p:ext>
            </p:extLst>
          </p:nvPr>
        </p:nvGraphicFramePr>
        <p:xfrm>
          <a:off x="1524000" y="30480"/>
          <a:ext cx="9144001" cy="6797040"/>
        </p:xfrm>
        <a:graphic>
          <a:graphicData uri="http://schemas.openxmlformats.org/drawingml/2006/table">
            <a:tbl>
              <a:tblPr>
                <a:tableStyleId>{D7AC3CCA-C797-4891-BE02-D94E43425B78}</a:tableStyleId>
              </a:tblPr>
              <a:tblGrid>
                <a:gridCol w="4697767">
                  <a:extLst>
                    <a:ext uri="{9D8B030D-6E8A-4147-A177-3AD203B41FA5}">
                      <a16:colId xmlns:a16="http://schemas.microsoft.com/office/drawing/2014/main" val="20000"/>
                    </a:ext>
                  </a:extLst>
                </a:gridCol>
                <a:gridCol w="1929045">
                  <a:extLst>
                    <a:ext uri="{9D8B030D-6E8A-4147-A177-3AD203B41FA5}">
                      <a16:colId xmlns:a16="http://schemas.microsoft.com/office/drawing/2014/main" val="20001"/>
                    </a:ext>
                  </a:extLst>
                </a:gridCol>
                <a:gridCol w="2517189">
                  <a:extLst>
                    <a:ext uri="{9D8B030D-6E8A-4147-A177-3AD203B41FA5}">
                      <a16:colId xmlns:a16="http://schemas.microsoft.com/office/drawing/2014/main" val="20002"/>
                    </a:ext>
                  </a:extLst>
                </a:gridCol>
              </a:tblGrid>
              <a:tr h="45720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Parallels Between Jeremiah 50-51 &amp; Revelation 17-18</a:t>
                      </a:r>
                    </a:p>
                  </a:txBody>
                  <a:tcPr horzOverflow="overflow">
                    <a:solidFill>
                      <a:schemeClr val="tx1">
                        <a:lumMod val="8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extLst>
                  <a:ext uri="{0D108BD9-81ED-4DB2-BD59-A6C34878D82A}">
                    <a16:rowId xmlns:a16="http://schemas.microsoft.com/office/drawing/2014/main" val="2372741598"/>
                  </a:ext>
                </a:extLst>
              </a:tr>
              <a:tr h="365760">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Jeremiah</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1803650137"/>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Associated with a Golden cup</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cap="none" normalizeH="0" baseline="0" dirty="0">
                          <a:ln>
                            <a:noFill/>
                          </a:ln>
                          <a:solidFill>
                            <a:schemeClr val="bg2"/>
                          </a:solidFill>
                          <a:effectLst/>
                          <a:latin typeface="Calibri" panose="020F0502020204030204" pitchFamily="34" charset="0"/>
                          <a:cs typeface="Calibri" panose="020F0502020204030204" pitchFamily="34" charset="0"/>
                        </a:rPr>
                        <a:t>51:7a</a:t>
                      </a:r>
                      <a:endParaRPr kumimoji="0" lang="en-US" sz="24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17:3-4; 18:6</a:t>
                      </a:r>
                    </a:p>
                  </a:txBody>
                  <a:tcPr horzOverflow="overflow">
                    <a:solidFill>
                      <a:srgbClr val="99FF66"/>
                    </a:solidFill>
                  </a:tcPr>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Dwelling on many waters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51:13</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a:t>
                      </a:r>
                    </a:p>
                  </a:txBody>
                  <a:tcPr horzOverflow="overflow">
                    <a:solidFill>
                      <a:srgbClr val="99FF66"/>
                    </a:solidFill>
                  </a:tcPr>
                </a:tc>
                <a:extLst>
                  <a:ext uri="{0D108BD9-81ED-4DB2-BD59-A6C34878D82A}">
                    <a16:rowId xmlns:a16="http://schemas.microsoft.com/office/drawing/2014/main" val="10001"/>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Intoxicating the nations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51:7b</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17:2</a:t>
                      </a:r>
                    </a:p>
                  </a:txBody>
                  <a:tcPr horzOverflow="overflow">
                    <a:solidFill>
                      <a:srgbClr val="99FF66"/>
                    </a:solidFill>
                  </a:tcPr>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name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50:1</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17:5</a:t>
                      </a:r>
                    </a:p>
                  </a:txBody>
                  <a:tcPr horzOverflow="overflow">
                    <a:solidFill>
                      <a:srgbClr val="99FF66"/>
                    </a:solidFill>
                  </a:tcPr>
                </a:tc>
                <a:extLst>
                  <a:ext uri="{0D108BD9-81ED-4DB2-BD59-A6C34878D82A}">
                    <a16:rowId xmlns:a16="http://schemas.microsoft.com/office/drawing/2014/main" val="10003"/>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Persecuting the saints</a:t>
                      </a: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17:6; 18:24</a:t>
                      </a:r>
                    </a:p>
                  </a:txBody>
                  <a:tcPr horzOverflow="overflow">
                    <a:solidFill>
                      <a:srgbClr val="99FF66"/>
                    </a:solidFill>
                  </a:tcPr>
                </a:tc>
                <a:extLst>
                  <a:ext uri="{0D108BD9-81ED-4DB2-BD59-A6C34878D82A}">
                    <a16:rowId xmlns:a16="http://schemas.microsoft.com/office/drawing/2014/main" val="861140832"/>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Stone sinking into Euphrates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51:63-64</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4"/>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Sudden destruction</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18:8</a:t>
                      </a:r>
                    </a:p>
                  </a:txBody>
                  <a:tcPr horzOverflow="overflow">
                    <a:solidFill>
                      <a:srgbClr val="99FF66"/>
                    </a:solidFill>
                  </a:tcPr>
                </a:tc>
                <a:extLst>
                  <a:ext uri="{0D108BD9-81ED-4DB2-BD59-A6C34878D82A}">
                    <a16:rowId xmlns:a16="http://schemas.microsoft.com/office/drawing/2014/main" val="10005"/>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by fire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51:30</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17:16</a:t>
                      </a:r>
                    </a:p>
                  </a:txBody>
                  <a:tcPr horzOverflow="overflow">
                    <a:solidFill>
                      <a:srgbClr val="99FF66"/>
                    </a:solidFill>
                  </a:tcPr>
                </a:tc>
                <a:extLst>
                  <a:ext uri="{0D108BD9-81ED-4DB2-BD59-A6C34878D82A}">
                    <a16:rowId xmlns:a16="http://schemas.microsoft.com/office/drawing/2014/main" val="10006"/>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Final, uninhabitable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50:39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7"/>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Deserved</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50:29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18:6</a:t>
                      </a:r>
                    </a:p>
                  </a:txBody>
                  <a:tcPr horzOverflow="overflow">
                    <a:solidFill>
                      <a:srgbClr val="99FF66"/>
                    </a:solidFill>
                  </a:tcPr>
                </a:tc>
                <a:extLst>
                  <a:ext uri="{0D108BD9-81ED-4DB2-BD59-A6C34878D82A}">
                    <a16:rowId xmlns:a16="http://schemas.microsoft.com/office/drawing/2014/main" val="10008"/>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God’s people flee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 45</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18:4</a:t>
                      </a:r>
                    </a:p>
                  </a:txBody>
                  <a:tcPr horzOverflow="overflow">
                    <a:solidFill>
                      <a:srgbClr val="99FF66"/>
                    </a:solidFill>
                  </a:tcPr>
                </a:tc>
                <a:extLst>
                  <a:ext uri="{0D108BD9-81ED-4DB2-BD59-A6C34878D82A}">
                    <a16:rowId xmlns:a16="http://schemas.microsoft.com/office/drawing/2014/main" val="10009"/>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Heaven rejoices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18:20</a:t>
                      </a:r>
                    </a:p>
                  </a:txBody>
                  <a:tcPr horzOverflow="overflow">
                    <a:solidFill>
                      <a:srgbClr val="99FF66"/>
                    </a:solidFill>
                  </a:tcPr>
                </a:tc>
                <a:extLst>
                  <a:ext uri="{0D108BD9-81ED-4DB2-BD59-A6C34878D82A}">
                    <a16:rowId xmlns:a16="http://schemas.microsoft.com/office/drawing/2014/main" val="10010"/>
                  </a:ext>
                </a:extLst>
              </a:tr>
              <a:tr h="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Dyer, "The Identity of Babylon in Revelation 17–18 (Part 2)," 441-43. </a:t>
                      </a:r>
                    </a:p>
                  </a:txBody>
                  <a:tcPr horzOverflow="overflow">
                    <a:solidFill>
                      <a:schemeClr val="accent5">
                        <a:lumMod val="60000"/>
                        <a:lumOff val="40000"/>
                      </a:schemeClr>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FFFFCC"/>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412487966"/>
                  </a:ext>
                </a:extLst>
              </a:tr>
            </a:tbl>
          </a:graphicData>
        </a:graphic>
      </p:graphicFrame>
    </p:spTree>
    <p:extLst>
      <p:ext uri="{BB962C8B-B14F-4D97-AF65-F5344CB8AC3E}">
        <p14:creationId xmlns:p14="http://schemas.microsoft.com/office/powerpoint/2010/main" val="1906565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2EFC223-AE86-4F96-AEF4-A22E7B501DF4}"/>
              </a:ext>
            </a:extLst>
          </p:cNvPr>
          <p:cNvSpPr>
            <a:spLocks noGrp="1" noChangeArrowheads="1"/>
          </p:cNvSpPr>
          <p:nvPr>
            <p:ph type="title"/>
          </p:nvPr>
        </p:nvSpPr>
        <p:spPr>
          <a:xfrm>
            <a:off x="2209800" y="228600"/>
            <a:ext cx="7772400" cy="609600"/>
          </a:xfrm>
        </p:spPr>
        <p:txBody>
          <a:bodyPr/>
          <a:lstStyle/>
          <a:p>
            <a:pPr algn="ctr"/>
            <a: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t>Larkin, </a:t>
            </a:r>
            <a:r>
              <a:rPr lang="en-US" altLang="en-US" sz="3200" i="1" dirty="0">
                <a:solidFill>
                  <a:srgbClr val="00FFFF"/>
                </a:solidFill>
                <a:effectLst>
                  <a:outerShdw blurRad="38100" dist="38100" dir="2700000" algn="tl">
                    <a:srgbClr val="000000">
                      <a:alpha val="43137"/>
                    </a:srgbClr>
                  </a:outerShdw>
                </a:effectLst>
                <a:cs typeface="Times New Roman" panose="02020603050405020304" pitchFamily="18" charset="0"/>
              </a:rPr>
              <a:t>The Book of Revelation</a:t>
            </a:r>
            <a: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t>, 158.</a:t>
            </a:r>
            <a:r>
              <a:rPr lang="en-US" altLang="en-US" sz="3200" dirty="0">
                <a:solidFill>
                  <a:srgbClr val="00FFFF"/>
                </a:solidFill>
                <a:effectLst>
                  <a:outerShdw blurRad="38100" dist="38100" dir="2700000" algn="tl">
                    <a:srgbClr val="000000">
                      <a:alpha val="43137"/>
                    </a:srgbClr>
                  </a:outerShdw>
                </a:effectLst>
              </a:rPr>
              <a:t> </a:t>
            </a:r>
          </a:p>
        </p:txBody>
      </p:sp>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609600" y="914400"/>
            <a:ext cx="10972800" cy="4267200"/>
          </a:xfrm>
        </p:spPr>
        <p:txBody>
          <a:bodyPr/>
          <a:lstStyle/>
          <a:p>
            <a:pPr marL="0" indent="0" algn="just">
              <a:buNone/>
            </a:pPr>
            <a:r>
              <a:rPr lang="en-US" altLang="en-US" sz="2800" dirty="0">
                <a:effectLst>
                  <a:outerShdw blurRad="38100" dist="38100" dir="2700000" algn="tl">
                    <a:srgbClr val="000000">
                      <a:alpha val="43137"/>
                    </a:srgbClr>
                  </a:outerShdw>
                </a:effectLst>
                <a:cs typeface="Times New Roman" panose="02020603050405020304" pitchFamily="18" charset="0"/>
              </a:rPr>
              <a:t>“…and this is in exact harmony with the words of Isa. 13:19. </a:t>
            </a:r>
            <a:r>
              <a:rPr lang="en-US" sz="2800" dirty="0">
                <a:effectLst>
                  <a:outerShdw blurRad="38100" dist="38100" dir="2700000" algn="tl">
                    <a:srgbClr val="000000">
                      <a:alpha val="43137"/>
                    </a:srgbClr>
                  </a:outerShdw>
                </a:effectLst>
                <a:cs typeface="Times New Roman" panose="02020603050405020304" pitchFamily="18" charset="0"/>
              </a:rPr>
              <a:t>‘</a:t>
            </a:r>
            <a:r>
              <a:rPr lang="en-US" sz="2800" dirty="0">
                <a:effectLst>
                  <a:outerShdw blurRad="38100" dist="38100" dir="2700000" algn="tl">
                    <a:srgbClr val="000000">
                      <a:alpha val="43137"/>
                    </a:srgbClr>
                  </a:outerShdw>
                </a:effectLst>
              </a:rPr>
              <a:t>And Babylon, the glory of kingdoms, the beauty of the Chaldees’ excellency, shall be as when God overthrew Sodom and Gomorrah;’ and the Prophet Jeremiah makes the same statement. Jer. 50:40. The destruction of Sodom and Gomorrah was not protracted through many centuries, their glory disappeared in a few hours (Gen. 19:24–28), and </a:t>
            </a:r>
            <a:r>
              <a:rPr lang="en-US" sz="2800" b="1" u="sng" dirty="0">
                <a:solidFill>
                  <a:srgbClr val="FFFFCC"/>
                </a:solidFill>
                <a:effectLst>
                  <a:outerShdw blurRad="38100" dist="38100" dir="2700000" algn="tl">
                    <a:srgbClr val="000000">
                      <a:alpha val="43137"/>
                    </a:srgbClr>
                  </a:outerShdw>
                </a:effectLst>
                <a:cs typeface="Times New Roman" panose="02020603050405020304" pitchFamily="18" charset="0"/>
              </a:rPr>
              <a:t>as ancient Babylon was not thus destroyed, the prophecies of Isaiah and Jeremiah cannot be fulfilled unless there is to be a future Babylon that shall be thus destroyed</a:t>
            </a:r>
            <a:r>
              <a:rPr lang="en-US" sz="2800" b="1" dirty="0">
                <a:solidFill>
                  <a:srgbClr val="FFFFCC"/>
                </a:solidFill>
                <a:effectLst>
                  <a:outerShdw blurRad="38100" dist="38100" dir="2700000" algn="tl">
                    <a:srgbClr val="000000">
                      <a:alpha val="43137"/>
                    </a:srgbClr>
                  </a:outerShdw>
                </a:effectLst>
                <a:cs typeface="Times New Roman" panose="02020603050405020304" pitchFamily="18" charset="0"/>
              </a:rPr>
              <a:t>.</a:t>
            </a:r>
            <a:r>
              <a:rPr lang="en-US" sz="2800" dirty="0">
                <a:effectLst>
                  <a:outerShdw blurRad="38100" dist="38100" dir="2700000" algn="tl">
                    <a:srgbClr val="000000">
                      <a:alpha val="43137"/>
                    </a:srgbClr>
                  </a:outerShdw>
                </a:effectLst>
              </a:rPr>
              <a:t> In Rev. 16:17–19, we are told that Babylon shall be destroyed by an Earthquake, attended with most vivid and incessant lightning and awful thunder</a:t>
            </a:r>
            <a:r>
              <a:rPr lang="en-US" altLang="en-US" sz="2800" b="1" dirty="0">
                <a:effectLst>
                  <a:outerShdw blurRad="38100" dist="38100" dir="2700000" algn="tl">
                    <a:srgbClr val="000000">
                      <a:alpha val="43137"/>
                    </a:srgbClr>
                  </a:outerShdw>
                </a:effectLst>
                <a:cs typeface="Times New Roman" panose="02020603050405020304" pitchFamily="18" charset="0"/>
              </a:rPr>
              <a:t>.”</a:t>
            </a:r>
            <a:r>
              <a:rPr lang="en-US" altLang="en-US" sz="2800" dirty="0">
                <a:effectLst>
                  <a:outerShdw blurRad="38100" dist="38100" dir="2700000" algn="tl">
                    <a:srgbClr val="000000">
                      <a:alpha val="43137"/>
                    </a:srgbClr>
                  </a:outerShdw>
                </a:effectLst>
                <a:cs typeface="Times New Roman" panose="02020603050405020304" pitchFamily="18" charset="0"/>
              </a:rPr>
              <a:t> </a:t>
            </a:r>
          </a:p>
        </p:txBody>
      </p:sp>
    </p:spTree>
    <p:extLst>
      <p:ext uri="{BB962C8B-B14F-4D97-AF65-F5344CB8AC3E}">
        <p14:creationId xmlns:p14="http://schemas.microsoft.com/office/powerpoint/2010/main" val="173206392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676400" y="1023257"/>
            <a:ext cx="8839200" cy="4518804"/>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Tower of Babel (Gen. 1–11)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Prophecies of Isaiah (13–14) &amp; Jeremiah (50–51)</a:t>
            </a:r>
          </a:p>
          <a:p>
            <a:pPr marL="571500" indent="-5715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Prophecy of Zechariah (Zech. 5:5-11)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Kings of the East (Rev. 9:14; 16:12)</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End-Time Harlot (Rev. 17–18)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Inadequate Theories</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Current Events</a:t>
            </a:r>
          </a:p>
        </p:txBody>
      </p:sp>
      <p:sp>
        <p:nvSpPr>
          <p:cNvPr id="7" name="Rectangle 6"/>
          <p:cNvSpPr>
            <a:spLocks noGrp="1" noChangeArrowheads="1"/>
          </p:cNvSpPr>
          <p:nvPr>
            <p:ph type="title"/>
          </p:nvPr>
        </p:nvSpPr>
        <p:spPr>
          <a:xfrm>
            <a:off x="3962400" y="228600"/>
            <a:ext cx="4267200" cy="609600"/>
          </a:xfrm>
        </p:spPr>
        <p:txBody>
          <a:bodyPr/>
          <a:lstStyle/>
          <a:p>
            <a:pPr algn="ctr" eaLnBrk="1" hangingPunct="1"/>
            <a:r>
              <a:rPr lang="en-US" altLang="en-US" sz="4000" dirty="0">
                <a:effectLst>
                  <a:outerShdw blurRad="38100" dist="38100" dir="2700000" algn="tl">
                    <a:srgbClr val="000000">
                      <a:alpha val="43137"/>
                    </a:srgbClr>
                  </a:outerShdw>
                </a:effectLst>
              </a:rPr>
              <a:t>Seven Areas</a:t>
            </a:r>
          </a:p>
        </p:txBody>
      </p:sp>
      <p:pic>
        <p:nvPicPr>
          <p:cNvPr id="6" name="Picture 2" descr="C:\Users\jamcg\AppData\Local\Temp\SNAGHTMLa6ab7b.PNG">
            <a:extLst>
              <a:ext uri="{FF2B5EF4-FFF2-40B4-BE49-F238E27FC236}">
                <a16:creationId xmlns:a16="http://schemas.microsoft.com/office/drawing/2014/main" id="{B8D217B7-6F52-451D-8B73-1FA4CA1EE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4019550"/>
            <a:ext cx="21336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516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676400" y="1023257"/>
            <a:ext cx="8839200" cy="4518804"/>
          </a:xfrm>
        </p:spPr>
        <p:txBody>
          <a:bodyPr/>
          <a:lstStyle/>
          <a:p>
            <a:pPr marL="571500" indent="-5715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Tower of Babel (Gen. 1–11)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Prophecies of Isaiah (13–14) &amp; Jeremiah (50–51)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Prophecy of Zechariah (Zech. 5:5-11)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Kings of the East (Rev. 9:14; 16:12)</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End-Time Harlot (Rev. 17–18)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Inadequate Theories</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Current Events</a:t>
            </a:r>
          </a:p>
        </p:txBody>
      </p:sp>
      <p:sp>
        <p:nvSpPr>
          <p:cNvPr id="7" name="Rectangle 6"/>
          <p:cNvSpPr>
            <a:spLocks noGrp="1" noChangeArrowheads="1"/>
          </p:cNvSpPr>
          <p:nvPr>
            <p:ph type="title"/>
          </p:nvPr>
        </p:nvSpPr>
        <p:spPr>
          <a:xfrm>
            <a:off x="3962400" y="228600"/>
            <a:ext cx="4267200" cy="609600"/>
          </a:xfrm>
        </p:spPr>
        <p:txBody>
          <a:bodyPr/>
          <a:lstStyle/>
          <a:p>
            <a:pPr algn="ctr" eaLnBrk="1" hangingPunct="1"/>
            <a:r>
              <a:rPr lang="en-US" altLang="en-US" sz="4000" dirty="0">
                <a:effectLst>
                  <a:outerShdw blurRad="38100" dist="38100" dir="2700000" algn="tl">
                    <a:srgbClr val="000000">
                      <a:alpha val="43137"/>
                    </a:srgbClr>
                  </a:outerShdw>
                </a:effectLst>
              </a:rPr>
              <a:t>Seven Areas</a:t>
            </a:r>
          </a:p>
        </p:txBody>
      </p:sp>
      <p:pic>
        <p:nvPicPr>
          <p:cNvPr id="6" name="Picture 2" descr="C:\Users\jamcg\AppData\Local\Temp\SNAGHTMLa6ab7b.PNG">
            <a:extLst>
              <a:ext uri="{FF2B5EF4-FFF2-40B4-BE49-F238E27FC236}">
                <a16:creationId xmlns:a16="http://schemas.microsoft.com/office/drawing/2014/main" id="{4EB9699F-1E35-4BC6-B879-899315808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4019550"/>
            <a:ext cx="21336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612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AA3265-AE78-4F97-A15F-F7492702F06F}"/>
              </a:ext>
            </a:extLst>
          </p:cNvPr>
          <p:cNvPicPr>
            <a:picLocks noChangeAspect="1"/>
          </p:cNvPicPr>
          <p:nvPr/>
        </p:nvPicPr>
        <p:blipFill>
          <a:blip r:embed="rId2"/>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Zechariah 5:5-11</a:t>
            </a:r>
          </a:p>
          <a:p>
            <a:pPr marL="0" indent="0" algn="just" eaLnBrk="1" hangingPunct="1">
              <a:spcBef>
                <a:spcPts val="0"/>
              </a:spcBef>
              <a:buNone/>
              <a:defRPr/>
            </a:pPr>
            <a:r>
              <a:rPr lang="en-US" baseline="30000" dirty="0">
                <a:effectLst>
                  <a:outerShdw blurRad="38100" dist="38100" dir="2700000" algn="tl">
                    <a:srgbClr val="000000">
                      <a:alpha val="43137"/>
                    </a:srgbClr>
                  </a:outerShdw>
                </a:effectLst>
              </a:rPr>
              <a:t>5 </a:t>
            </a:r>
            <a:r>
              <a:rPr lang="en-US" dirty="0">
                <a:effectLst>
                  <a:outerShdw blurRad="38100" dist="38100" dir="2700000" algn="tl">
                    <a:srgbClr val="000000">
                      <a:alpha val="43137"/>
                    </a:srgbClr>
                  </a:outerShdw>
                </a:effectLst>
              </a:rPr>
              <a:t>Then the angel who was speaking with me went out and said to me, “Lift up now your eyes and see what this is going forth.” </a:t>
            </a:r>
            <a:r>
              <a:rPr lang="en-US" baseline="30000" dirty="0">
                <a:effectLst>
                  <a:outerShdw blurRad="38100" dist="38100" dir="2700000" algn="tl">
                    <a:srgbClr val="000000">
                      <a:alpha val="43137"/>
                    </a:srgbClr>
                  </a:outerShdw>
                </a:effectLst>
              </a:rPr>
              <a:t>6 </a:t>
            </a:r>
            <a:r>
              <a:rPr lang="en-US" dirty="0">
                <a:effectLst>
                  <a:outerShdw blurRad="38100" dist="38100" dir="2700000" algn="tl">
                    <a:srgbClr val="000000">
                      <a:alpha val="43137"/>
                    </a:srgbClr>
                  </a:outerShdw>
                </a:effectLst>
              </a:rPr>
              <a:t>I said, “What is it?” And he said, “This is the ephah going forth.” Again he said, “This is their appearance in all the land </a:t>
            </a:r>
            <a:r>
              <a:rPr lang="en-US" baseline="30000" dirty="0">
                <a:effectLst>
                  <a:outerShdw blurRad="38100" dist="38100" dir="2700000" algn="tl">
                    <a:srgbClr val="000000">
                      <a:alpha val="43137"/>
                    </a:srgbClr>
                  </a:outerShdw>
                </a:effectLst>
              </a:rPr>
              <a:t>7 </a:t>
            </a:r>
            <a:r>
              <a:rPr lang="en-US" dirty="0">
                <a:effectLst>
                  <a:outerShdw blurRad="38100" dist="38100" dir="2700000" algn="tl">
                    <a:srgbClr val="000000">
                      <a:alpha val="43137"/>
                    </a:srgbClr>
                  </a:outerShdw>
                </a:effectLst>
              </a:rPr>
              <a:t>(and behold, a lead cover was lifted up); and this is a </a:t>
            </a:r>
            <a:r>
              <a:rPr lang="en-US" b="1" u="sng" dirty="0">
                <a:solidFill>
                  <a:srgbClr val="FFFFCC"/>
                </a:solidFill>
                <a:effectLst>
                  <a:outerShdw blurRad="38100" dist="38100" dir="2700000" algn="tl">
                    <a:srgbClr val="000000">
                      <a:alpha val="43137"/>
                    </a:srgbClr>
                  </a:outerShdw>
                </a:effectLst>
              </a:rPr>
              <a:t>woman</a:t>
            </a:r>
            <a:r>
              <a:rPr lang="en-US" dirty="0">
                <a:effectLst>
                  <a:outerShdw blurRad="38100" dist="38100" dir="2700000" algn="tl">
                    <a:srgbClr val="000000">
                      <a:alpha val="43137"/>
                    </a:srgbClr>
                  </a:outerShdw>
                </a:effectLst>
              </a:rPr>
              <a:t> sitting inside the </a:t>
            </a:r>
            <a:r>
              <a:rPr lang="en-US" b="1" u="sng" dirty="0">
                <a:solidFill>
                  <a:srgbClr val="FFFFCC"/>
                </a:solidFill>
                <a:effectLst>
                  <a:outerShdw blurRad="38100" dist="38100" dir="2700000" algn="tl">
                    <a:srgbClr val="000000">
                      <a:alpha val="43137"/>
                    </a:srgbClr>
                  </a:outerShdw>
                </a:effectLst>
              </a:rPr>
              <a:t>ephah</a:t>
            </a:r>
            <a:r>
              <a:rPr lang="en-US" dirty="0">
                <a:effectLst>
                  <a:outerShdw blurRad="38100" dist="38100" dir="2700000" algn="tl">
                    <a:srgbClr val="000000">
                      <a:alpha val="43137"/>
                    </a:srgbClr>
                  </a:outerShdw>
                </a:effectLst>
              </a:rPr>
              <a:t>.” </a:t>
            </a:r>
            <a:r>
              <a:rPr lang="en-US" baseline="30000" dirty="0">
                <a:effectLst>
                  <a:outerShdw blurRad="38100" dist="38100" dir="2700000" algn="tl">
                    <a:srgbClr val="000000">
                      <a:alpha val="43137"/>
                    </a:srgbClr>
                  </a:outerShdw>
                </a:effectLst>
              </a:rPr>
              <a:t>8 </a:t>
            </a:r>
            <a:r>
              <a:rPr lang="en-US" dirty="0">
                <a:effectLst>
                  <a:outerShdw blurRad="38100" dist="38100" dir="2700000" algn="tl">
                    <a:srgbClr val="000000">
                      <a:alpha val="43137"/>
                    </a:srgbClr>
                  </a:outerShdw>
                </a:effectLst>
              </a:rPr>
              <a:t>Then he said, “This is Wickedness!” And he threw her down into the middle of the ephah and cast the lead weight on its opening. </a:t>
            </a:r>
            <a:endParaRPr lang="en-US" altLang="en-US"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555050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75F8F-F3EA-4FBD-A661-C5337866A96C}"/>
              </a:ext>
            </a:extLst>
          </p:cNvPr>
          <p:cNvPicPr>
            <a:picLocks noChangeAspect="1"/>
          </p:cNvPicPr>
          <p:nvPr/>
        </p:nvPicPr>
        <p:blipFill>
          <a:blip r:embed="rId2"/>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Zechariah 5:5-11</a:t>
            </a:r>
          </a:p>
          <a:p>
            <a:pPr marL="0" indent="0" algn="just" eaLnBrk="1" hangingPunct="1">
              <a:spcBef>
                <a:spcPts val="0"/>
              </a:spcBef>
              <a:buNone/>
              <a:defRPr/>
            </a:pPr>
            <a:r>
              <a:rPr lang="en-US" baseline="30000" dirty="0">
                <a:effectLst>
                  <a:outerShdw blurRad="38100" dist="38100" dir="2700000" algn="tl">
                    <a:srgbClr val="000000">
                      <a:alpha val="43137"/>
                    </a:srgbClr>
                  </a:outerShdw>
                </a:effectLst>
              </a:rPr>
              <a:t>9 </a:t>
            </a:r>
            <a:r>
              <a:rPr lang="en-US" dirty="0">
                <a:effectLst>
                  <a:outerShdw blurRad="38100" dist="38100" dir="2700000" algn="tl">
                    <a:srgbClr val="000000">
                      <a:alpha val="43137"/>
                    </a:srgbClr>
                  </a:outerShdw>
                </a:effectLst>
              </a:rPr>
              <a:t>Then I lifted up my eyes and looked, and there two women were coming out with the wind in their wings; and they had wings like the wings of a stork, and they lifted up the ephah between the earth and the heavens. </a:t>
            </a:r>
            <a:r>
              <a:rPr lang="en-US" baseline="30000" dirty="0">
                <a:effectLst>
                  <a:outerShdw blurRad="38100" dist="38100" dir="2700000" algn="tl">
                    <a:srgbClr val="000000">
                      <a:alpha val="43137"/>
                    </a:srgbClr>
                  </a:outerShdw>
                </a:effectLst>
              </a:rPr>
              <a:t>10 </a:t>
            </a:r>
            <a:r>
              <a:rPr lang="en-US" dirty="0">
                <a:effectLst>
                  <a:outerShdw blurRad="38100" dist="38100" dir="2700000" algn="tl">
                    <a:srgbClr val="000000">
                      <a:alpha val="43137"/>
                    </a:srgbClr>
                  </a:outerShdw>
                </a:effectLst>
              </a:rPr>
              <a:t>I said to the angel who was speaking with me, “Where are they taking the ephah?” </a:t>
            </a:r>
            <a:r>
              <a:rPr lang="en-US" baseline="30000" dirty="0">
                <a:effectLst>
                  <a:outerShdw blurRad="38100" dist="38100" dir="2700000" algn="tl">
                    <a:srgbClr val="000000">
                      <a:alpha val="43137"/>
                    </a:srgbClr>
                  </a:outerShdw>
                </a:effectLst>
              </a:rPr>
              <a:t>11 </a:t>
            </a:r>
            <a:r>
              <a:rPr lang="en-US" dirty="0">
                <a:effectLst>
                  <a:outerShdw blurRad="38100" dist="38100" dir="2700000" algn="tl">
                    <a:srgbClr val="000000">
                      <a:alpha val="43137"/>
                    </a:srgbClr>
                  </a:outerShdw>
                </a:effectLst>
              </a:rPr>
              <a:t>Then he said to me, “To build a </a:t>
            </a:r>
            <a:r>
              <a:rPr lang="en-US" b="1" u="sng" dirty="0">
                <a:solidFill>
                  <a:srgbClr val="FFFFCC"/>
                </a:solidFill>
                <a:effectLst>
                  <a:outerShdw blurRad="38100" dist="38100" dir="2700000" algn="tl">
                    <a:srgbClr val="000000">
                      <a:alpha val="43137"/>
                    </a:srgbClr>
                  </a:outerShdw>
                </a:effectLst>
              </a:rPr>
              <a:t>temple</a:t>
            </a:r>
            <a:r>
              <a:rPr lang="en-US" dirty="0">
                <a:effectLst>
                  <a:outerShdw blurRad="38100" dist="38100" dir="2700000" algn="tl">
                    <a:srgbClr val="000000">
                      <a:alpha val="43137"/>
                    </a:srgbClr>
                  </a:outerShdw>
                </a:effectLst>
              </a:rPr>
              <a:t> for her in the land of </a:t>
            </a:r>
            <a:r>
              <a:rPr lang="en-US" b="1" u="sng" dirty="0">
                <a:solidFill>
                  <a:srgbClr val="FFFFCC"/>
                </a:solidFill>
                <a:effectLst>
                  <a:outerShdw blurRad="38100" dist="38100" dir="2700000" algn="tl">
                    <a:srgbClr val="000000">
                      <a:alpha val="43137"/>
                    </a:srgbClr>
                  </a:outerShdw>
                </a:effectLst>
              </a:rPr>
              <a:t>Shinar</a:t>
            </a:r>
            <a:r>
              <a:rPr lang="en-US" dirty="0">
                <a:effectLst>
                  <a:outerShdw blurRad="38100" dist="38100" dir="2700000" algn="tl">
                    <a:srgbClr val="000000">
                      <a:alpha val="43137"/>
                    </a:srgbClr>
                  </a:outerShdw>
                </a:effectLst>
              </a:rPr>
              <a:t>; and when it is prepared, she will be set there on her own pedestal.”</a:t>
            </a:r>
          </a:p>
          <a:p>
            <a:pPr marL="0" indent="0" algn="just" eaLnBrk="1" hangingPunct="1">
              <a:buNone/>
              <a:defRPr/>
            </a:pPr>
            <a:endParaRPr lang="en-US" altLang="en-US" sz="3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8507227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26">
            <a:extLst>
              <a:ext uri="{FF2B5EF4-FFF2-40B4-BE49-F238E27FC236}">
                <a16:creationId xmlns:a16="http://schemas.microsoft.com/office/drawing/2014/main" id="{59AC0AEE-CF81-4C41-B426-16FB57E127DB}"/>
              </a:ext>
            </a:extLst>
          </p:cNvPr>
          <p:cNvSpPr>
            <a:spLocks noGrp="1" noChangeArrowheads="1"/>
          </p:cNvSpPr>
          <p:nvPr>
            <p:ph type="title"/>
          </p:nvPr>
        </p:nvSpPr>
        <p:spPr>
          <a:xfrm>
            <a:off x="4038600" y="228600"/>
            <a:ext cx="4114800" cy="685800"/>
          </a:xfrm>
        </p:spPr>
        <p:txBody>
          <a:bodyPr/>
          <a:lstStyle/>
          <a:p>
            <a:pPr algn="ctr"/>
            <a:r>
              <a:rPr lang="en-US" altLang="en-US" sz="4000" dirty="0">
                <a:solidFill>
                  <a:srgbClr val="00FFFF"/>
                </a:solidFill>
                <a:effectLst>
                  <a:outerShdw blurRad="38100" dist="38100" dir="2700000" algn="tl">
                    <a:srgbClr val="000000">
                      <a:alpha val="43137"/>
                    </a:srgbClr>
                  </a:outerShdw>
                </a:effectLst>
              </a:rPr>
              <a:t>Zechariah 5:5-11</a:t>
            </a:r>
          </a:p>
        </p:txBody>
      </p:sp>
      <p:sp>
        <p:nvSpPr>
          <p:cNvPr id="53251" name="Rectangle 1027">
            <a:extLst>
              <a:ext uri="{FF2B5EF4-FFF2-40B4-BE49-F238E27FC236}">
                <a16:creationId xmlns:a16="http://schemas.microsoft.com/office/drawing/2014/main" id="{D6629322-8FC8-4B24-AF26-B6E2EE4B54B0}"/>
              </a:ext>
            </a:extLst>
          </p:cNvPr>
          <p:cNvSpPr>
            <a:spLocks noGrp="1" noChangeArrowheads="1"/>
          </p:cNvSpPr>
          <p:nvPr>
            <p:ph type="body" idx="1"/>
          </p:nvPr>
        </p:nvSpPr>
        <p:spPr>
          <a:xfrm>
            <a:off x="1600200" y="1143000"/>
            <a:ext cx="6477000" cy="4953000"/>
          </a:xfrm>
        </p:spPr>
        <p:txBody>
          <a:bodyPr/>
          <a:lstStyle/>
          <a:p>
            <a:pPr marL="457200" indent="-457200">
              <a:spcBef>
                <a:spcPts val="0"/>
              </a:spcBef>
              <a:spcAft>
                <a:spcPts val="3600"/>
              </a:spcAft>
            </a:pPr>
            <a:r>
              <a:rPr lang="en-US" altLang="en-US" dirty="0">
                <a:effectLst>
                  <a:outerShdw blurRad="38100" dist="38100" dir="2700000" algn="tl">
                    <a:srgbClr val="000000">
                      <a:alpha val="43137"/>
                    </a:srgbClr>
                  </a:outerShdw>
                </a:effectLst>
              </a:rPr>
              <a:t>Woman (wickedness)</a:t>
            </a:r>
          </a:p>
          <a:p>
            <a:pPr marL="457200" indent="-457200">
              <a:spcBef>
                <a:spcPts val="0"/>
              </a:spcBef>
              <a:spcAft>
                <a:spcPts val="3600"/>
              </a:spcAft>
            </a:pPr>
            <a:r>
              <a:rPr lang="en-US" altLang="en-US" dirty="0">
                <a:effectLst>
                  <a:outerShdw blurRad="38100" dist="38100" dir="2700000" algn="tl">
                    <a:srgbClr val="000000">
                      <a:alpha val="43137"/>
                    </a:srgbClr>
                  </a:outerShdw>
                </a:effectLst>
              </a:rPr>
              <a:t>Ephah (commerce)</a:t>
            </a:r>
          </a:p>
          <a:p>
            <a:pPr marL="457200" indent="-457200">
              <a:spcBef>
                <a:spcPts val="0"/>
              </a:spcBef>
              <a:spcAft>
                <a:spcPts val="3600"/>
              </a:spcAft>
            </a:pPr>
            <a:r>
              <a:rPr lang="en-US" altLang="en-US" dirty="0">
                <a:effectLst>
                  <a:outerShdw blurRad="38100" dist="38100" dir="2700000" algn="tl">
                    <a:srgbClr val="000000">
                      <a:alpha val="43137"/>
                    </a:srgbClr>
                  </a:outerShdw>
                </a:effectLst>
              </a:rPr>
              <a:t>House (Temple-2 Sam 7; religion)</a:t>
            </a:r>
          </a:p>
          <a:p>
            <a:pPr marL="457200" indent="-457200">
              <a:spcBef>
                <a:spcPts val="0"/>
              </a:spcBef>
              <a:spcAft>
                <a:spcPts val="3600"/>
              </a:spcAft>
            </a:pPr>
            <a:r>
              <a:rPr lang="en-US" altLang="en-US" dirty="0">
                <a:effectLst>
                  <a:outerShdw blurRad="38100" dist="38100" dir="2700000" algn="tl">
                    <a:srgbClr val="000000">
                      <a:alpha val="43137"/>
                    </a:srgbClr>
                  </a:outerShdw>
                </a:effectLst>
              </a:rPr>
              <a:t>Shinar (Gen 10:10; 11:2; Dan 1:2)</a:t>
            </a:r>
          </a:p>
        </p:txBody>
      </p:sp>
      <p:pic>
        <p:nvPicPr>
          <p:cNvPr id="53254" name="Picture 1030" descr="C:\Documents and Settings\Owner\Application Data\Microsoft\Media Catalog\Copy of WOMAN IN THE BASKET.JPG">
            <a:extLst>
              <a:ext uri="{FF2B5EF4-FFF2-40B4-BE49-F238E27FC236}">
                <a16:creationId xmlns:a16="http://schemas.microsoft.com/office/drawing/2014/main" id="{06328F4E-5373-471D-97BA-19AE89821DA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077200" y="1219203"/>
            <a:ext cx="2379270" cy="32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83930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26">
            <a:extLst>
              <a:ext uri="{FF2B5EF4-FFF2-40B4-BE49-F238E27FC236}">
                <a16:creationId xmlns:a16="http://schemas.microsoft.com/office/drawing/2014/main" id="{59AC0AEE-CF81-4C41-B426-16FB57E127DB}"/>
              </a:ext>
            </a:extLst>
          </p:cNvPr>
          <p:cNvSpPr>
            <a:spLocks noGrp="1" noChangeArrowheads="1"/>
          </p:cNvSpPr>
          <p:nvPr>
            <p:ph type="title"/>
          </p:nvPr>
        </p:nvSpPr>
        <p:spPr>
          <a:xfrm>
            <a:off x="4038600" y="228600"/>
            <a:ext cx="4114800" cy="685800"/>
          </a:xfrm>
        </p:spPr>
        <p:txBody>
          <a:bodyPr/>
          <a:lstStyle/>
          <a:p>
            <a:pPr algn="ctr"/>
            <a:r>
              <a:rPr lang="en-US" altLang="en-US" sz="4000" dirty="0">
                <a:solidFill>
                  <a:srgbClr val="00FFFF"/>
                </a:solidFill>
                <a:effectLst>
                  <a:outerShdw blurRad="38100" dist="38100" dir="2700000" algn="tl">
                    <a:srgbClr val="000000">
                      <a:alpha val="43137"/>
                    </a:srgbClr>
                  </a:outerShdw>
                </a:effectLst>
              </a:rPr>
              <a:t>Zechariah 5:5-11</a:t>
            </a:r>
          </a:p>
        </p:txBody>
      </p:sp>
      <p:sp>
        <p:nvSpPr>
          <p:cNvPr id="53251" name="Rectangle 1027">
            <a:extLst>
              <a:ext uri="{FF2B5EF4-FFF2-40B4-BE49-F238E27FC236}">
                <a16:creationId xmlns:a16="http://schemas.microsoft.com/office/drawing/2014/main" id="{D6629322-8FC8-4B24-AF26-B6E2EE4B54B0}"/>
              </a:ext>
            </a:extLst>
          </p:cNvPr>
          <p:cNvSpPr>
            <a:spLocks noGrp="1" noChangeArrowheads="1"/>
          </p:cNvSpPr>
          <p:nvPr>
            <p:ph type="body" idx="1"/>
          </p:nvPr>
        </p:nvSpPr>
        <p:spPr>
          <a:xfrm>
            <a:off x="1600200" y="1143000"/>
            <a:ext cx="6477000" cy="4953000"/>
          </a:xfrm>
        </p:spPr>
        <p:txBody>
          <a:bodyPr/>
          <a:lstStyle/>
          <a:p>
            <a:pPr marL="457200" indent="-457200">
              <a:spcBef>
                <a:spcPts val="0"/>
              </a:spcBef>
              <a:spcAft>
                <a:spcPts val="3600"/>
              </a:spcAft>
            </a:pPr>
            <a:r>
              <a:rPr lang="en-US" altLang="en-US" dirty="0">
                <a:effectLst>
                  <a:outerShdw blurRad="38100" dist="38100" dir="2700000" algn="tl">
                    <a:srgbClr val="000000">
                      <a:alpha val="43137"/>
                    </a:srgbClr>
                  </a:outerShdw>
                </a:effectLst>
              </a:rPr>
              <a:t>Woman (wickedness)</a:t>
            </a:r>
          </a:p>
          <a:p>
            <a:pPr marL="457200" indent="-457200">
              <a:spcBef>
                <a:spcPts val="0"/>
              </a:spcBef>
              <a:spcAft>
                <a:spcPts val="3600"/>
              </a:spcAft>
            </a:pPr>
            <a:r>
              <a:rPr lang="en-US" altLang="en-US" dirty="0">
                <a:effectLst>
                  <a:outerShdw blurRad="38100" dist="38100" dir="2700000" algn="tl">
                    <a:srgbClr val="000000">
                      <a:alpha val="43137"/>
                    </a:srgbClr>
                  </a:outerShdw>
                </a:effectLst>
              </a:rPr>
              <a:t>Ephah (commerce)</a:t>
            </a:r>
          </a:p>
          <a:p>
            <a:pPr marL="457200" indent="-457200">
              <a:spcBef>
                <a:spcPts val="0"/>
              </a:spcBef>
              <a:spcAft>
                <a:spcPts val="3600"/>
              </a:spcAft>
            </a:pPr>
            <a:r>
              <a:rPr lang="en-US" altLang="en-US" dirty="0">
                <a:effectLst>
                  <a:outerShdw blurRad="38100" dist="38100" dir="2700000" algn="tl">
                    <a:srgbClr val="000000">
                      <a:alpha val="43137"/>
                    </a:srgbClr>
                  </a:outerShdw>
                </a:effectLst>
              </a:rPr>
              <a:t>House (Temple-2 Sam 7; religion)</a:t>
            </a:r>
          </a:p>
          <a:p>
            <a:pPr marL="457200" indent="-457200">
              <a:spcBef>
                <a:spcPts val="0"/>
              </a:spcBef>
              <a:spcAft>
                <a:spcPts val="3600"/>
              </a:spcAft>
            </a:pPr>
            <a:r>
              <a:rPr lang="en-US" altLang="en-US" b="1" u="sng" dirty="0">
                <a:solidFill>
                  <a:srgbClr val="FFFFCC"/>
                </a:solidFill>
                <a:effectLst>
                  <a:outerShdw blurRad="38100" dist="38100" dir="2700000" algn="tl">
                    <a:srgbClr val="000000">
                      <a:alpha val="43137"/>
                    </a:srgbClr>
                  </a:outerShdw>
                </a:effectLst>
              </a:rPr>
              <a:t>Shinar (Gen 10:10; 11:2; Dan 1:2)</a:t>
            </a:r>
          </a:p>
        </p:txBody>
      </p:sp>
      <p:pic>
        <p:nvPicPr>
          <p:cNvPr id="53254" name="Picture 1030" descr="C:\Documents and Settings\Owner\Application Data\Microsoft\Media Catalog\Copy of WOMAN IN THE BASKET.JPG">
            <a:extLst>
              <a:ext uri="{FF2B5EF4-FFF2-40B4-BE49-F238E27FC236}">
                <a16:creationId xmlns:a16="http://schemas.microsoft.com/office/drawing/2014/main" id="{06328F4E-5373-471D-97BA-19AE89821DA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077200" y="1219203"/>
            <a:ext cx="2379270" cy="32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66572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00200" y="76200"/>
            <a:ext cx="8991600" cy="6705600"/>
          </a:xfrm>
          <a:prstGeom prst="rect">
            <a:avLst/>
          </a:prstGeom>
        </p:spPr>
      </p:pic>
    </p:spTree>
    <p:extLst>
      <p:ext uri="{BB962C8B-B14F-4D97-AF65-F5344CB8AC3E}">
        <p14:creationId xmlns:p14="http://schemas.microsoft.com/office/powerpoint/2010/main" val="13218800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B076EB-2E32-47B0-B8A7-CD60BEB146CC}"/>
              </a:ext>
            </a:extLst>
          </p:cNvPr>
          <p:cNvPicPr>
            <a:picLocks noChangeAspect="1"/>
          </p:cNvPicPr>
          <p:nvPr/>
        </p:nvPicPr>
        <p:blipFill>
          <a:blip r:embed="rId2"/>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Genesis 11:1-4</a:t>
            </a:r>
          </a:p>
          <a:p>
            <a:pPr marL="0" indent="0" algn="just" eaLnBrk="1" hangingPunct="1">
              <a:spcBef>
                <a:spcPts val="0"/>
              </a:spcBef>
              <a:buNone/>
              <a:defRPr/>
            </a:pPr>
            <a:r>
              <a:rPr lang="en-US" altLang="en-US" baseline="30000" dirty="0">
                <a:effectLst>
                  <a:outerShdw blurRad="38100" dist="38100" dir="2700000" algn="tl">
                    <a:srgbClr val="000000">
                      <a:alpha val="43137"/>
                    </a:srgbClr>
                  </a:outerShdw>
                </a:effectLst>
              </a:rPr>
              <a:t>1</a:t>
            </a:r>
            <a:r>
              <a:rPr lang="en-US" altLang="en-US" dirty="0">
                <a:effectLst>
                  <a:outerShdw blurRad="38100" dist="38100" dir="2700000" algn="tl">
                    <a:srgbClr val="000000">
                      <a:alpha val="43137"/>
                    </a:srgbClr>
                  </a:outerShdw>
                </a:effectLst>
              </a:rPr>
              <a:t> Now the whole earth used the same language and the same words. </a:t>
            </a:r>
            <a:r>
              <a:rPr lang="en-US" altLang="en-US" baseline="30000" dirty="0">
                <a:effectLst>
                  <a:outerShdw blurRad="38100" dist="38100" dir="2700000" algn="tl">
                    <a:srgbClr val="000000">
                      <a:alpha val="43137"/>
                    </a:srgbClr>
                  </a:outerShdw>
                </a:effectLst>
              </a:rPr>
              <a:t>2</a:t>
            </a:r>
            <a:r>
              <a:rPr lang="en-US" altLang="en-US" dirty="0">
                <a:effectLst>
                  <a:outerShdw blurRad="38100" dist="38100" dir="2700000" algn="tl">
                    <a:srgbClr val="000000">
                      <a:alpha val="43137"/>
                    </a:srgbClr>
                  </a:outerShdw>
                </a:effectLst>
              </a:rPr>
              <a:t> It came about as they journeyed </a:t>
            </a:r>
            <a:r>
              <a:rPr lang="en-US" altLang="en-US" b="1" u="sng" dirty="0">
                <a:solidFill>
                  <a:srgbClr val="FFFFCC"/>
                </a:solidFill>
                <a:effectLst>
                  <a:outerShdw blurRad="38100" dist="38100" dir="2700000" algn="tl">
                    <a:srgbClr val="000000">
                      <a:alpha val="43137"/>
                    </a:srgbClr>
                  </a:outerShdw>
                </a:effectLst>
              </a:rPr>
              <a:t>east</a:t>
            </a:r>
            <a:r>
              <a:rPr lang="en-US" altLang="en-US" dirty="0">
                <a:effectLst>
                  <a:outerShdw blurRad="38100" dist="38100" dir="2700000" algn="tl">
                    <a:srgbClr val="000000">
                      <a:alpha val="43137"/>
                    </a:srgbClr>
                  </a:outerShdw>
                </a:effectLst>
              </a:rPr>
              <a:t>, that they found a plain in the land of </a:t>
            </a:r>
            <a:r>
              <a:rPr lang="en-US" altLang="en-US" b="1" u="sng" dirty="0">
                <a:solidFill>
                  <a:srgbClr val="FFFFCC"/>
                </a:solidFill>
                <a:effectLst>
                  <a:outerShdw blurRad="38100" dist="38100" dir="2700000" algn="tl">
                    <a:srgbClr val="000000">
                      <a:alpha val="43137"/>
                    </a:srgbClr>
                  </a:outerShdw>
                </a:effectLst>
              </a:rPr>
              <a:t>Shinar</a:t>
            </a:r>
            <a:r>
              <a:rPr lang="en-US" altLang="en-US" dirty="0">
                <a:effectLst>
                  <a:outerShdw blurRad="38100" dist="38100" dir="2700000" algn="tl">
                    <a:srgbClr val="000000">
                      <a:alpha val="43137"/>
                    </a:srgbClr>
                  </a:outerShdw>
                </a:effectLst>
              </a:rPr>
              <a:t> and settled there. </a:t>
            </a:r>
            <a:r>
              <a:rPr lang="en-US" altLang="en-US" baseline="30000" dirty="0">
                <a:effectLst>
                  <a:outerShdw blurRad="38100" dist="38100" dir="2700000" algn="tl">
                    <a:srgbClr val="000000">
                      <a:alpha val="43137"/>
                    </a:srgbClr>
                  </a:outerShdw>
                </a:effectLst>
              </a:rPr>
              <a:t>3</a:t>
            </a:r>
            <a:r>
              <a:rPr lang="en-US" altLang="en-US" dirty="0">
                <a:effectLst>
                  <a:outerShdw blurRad="38100" dist="38100" dir="2700000" algn="tl">
                    <a:srgbClr val="000000">
                      <a:alpha val="43137"/>
                    </a:srgbClr>
                  </a:outerShdw>
                </a:effectLst>
              </a:rPr>
              <a:t> They said to one another, “Come, let us make bricks and burn them thoroughly.” And they used brick for stone, and they used tar for mortar. </a:t>
            </a:r>
            <a:r>
              <a:rPr lang="en-US" altLang="en-US" baseline="30000" dirty="0">
                <a:effectLst>
                  <a:outerShdw blurRad="38100" dist="38100" dir="2700000" algn="tl">
                    <a:srgbClr val="000000">
                      <a:alpha val="43137"/>
                    </a:srgbClr>
                  </a:outerShdw>
                </a:effectLst>
              </a:rPr>
              <a:t>4</a:t>
            </a:r>
            <a:r>
              <a:rPr lang="en-US" altLang="en-US" dirty="0">
                <a:effectLst>
                  <a:outerShdw blurRad="38100" dist="38100" dir="2700000" algn="tl">
                    <a:srgbClr val="000000">
                      <a:alpha val="43137"/>
                    </a:srgbClr>
                  </a:outerShdw>
                </a:effectLst>
              </a:rPr>
              <a:t> They said, “Come, let us build for ourselves a city, and a tower whose top will reach into heaven, and let us make for ourselves a name, otherwise we will be scattered abroad over the face of the whole earth.”</a:t>
            </a:r>
          </a:p>
        </p:txBody>
      </p:sp>
    </p:spTree>
    <p:extLst>
      <p:ext uri="{BB962C8B-B14F-4D97-AF65-F5344CB8AC3E}">
        <p14:creationId xmlns:p14="http://schemas.microsoft.com/office/powerpoint/2010/main" val="181512331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77BFFB-9F47-423D-A4DB-B6EFB4A8B3F4}"/>
              </a:ext>
            </a:extLst>
          </p:cNvPr>
          <p:cNvPicPr>
            <a:picLocks noChangeAspect="1"/>
          </p:cNvPicPr>
          <p:nvPr/>
        </p:nvPicPr>
        <p:blipFill>
          <a:blip r:embed="rId2"/>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Daniel 1:1-2</a:t>
            </a:r>
          </a:p>
          <a:p>
            <a:pPr marL="0" indent="0" algn="just" eaLnBrk="1" hangingPunct="1">
              <a:spcBef>
                <a:spcPts val="0"/>
              </a:spcBef>
              <a:buNone/>
              <a:defRPr/>
            </a:pP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1 </a:t>
            </a:r>
            <a:r>
              <a:rPr lang="en-US" dirty="0">
                <a:effectLst>
                  <a:outerShdw blurRad="38100" dist="38100" dir="2700000" algn="tl">
                    <a:srgbClr val="000000">
                      <a:alpha val="43137"/>
                    </a:srgbClr>
                  </a:outerShdw>
                </a:effectLst>
              </a:rPr>
              <a:t>In the third year of the reign of Jehoiakim king of Judah, Nebuchadnezzar king of Babylon came to Jerusalem and besieged it.</a:t>
            </a:r>
            <a:r>
              <a:rPr lang="en-US" baseline="30000" dirty="0">
                <a:effectLst>
                  <a:outerShdw blurRad="38100" dist="38100" dir="2700000" algn="tl">
                    <a:srgbClr val="000000">
                      <a:alpha val="43137"/>
                    </a:srgbClr>
                  </a:outerShdw>
                </a:effectLst>
              </a:rPr>
              <a:t>2</a:t>
            </a:r>
            <a:r>
              <a:rPr lang="en-US" dirty="0">
                <a:effectLst>
                  <a:outerShdw blurRad="38100" dist="38100" dir="2700000" algn="tl">
                    <a:srgbClr val="000000">
                      <a:alpha val="43137"/>
                    </a:srgbClr>
                  </a:outerShdw>
                </a:effectLst>
              </a:rPr>
              <a:t> The Lord gave Jehoiakim king of Judah into his hand, along with some of the vessels of the house of God; and he brought them to the land of </a:t>
            </a:r>
            <a:r>
              <a:rPr lang="en-US" b="1" u="sng" dirty="0">
                <a:solidFill>
                  <a:srgbClr val="FFFFCC"/>
                </a:solidFill>
                <a:effectLst>
                  <a:outerShdw blurRad="38100" dist="38100" dir="2700000" algn="tl">
                    <a:srgbClr val="000000">
                      <a:alpha val="43137"/>
                    </a:srgbClr>
                  </a:outerShdw>
                </a:effectLst>
              </a:rPr>
              <a:t>Shinar</a:t>
            </a:r>
            <a:r>
              <a:rPr lang="en-US" dirty="0">
                <a:effectLst>
                  <a:outerShdw blurRad="38100" dist="38100" dir="2700000" algn="tl">
                    <a:srgbClr val="000000">
                      <a:alpha val="43137"/>
                    </a:srgbClr>
                  </a:outerShdw>
                </a:effectLst>
              </a:rPr>
              <a:t>, to the house of his god, and he brought the vessels into the treasury of his god</a:t>
            </a:r>
            <a:r>
              <a:rPr lang="en-US" alt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73519154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7" name="Group 3">
            <a:extLst>
              <a:ext uri="{FF2B5EF4-FFF2-40B4-BE49-F238E27FC236}">
                <a16:creationId xmlns:a16="http://schemas.microsoft.com/office/drawing/2014/main" id="{479309E5-679C-4C49-A8D9-FF1ED4DCD3F5}"/>
              </a:ext>
            </a:extLst>
          </p:cNvPr>
          <p:cNvGraphicFramePr>
            <a:graphicFrameLocks noGrp="1"/>
          </p:cNvGraphicFramePr>
          <p:nvPr>
            <p:ph type="tbl" idx="1"/>
            <p:extLst>
              <p:ext uri="{D42A27DB-BD31-4B8C-83A1-F6EECF244321}">
                <p14:modId xmlns:p14="http://schemas.microsoft.com/office/powerpoint/2010/main" val="3072583074"/>
              </p:ext>
            </p:extLst>
          </p:nvPr>
        </p:nvGraphicFramePr>
        <p:xfrm>
          <a:off x="1600200" y="175293"/>
          <a:ext cx="8991600" cy="6385500"/>
        </p:xfrm>
        <a:graphic>
          <a:graphicData uri="http://schemas.openxmlformats.org/drawingml/2006/table">
            <a:tbl>
              <a:tblPr/>
              <a:tblGrid>
                <a:gridCol w="3810000">
                  <a:extLst>
                    <a:ext uri="{9D8B030D-6E8A-4147-A177-3AD203B41FA5}">
                      <a16:colId xmlns:a16="http://schemas.microsoft.com/office/drawing/2014/main" val="20000"/>
                    </a:ext>
                  </a:extLst>
                </a:gridCol>
                <a:gridCol w="5181600">
                  <a:extLst>
                    <a:ext uri="{9D8B030D-6E8A-4147-A177-3AD203B41FA5}">
                      <a16:colId xmlns:a16="http://schemas.microsoft.com/office/drawing/2014/main" val="20001"/>
                    </a:ext>
                  </a:extLst>
                </a:gridCol>
              </a:tblGrid>
              <a:tr h="0">
                <a:tc gridSpan="2">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defRPr/>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Hitchcock</a:t>
                      </a:r>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marL="0" marR="0" lvl="0" indent="0" algn="ctr" defTabSz="914400" rtl="0" eaLnBrk="0" fontAlgn="base" latinLnBrk="0" hangingPunct="0">
                        <a:lnSpc>
                          <a:spcPct val="100000"/>
                        </a:lnSpc>
                        <a:spcBef>
                          <a:spcPct val="0"/>
                        </a:spcBef>
                        <a:spcAft>
                          <a:spcPct val="0"/>
                        </a:spcAft>
                        <a:buClr>
                          <a:schemeClr val="tx2"/>
                        </a:buClr>
                        <a:buSzTx/>
                        <a:buFontTx/>
                        <a:buNone/>
                        <a:tabLst/>
                        <a:defRPr/>
                      </a:pPr>
                      <a:r>
                        <a:rPr lang="en-US" sz="2400" b="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Second Coming of Babylon</a:t>
                      </a:r>
                      <a:r>
                        <a:rPr lang="en-US" sz="2400" b="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109.</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endParaRPr kumimoji="0" lang="en-US" sz="2600" b="1" i="0" u="none" strike="noStrike" cap="none" normalizeH="0" baseline="0" dirty="0">
                        <a:ln>
                          <a:noFill/>
                        </a:ln>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marT="45717" marB="45717" horzOverflow="overflow">
                    <a:lnL>
                      <a:noFill/>
                    </a:lnL>
                    <a:lnR cap="flat">
                      <a:noFill/>
                    </a:lnR>
                    <a:lnT cap="flat">
                      <a:noFill/>
                    </a:lnT>
                    <a:lnB w="127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38814076"/>
                  </a:ext>
                </a:extLst>
              </a:tr>
              <a:tr h="533370">
                <a:tc>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ZECHARIAH 5:5-11</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REVELATION 17–18</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 sitting in a basket</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 sitting on beast, seven mountains, many waters (17: 3, 9, 15)</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Emphasis on commerce </a:t>
                      </a:r>
                    </a:p>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(basket for measuring grain)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Emphasis on commerce (merchant of grain, 18:13)</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Woman’s name is wickedness</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Woman’s name is Babylon the Great, Mother of Harlots and Abominations of the Earth</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Focus on False worship </a:t>
                      </a:r>
                    </a:p>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(temple is built for the woman)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Focus on False worship (17:5)</a:t>
                      </a:r>
                    </a:p>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73152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Woman taken to Babylon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Woman called Babylon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4748859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a:extLst>
              <a:ext uri="{FF2B5EF4-FFF2-40B4-BE49-F238E27FC236}">
                <a16:creationId xmlns:a16="http://schemas.microsoft.com/office/drawing/2014/main" id="{1CFB42D7-1A29-40D6-B4CC-EF1019837C08}"/>
              </a:ext>
            </a:extLst>
          </p:cNvPr>
          <p:cNvSpPr>
            <a:spLocks noGrp="1" noChangeArrowheads="1"/>
          </p:cNvSpPr>
          <p:nvPr>
            <p:ph type="body" idx="1"/>
          </p:nvPr>
        </p:nvSpPr>
        <p:spPr>
          <a:xfrm>
            <a:off x="1524000" y="2133600"/>
            <a:ext cx="9144000" cy="2590800"/>
          </a:xfrm>
        </p:spPr>
        <p:txBody>
          <a:bodyPr/>
          <a:lstStyle/>
          <a:p>
            <a:pPr marL="0" indent="0" algn="just">
              <a:buNone/>
            </a:pPr>
            <a:r>
              <a:rPr lang="en-US" altLang="en-US" sz="4000" dirty="0">
                <a:effectLst>
                  <a:outerShdw blurRad="38100" dist="38100" dir="2700000" algn="tl">
                    <a:srgbClr val="000000">
                      <a:alpha val="43137"/>
                    </a:srgbClr>
                  </a:outerShdw>
                </a:effectLst>
                <a:cs typeface="Times New Roman" panose="02020603050405020304" pitchFamily="18" charset="0"/>
              </a:rPr>
              <a:t>“The vision or prophecy (</a:t>
            </a:r>
            <a:r>
              <a:rPr lang="en-US" altLang="en-US" sz="4000" dirty="0" err="1">
                <a:effectLst>
                  <a:outerShdw blurRad="38100" dist="38100" dir="2700000" algn="tl">
                    <a:srgbClr val="000000">
                      <a:alpha val="43137"/>
                    </a:srgbClr>
                  </a:outerShdw>
                </a:effectLst>
                <a:cs typeface="Times New Roman" panose="02020603050405020304" pitchFamily="18" charset="0"/>
              </a:rPr>
              <a:t>Zec</a:t>
            </a:r>
            <a:r>
              <a:rPr lang="en-US" altLang="en-US" sz="4000" dirty="0">
                <a:effectLst>
                  <a:outerShdw blurRad="38100" dist="38100" dir="2700000" algn="tl">
                    <a:srgbClr val="000000">
                      <a:alpha val="43137"/>
                    </a:srgbClr>
                  </a:outerShdw>
                </a:effectLst>
                <a:cs typeface="Times New Roman" panose="02020603050405020304" pitchFamily="18" charset="0"/>
              </a:rPr>
              <a:t>. 5) contains the germ which is afterward expanded and developed in such detail in Rev. 17 and 18.” Pink, </a:t>
            </a:r>
            <a:r>
              <a:rPr lang="en-US" altLang="en-US" sz="4000" i="1" dirty="0">
                <a:effectLst>
                  <a:outerShdw blurRad="38100" dist="38100" dir="2700000" algn="tl">
                    <a:srgbClr val="000000">
                      <a:alpha val="43137"/>
                    </a:srgbClr>
                  </a:outerShdw>
                </a:effectLst>
                <a:cs typeface="Times New Roman" panose="02020603050405020304" pitchFamily="18" charset="0"/>
              </a:rPr>
              <a:t>The Antichrist</a:t>
            </a:r>
            <a:r>
              <a:rPr lang="en-US" altLang="en-US" sz="4000" dirty="0">
                <a:effectLst>
                  <a:outerShdw blurRad="38100" dist="38100" dir="2700000" algn="tl">
                    <a:srgbClr val="000000">
                      <a:alpha val="43137"/>
                    </a:srgbClr>
                  </a:outerShdw>
                </a:effectLst>
                <a:cs typeface="Times New Roman" panose="02020603050405020304" pitchFamily="18" charset="0"/>
              </a:rPr>
              <a:t>, 281. </a:t>
            </a:r>
          </a:p>
        </p:txBody>
      </p:sp>
      <p:pic>
        <p:nvPicPr>
          <p:cNvPr id="2" name="Picture 1">
            <a:extLst>
              <a:ext uri="{FF2B5EF4-FFF2-40B4-BE49-F238E27FC236}">
                <a16:creationId xmlns:a16="http://schemas.microsoft.com/office/drawing/2014/main" id="{33F80191-5462-4966-A82B-9F7690CFA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415" y="238127"/>
            <a:ext cx="6353175" cy="1362075"/>
          </a:xfrm>
          <a:prstGeom prst="rect">
            <a:avLst/>
          </a:prstGeom>
        </p:spPr>
      </p:pic>
    </p:spTree>
    <p:extLst>
      <p:ext uri="{BB962C8B-B14F-4D97-AF65-F5344CB8AC3E}">
        <p14:creationId xmlns:p14="http://schemas.microsoft.com/office/powerpoint/2010/main" val="156148597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6604" y="1558010"/>
            <a:ext cx="8378792" cy="4385593"/>
          </a:xfrm>
          <a:prstGeom prst="rect">
            <a:avLst/>
          </a:prstGeom>
          <a:ln w="57150">
            <a:solidFill>
              <a:srgbClr val="C00000"/>
            </a:solidFill>
          </a:ln>
        </p:spPr>
      </p:pic>
      <p:sp>
        <p:nvSpPr>
          <p:cNvPr id="6" name="Rectangle 2"/>
          <p:cNvSpPr txBox="1">
            <a:spLocks noChangeArrowheads="1"/>
          </p:cNvSpPr>
          <p:nvPr/>
        </p:nvSpPr>
        <p:spPr>
          <a:xfrm>
            <a:off x="1752600" y="228600"/>
            <a:ext cx="8686800" cy="11430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4000" kern="0" dirty="0">
                <a:effectLst>
                  <a:outerShdw blurRad="38100" dist="38100" dir="2700000" algn="tl">
                    <a:srgbClr val="000000">
                      <a:alpha val="43137"/>
                    </a:srgbClr>
                  </a:outerShdw>
                </a:effectLst>
              </a:rPr>
              <a:t> Daniel Interprets the Writing (5:24-28)</a:t>
            </a:r>
          </a:p>
        </p:txBody>
      </p:sp>
    </p:spTree>
    <p:extLst>
      <p:ext uri="{BB962C8B-B14F-4D97-AF65-F5344CB8AC3E}">
        <p14:creationId xmlns:p14="http://schemas.microsoft.com/office/powerpoint/2010/main" val="199761322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799"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Genesis 11:1-4</a:t>
            </a:r>
          </a:p>
          <a:p>
            <a:pPr marL="0" indent="0" algn="just" eaLnBrk="1" hangingPunct="1">
              <a:spcBef>
                <a:spcPts val="0"/>
              </a:spcBef>
              <a:spcAft>
                <a:spcPts val="600"/>
              </a:spcAft>
              <a:buNone/>
              <a:defRPr/>
            </a:pPr>
            <a:r>
              <a:rPr lang="en-US" altLang="en-US" baseline="30000" dirty="0">
                <a:effectLst>
                  <a:outerShdw blurRad="38100" dist="38100" dir="2700000" algn="tl">
                    <a:srgbClr val="000000">
                      <a:alpha val="43137"/>
                    </a:srgbClr>
                  </a:outerShdw>
                </a:effectLst>
              </a:rPr>
              <a:t>1</a:t>
            </a:r>
            <a:r>
              <a:rPr lang="en-US" altLang="en-US" dirty="0">
                <a:effectLst>
                  <a:outerShdw blurRad="38100" dist="38100" dir="2700000" algn="tl">
                    <a:srgbClr val="000000">
                      <a:alpha val="43137"/>
                    </a:srgbClr>
                  </a:outerShdw>
                </a:effectLst>
              </a:rPr>
              <a:t> Now the whole earth used the same language and the same words. </a:t>
            </a:r>
            <a:r>
              <a:rPr lang="en-US" altLang="en-US" baseline="30000" dirty="0">
                <a:effectLst>
                  <a:outerShdw blurRad="38100" dist="38100" dir="2700000" algn="tl">
                    <a:srgbClr val="000000">
                      <a:alpha val="43137"/>
                    </a:srgbClr>
                  </a:outerShdw>
                </a:effectLst>
              </a:rPr>
              <a:t>2</a:t>
            </a:r>
            <a:r>
              <a:rPr lang="en-US" altLang="en-US" dirty="0">
                <a:effectLst>
                  <a:outerShdw blurRad="38100" dist="38100" dir="2700000" algn="tl">
                    <a:srgbClr val="000000">
                      <a:alpha val="43137"/>
                    </a:srgbClr>
                  </a:outerShdw>
                </a:effectLst>
              </a:rPr>
              <a:t> It came about as they journeyed east, that they found a plain in the land of Shinar and settled there. </a:t>
            </a:r>
            <a:r>
              <a:rPr lang="en-US" altLang="en-US" baseline="30000" dirty="0">
                <a:effectLst>
                  <a:outerShdw blurRad="38100" dist="38100" dir="2700000" algn="tl">
                    <a:srgbClr val="000000">
                      <a:alpha val="43137"/>
                    </a:srgbClr>
                  </a:outerShdw>
                </a:effectLst>
              </a:rPr>
              <a:t>3</a:t>
            </a:r>
            <a:r>
              <a:rPr lang="en-US" altLang="en-US" dirty="0">
                <a:effectLst>
                  <a:outerShdw blurRad="38100" dist="38100" dir="2700000" algn="tl">
                    <a:srgbClr val="000000">
                      <a:alpha val="43137"/>
                    </a:srgbClr>
                  </a:outerShdw>
                </a:effectLst>
              </a:rPr>
              <a:t> They said to one another, “Come, let us make bricks and burn them thoroughly.” And they used brick for stone, and they used tar for mortar. </a:t>
            </a:r>
            <a:r>
              <a:rPr lang="en-US" altLang="en-US" baseline="30000" dirty="0">
                <a:effectLst>
                  <a:outerShdw blurRad="38100" dist="38100" dir="2700000" algn="tl">
                    <a:srgbClr val="000000">
                      <a:alpha val="43137"/>
                    </a:srgbClr>
                  </a:outerShdw>
                </a:effectLst>
              </a:rPr>
              <a:t>4</a:t>
            </a:r>
            <a:r>
              <a:rPr lang="en-US" altLang="en-US" dirty="0">
                <a:effectLst>
                  <a:outerShdw blurRad="38100" dist="38100" dir="2700000" algn="tl">
                    <a:srgbClr val="000000">
                      <a:alpha val="43137"/>
                    </a:srgbClr>
                  </a:outerShdw>
                </a:effectLst>
              </a:rPr>
              <a:t> They said, “Come, let us build for ourselves a city, and a tower whose top will reach into heaven, and let us make for ourselves a name, otherwise we will be scattered abroad over the face of the whole earth.”</a:t>
            </a:r>
          </a:p>
        </p:txBody>
      </p:sp>
    </p:spTree>
    <p:extLst>
      <p:ext uri="{BB962C8B-B14F-4D97-AF65-F5344CB8AC3E}">
        <p14:creationId xmlns:p14="http://schemas.microsoft.com/office/powerpoint/2010/main" val="120239509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B926C0-7B26-4388-ADDC-3123391B1536}"/>
              </a:ext>
            </a:extLst>
          </p:cNvPr>
          <p:cNvPicPr>
            <a:picLocks noChangeAspect="1"/>
          </p:cNvPicPr>
          <p:nvPr/>
        </p:nvPicPr>
        <p:blipFill>
          <a:blip r:embed="rId2"/>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3810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Zechariah 1:7</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On the twenty-fourth day of the eleventh month, which is the month Shebat, in the </a:t>
            </a:r>
            <a:r>
              <a:rPr lang="en-US" sz="3600" b="1" u="sng" dirty="0">
                <a:solidFill>
                  <a:srgbClr val="FFFFCC"/>
                </a:solidFill>
                <a:effectLst>
                  <a:outerShdw blurRad="38100" dist="38100" dir="2700000" algn="tl">
                    <a:srgbClr val="000000">
                      <a:alpha val="43137"/>
                    </a:srgbClr>
                  </a:outerShdw>
                </a:effectLst>
              </a:rPr>
              <a:t>second year of Darius</a:t>
            </a:r>
            <a:r>
              <a:rPr lang="en-US" sz="3600" b="1" dirty="0">
                <a:solidFill>
                  <a:srgbClr val="FFFFCC"/>
                </a:solidFill>
                <a:effectLst>
                  <a:outerShdw blurRad="38100" dist="38100" dir="2700000" algn="tl">
                    <a:srgbClr val="000000">
                      <a:alpha val="43137"/>
                    </a:srgbClr>
                  </a:outerShdw>
                </a:effectLst>
              </a:rPr>
              <a:t> (519 </a:t>
            </a:r>
            <a:r>
              <a:rPr lang="en-US" sz="3600" b="1" cap="small" dirty="0" err="1">
                <a:solidFill>
                  <a:srgbClr val="FFFFCC"/>
                </a:solidFill>
                <a:effectLst>
                  <a:outerShdw blurRad="38100" dist="38100" dir="2700000" algn="tl">
                    <a:srgbClr val="000000">
                      <a:alpha val="43137"/>
                    </a:srgbClr>
                  </a:outerShdw>
                </a:effectLst>
              </a:rPr>
              <a:t>b.c.</a:t>
            </a:r>
            <a:r>
              <a:rPr lang="en-US" sz="3600" b="1" cap="small"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the word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came to Zechariah the prophet, the son of </a:t>
            </a:r>
            <a:r>
              <a:rPr lang="en-US" sz="3600" dirty="0" err="1">
                <a:effectLst>
                  <a:outerShdw blurRad="38100" dist="38100" dir="2700000" algn="tl">
                    <a:srgbClr val="000000">
                      <a:alpha val="43137"/>
                    </a:srgbClr>
                  </a:outerShdw>
                </a:effectLst>
              </a:rPr>
              <a:t>Berechiah</a:t>
            </a:r>
            <a:r>
              <a:rPr lang="en-US" sz="3600" dirty="0">
                <a:effectLst>
                  <a:outerShdw blurRad="38100" dist="38100" dir="2700000" algn="tl">
                    <a:srgbClr val="000000">
                      <a:alpha val="43137"/>
                    </a:srgbClr>
                  </a:outerShdw>
                </a:effectLst>
              </a:rPr>
              <a:t>, the son of </a:t>
            </a:r>
            <a:r>
              <a:rPr lang="en-US" sz="3600" dirty="0" err="1">
                <a:effectLst>
                  <a:outerShdw blurRad="38100" dist="38100" dir="2700000" algn="tl">
                    <a:srgbClr val="000000">
                      <a:alpha val="43137"/>
                    </a:srgbClr>
                  </a:outerShdw>
                </a:effectLst>
              </a:rPr>
              <a:t>Iddo</a:t>
            </a:r>
            <a:r>
              <a:rPr lang="en-US" sz="3600" dirty="0">
                <a:effectLst>
                  <a:outerShdw blurRad="38100" dist="38100" dir="2700000" algn="tl">
                    <a:srgbClr val="000000">
                      <a:alpha val="43137"/>
                    </a:srgbClr>
                  </a:outerShdw>
                </a:effectLst>
              </a:rPr>
              <a:t>, as follows:</a:t>
            </a:r>
          </a:p>
          <a:p>
            <a:pPr marL="0" indent="0" algn="ctr" eaLnBrk="1" hangingPunct="1">
              <a:spcBef>
                <a:spcPts val="1200"/>
              </a:spcBef>
              <a:buNone/>
              <a:defRPr/>
            </a:pPr>
            <a:r>
              <a:rPr lang="en-US" sz="3600" b="1" dirty="0">
                <a:solidFill>
                  <a:srgbClr val="FFFFCC"/>
                </a:solidFill>
                <a:effectLst>
                  <a:outerShdw blurRad="38100" dist="38100" dir="2700000" algn="tl">
                    <a:srgbClr val="000000">
                      <a:alpha val="43137"/>
                    </a:srgbClr>
                  </a:outerShdw>
                </a:effectLst>
              </a:rPr>
              <a:t>*Babylon fell in 539 </a:t>
            </a:r>
            <a:r>
              <a:rPr lang="en-US" sz="3600" b="1" cap="small" dirty="0" err="1">
                <a:solidFill>
                  <a:srgbClr val="FFFFCC"/>
                </a:solidFill>
                <a:effectLst>
                  <a:outerShdw blurRad="38100" dist="38100" dir="2700000" algn="tl">
                    <a:srgbClr val="000000">
                      <a:alpha val="43137"/>
                    </a:srgbClr>
                  </a:outerShdw>
                </a:effectLst>
              </a:rPr>
              <a:t>b.c</a:t>
            </a:r>
            <a:r>
              <a:rPr lang="en-US" sz="3600" b="1" cap="small" dirty="0">
                <a:solidFill>
                  <a:srgbClr val="FFFFCC"/>
                </a:solidFill>
                <a:effectLst>
                  <a:outerShdw blurRad="38100" dist="38100" dir="2700000" algn="tl">
                    <a:srgbClr val="000000">
                      <a:alpha val="43137"/>
                    </a:srgbClr>
                  </a:outerShdw>
                </a:effectLst>
              </a:rPr>
              <a:t>!</a:t>
            </a:r>
          </a:p>
          <a:p>
            <a:pPr marL="0" indent="0" algn="just" eaLnBrk="1" hangingPunct="1">
              <a:buNone/>
              <a:defRPr/>
            </a:pPr>
            <a:endParaRPr lang="en-US" altLang="en-US" sz="3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6243032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74A0CC31-7CEF-4C4F-A170-AEF33EBC3E17}"/>
              </a:ext>
            </a:extLst>
          </p:cNvPr>
          <p:cNvSpPr>
            <a:spLocks noGrp="1" noChangeArrowheads="1"/>
          </p:cNvSpPr>
          <p:nvPr>
            <p:ph type="title"/>
          </p:nvPr>
        </p:nvSpPr>
        <p:spPr>
          <a:xfrm>
            <a:off x="2209800" y="228600"/>
            <a:ext cx="7772400" cy="1143000"/>
          </a:xfrm>
        </p:spPr>
        <p:txBody>
          <a:bodyPr/>
          <a:lstStyle/>
          <a:p>
            <a:pPr algn="ctr"/>
            <a:r>
              <a:rPr lang="en-US" altLang="en-US" sz="4000" dirty="0">
                <a:solidFill>
                  <a:srgbClr val="00FFFF"/>
                </a:solidFill>
                <a:effectLst>
                  <a:outerShdw blurRad="38100" dist="38100" dir="2700000" algn="tl">
                    <a:srgbClr val="000000">
                      <a:alpha val="43137"/>
                    </a:srgbClr>
                  </a:outerShdw>
                </a:effectLst>
              </a:rPr>
              <a:t>Newton</a:t>
            </a:r>
            <a:br>
              <a:rPr lang="en-US" altLang="en-US" dirty="0">
                <a:solidFill>
                  <a:srgbClr val="00FFFF"/>
                </a:solidFill>
                <a:effectLst>
                  <a:outerShdw blurRad="38100" dist="38100" dir="2700000" algn="tl">
                    <a:srgbClr val="000000">
                      <a:alpha val="43137"/>
                    </a:srgbClr>
                  </a:outerShdw>
                </a:effectLst>
              </a:rPr>
            </a:br>
            <a:r>
              <a:rPr lang="en-US" altLang="en-US" sz="2000" i="1" dirty="0">
                <a:solidFill>
                  <a:schemeClr val="tx1"/>
                </a:solidFill>
                <a:effectLst>
                  <a:outerShdw blurRad="38100" dist="38100" dir="2700000" algn="tl">
                    <a:srgbClr val="000000">
                      <a:alpha val="43137"/>
                    </a:srgbClr>
                  </a:outerShdw>
                </a:effectLst>
                <a:cs typeface="Times New Roman" panose="02020603050405020304" pitchFamily="18" charset="0"/>
              </a:rPr>
              <a:t>Babylon: Its Future, History, and Doom</a:t>
            </a:r>
            <a:r>
              <a:rPr lang="en-US" altLang="en-US" sz="2000" dirty="0">
                <a:solidFill>
                  <a:schemeClr val="tx1"/>
                </a:solidFill>
                <a:effectLst>
                  <a:outerShdw blurRad="38100" dist="38100" dir="2700000" algn="tl">
                    <a:srgbClr val="000000">
                      <a:alpha val="43137"/>
                    </a:srgbClr>
                  </a:outerShdw>
                </a:effectLst>
                <a:cs typeface="Times New Roman" panose="02020603050405020304" pitchFamily="18" charset="0"/>
              </a:rPr>
              <a:t>, 1890, p. 64.</a:t>
            </a:r>
            <a:r>
              <a:rPr lang="en-US" altLang="en-US" sz="2000" dirty="0">
                <a:solidFill>
                  <a:schemeClr val="tx1"/>
                </a:solidFill>
                <a:effectLst>
                  <a:outerShdw blurRad="38100" dist="38100" dir="2700000" algn="tl">
                    <a:srgbClr val="000000">
                      <a:alpha val="43137"/>
                    </a:srgbClr>
                  </a:outerShdw>
                </a:effectLst>
              </a:rPr>
              <a:t> </a:t>
            </a:r>
            <a:endParaRPr lang="en-US" altLang="en-US" sz="2800" dirty="0">
              <a:solidFill>
                <a:schemeClr val="tx1"/>
              </a:solidFill>
              <a:effectLst>
                <a:outerShdw blurRad="38100" dist="38100" dir="2700000" algn="tl">
                  <a:srgbClr val="000000">
                    <a:alpha val="43137"/>
                  </a:srgbClr>
                </a:outerShdw>
              </a:effectLst>
            </a:endParaRPr>
          </a:p>
        </p:txBody>
      </p:sp>
      <p:sp>
        <p:nvSpPr>
          <p:cNvPr id="82947" name="Rectangle 3">
            <a:extLst>
              <a:ext uri="{FF2B5EF4-FFF2-40B4-BE49-F238E27FC236}">
                <a16:creationId xmlns:a16="http://schemas.microsoft.com/office/drawing/2014/main" id="{BCA43B13-C7A1-4C0B-936E-7625653A6F56}"/>
              </a:ext>
            </a:extLst>
          </p:cNvPr>
          <p:cNvSpPr>
            <a:spLocks noGrp="1" noChangeArrowheads="1"/>
          </p:cNvSpPr>
          <p:nvPr>
            <p:ph type="body" idx="1"/>
          </p:nvPr>
        </p:nvSpPr>
        <p:spPr>
          <a:xfrm>
            <a:off x="609600" y="1600203"/>
            <a:ext cx="10972800" cy="3276599"/>
          </a:xfrm>
        </p:spPr>
        <p:txBody>
          <a:bodyPr/>
          <a:lstStyle/>
          <a:p>
            <a:pPr marL="0" indent="0" algn="just">
              <a:buNone/>
            </a:pPr>
            <a:r>
              <a:rPr lang="en-US" altLang="en-US" sz="3600" dirty="0">
                <a:effectLst>
                  <a:outerShdw blurRad="38100" dist="38100" dir="2700000" algn="tl">
                    <a:srgbClr val="000000">
                      <a:alpha val="43137"/>
                    </a:srgbClr>
                  </a:outerShdw>
                </a:effectLst>
                <a:cs typeface="Times New Roman" panose="02020603050405020304" pitchFamily="18" charset="0"/>
              </a:rPr>
              <a:t>“That this event predicted in this remarkable passage remains still unaccomplished, is sufficiently evident from the fact of Zechariah’s having prophesied </a:t>
            </a:r>
            <a:r>
              <a:rPr lang="en-US" altLang="en-US" sz="3600" b="1" u="sng" dirty="0">
                <a:solidFill>
                  <a:srgbClr val="FFFFCC"/>
                </a:solidFill>
                <a:effectLst>
                  <a:outerShdw blurRad="38100" dist="38100" dir="2700000" algn="tl">
                    <a:srgbClr val="000000">
                      <a:alpha val="43137"/>
                    </a:srgbClr>
                  </a:outerShdw>
                </a:effectLst>
                <a:cs typeface="Times New Roman" panose="02020603050405020304" pitchFamily="18" charset="0"/>
              </a:rPr>
              <a:t>after</a:t>
            </a:r>
            <a:r>
              <a:rPr lang="en-US" altLang="en-US" sz="3600" dirty="0">
                <a:effectLst>
                  <a:outerShdw blurRad="38100" dist="38100" dir="2700000" algn="tl">
                    <a:srgbClr val="000000">
                      <a:alpha val="43137"/>
                    </a:srgbClr>
                  </a:outerShdw>
                </a:effectLst>
                <a:cs typeface="Times New Roman" panose="02020603050405020304" pitchFamily="18" charset="0"/>
              </a:rPr>
              <a:t> Babylon had received that blow under which it has gradually waned. Zechariah lived </a:t>
            </a:r>
            <a:r>
              <a:rPr lang="en-US" altLang="en-US" sz="3600" b="1" u="sng" dirty="0">
                <a:solidFill>
                  <a:srgbClr val="FFFFCC"/>
                </a:solidFill>
                <a:effectLst>
                  <a:outerShdw blurRad="38100" dist="38100" dir="2700000" algn="tl">
                    <a:srgbClr val="000000">
                      <a:alpha val="43137"/>
                    </a:srgbClr>
                  </a:outerShdw>
                </a:effectLst>
                <a:cs typeface="Times New Roman" panose="02020603050405020304" pitchFamily="18" charset="0"/>
              </a:rPr>
              <a:t>after</a:t>
            </a:r>
            <a:r>
              <a:rPr lang="en-US" altLang="en-US" sz="3600" dirty="0">
                <a:effectLst>
                  <a:outerShdw blurRad="38100" dist="38100" dir="2700000" algn="tl">
                    <a:srgbClr val="000000">
                      <a:alpha val="43137"/>
                    </a:srgbClr>
                  </a:outerShdw>
                </a:effectLst>
                <a:cs typeface="Times New Roman" panose="02020603050405020304" pitchFamily="18" charset="0"/>
              </a:rPr>
              <a:t> Babylon had passed into the hands of the Persians . . .”</a:t>
            </a:r>
            <a:r>
              <a:rPr lang="en-US" altLang="en-US" sz="3600"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38255280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676400" y="1023257"/>
            <a:ext cx="8839200" cy="4518804"/>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Tower of Babel (Gen. 1–11)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Prophecies of Isaiah (13–14) &amp; Jeremiah (50–51)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Prophecy of Zechariah (Zech. 5:5-11)</a:t>
            </a:r>
          </a:p>
          <a:p>
            <a:pPr marL="571500" indent="-5715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Kings of the East (Rev. 9:14; 16:12)</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End-Time Harlot (Rev. 17–18)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Inadequate Theories</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Current Events</a:t>
            </a:r>
          </a:p>
        </p:txBody>
      </p:sp>
      <p:sp>
        <p:nvSpPr>
          <p:cNvPr id="7" name="Rectangle 6"/>
          <p:cNvSpPr>
            <a:spLocks noGrp="1" noChangeArrowheads="1"/>
          </p:cNvSpPr>
          <p:nvPr>
            <p:ph type="title"/>
          </p:nvPr>
        </p:nvSpPr>
        <p:spPr>
          <a:xfrm>
            <a:off x="3962400" y="228600"/>
            <a:ext cx="4267200" cy="609600"/>
          </a:xfrm>
        </p:spPr>
        <p:txBody>
          <a:bodyPr/>
          <a:lstStyle/>
          <a:p>
            <a:pPr algn="ctr" eaLnBrk="1" hangingPunct="1"/>
            <a:r>
              <a:rPr lang="en-US" altLang="en-US" sz="4000" dirty="0">
                <a:effectLst>
                  <a:outerShdw blurRad="38100" dist="38100" dir="2700000" algn="tl">
                    <a:srgbClr val="000000">
                      <a:alpha val="43137"/>
                    </a:srgbClr>
                  </a:outerShdw>
                </a:effectLst>
              </a:rPr>
              <a:t>Seven Areas</a:t>
            </a:r>
          </a:p>
        </p:txBody>
      </p:sp>
      <p:pic>
        <p:nvPicPr>
          <p:cNvPr id="5" name="Picture 2" descr="C:\Users\jamcg\AppData\Local\Temp\SNAGHTMLa6ab7b.PNG">
            <a:extLst>
              <a:ext uri="{FF2B5EF4-FFF2-40B4-BE49-F238E27FC236}">
                <a16:creationId xmlns:a16="http://schemas.microsoft.com/office/drawing/2014/main" id="{7E3D71C3-3FBB-482D-9AF4-C9B1C4D63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4019550"/>
            <a:ext cx="21336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841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7D244C-89B9-4919-9930-EC6E1184C789}"/>
              </a:ext>
            </a:extLst>
          </p:cNvPr>
          <p:cNvPicPr>
            <a:picLocks noChangeAspect="1"/>
          </p:cNvPicPr>
          <p:nvPr/>
        </p:nvPicPr>
        <p:blipFill>
          <a:blip r:embed="rId2"/>
          <a:stretch>
            <a:fillRect/>
          </a:stretch>
        </p:blipFill>
        <p:spPr>
          <a:xfrm>
            <a:off x="0" y="0"/>
            <a:ext cx="12192000" cy="6857999"/>
          </a:xfrm>
          <a:prstGeom prst="rect">
            <a:avLst/>
          </a:prstGeom>
        </p:spPr>
      </p:pic>
      <p:sp>
        <p:nvSpPr>
          <p:cNvPr id="10243" name="Rectangle 7"/>
          <p:cNvSpPr>
            <a:spLocks noGrp="1" noChangeArrowheads="1"/>
          </p:cNvSpPr>
          <p:nvPr>
            <p:ph type="body" idx="1"/>
          </p:nvPr>
        </p:nvSpPr>
        <p:spPr>
          <a:xfrm>
            <a:off x="1524000" y="0"/>
            <a:ext cx="9144000" cy="2667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Revelation 9:14</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“one saying to the sixth angel who had the trumpet, ‘Release the four angels who are bound at the great river </a:t>
            </a:r>
            <a:r>
              <a:rPr lang="en-US" sz="3600" b="1" u="sng" dirty="0">
                <a:solidFill>
                  <a:srgbClr val="FFFFCC"/>
                </a:solidFill>
                <a:effectLst>
                  <a:outerShdw blurRad="38100" dist="38100" dir="2700000" algn="tl">
                    <a:srgbClr val="000000">
                      <a:alpha val="43137"/>
                    </a:srgbClr>
                  </a:outerShdw>
                </a:effectLst>
              </a:rPr>
              <a:t>Euphrates</a:t>
            </a:r>
            <a:r>
              <a:rPr lang="en-US" sz="3600" dirty="0">
                <a:effectLst>
                  <a:outerShdw blurRad="38100" dist="38100" dir="2700000" algn="tl">
                    <a:srgbClr val="000000">
                      <a:alpha val="43137"/>
                    </a:srgbClr>
                  </a:outerShdw>
                </a:effectLst>
              </a:rPr>
              <a:t>.’”</a:t>
            </a:r>
          </a:p>
          <a:p>
            <a:pPr marL="0" indent="0" eaLnBrk="1" hangingPunct="1">
              <a:buNone/>
              <a:defRPr/>
            </a:pPr>
            <a:endParaRPr lang="en-US" altLang="en-US" dirty="0">
              <a:effectLst>
                <a:outerShdw blurRad="38100" dist="38100" dir="2700000" algn="tl">
                  <a:srgbClr val="000000">
                    <a:alpha val="43137"/>
                  </a:srgbClr>
                </a:outerShdw>
              </a:effectLst>
              <a:latin typeface="Calibri" panose="020F0502020204030204" pitchFamily="34" charset="0"/>
            </a:endParaRPr>
          </a:p>
        </p:txBody>
      </p:sp>
      <p:pic>
        <p:nvPicPr>
          <p:cNvPr id="6" name="Picture 5">
            <a:extLst>
              <a:ext uri="{FF2B5EF4-FFF2-40B4-BE49-F238E27FC236}">
                <a16:creationId xmlns:a16="http://schemas.microsoft.com/office/drawing/2014/main" id="{2C04652B-F9BC-41F5-B378-259FB1FAA8E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63482" y="2590800"/>
            <a:ext cx="1865036" cy="2286000"/>
          </a:xfrm>
          <a:prstGeom prst="rect">
            <a:avLst/>
          </a:prstGeom>
        </p:spPr>
      </p:pic>
    </p:spTree>
    <p:extLst>
      <p:ext uri="{BB962C8B-B14F-4D97-AF65-F5344CB8AC3E}">
        <p14:creationId xmlns:p14="http://schemas.microsoft.com/office/powerpoint/2010/main" val="51227123"/>
      </p:ext>
    </p:extLst>
  </p:cSld>
  <p:clrMapOvr>
    <a:masterClrMapping/>
  </p:clrMapOvr>
  <p:transition>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FA8529-68C9-4C91-90A7-36789F031961}"/>
              </a:ext>
            </a:extLst>
          </p:cNvPr>
          <p:cNvPicPr>
            <a:picLocks noChangeAspect="1"/>
          </p:cNvPicPr>
          <p:nvPr/>
        </p:nvPicPr>
        <p:blipFill>
          <a:blip r:embed="rId2"/>
          <a:stretch>
            <a:fillRect/>
          </a:stretch>
        </p:blipFill>
        <p:spPr>
          <a:xfrm>
            <a:off x="0" y="0"/>
            <a:ext cx="12192000" cy="6857999"/>
          </a:xfrm>
          <a:prstGeom prst="rect">
            <a:avLst/>
          </a:prstGeom>
        </p:spPr>
      </p:pic>
      <p:sp>
        <p:nvSpPr>
          <p:cNvPr id="10243" name="Rectangle 7"/>
          <p:cNvSpPr>
            <a:spLocks noGrp="1" noChangeArrowheads="1"/>
          </p:cNvSpPr>
          <p:nvPr>
            <p:ph type="body" idx="1"/>
          </p:nvPr>
        </p:nvSpPr>
        <p:spPr>
          <a:xfrm>
            <a:off x="1104900" y="1"/>
            <a:ext cx="9982201" cy="3322615"/>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Revelation 16:12</a:t>
            </a:r>
          </a:p>
          <a:p>
            <a:pPr marL="0" indent="0" algn="just" eaLnBrk="1" hangingPunct="1">
              <a:spcBef>
                <a:spcPts val="0"/>
              </a:spcBef>
              <a:buNone/>
              <a:defRPr/>
            </a:pPr>
            <a:r>
              <a:rPr lang="en-US" sz="3400" dirty="0">
                <a:effectLst>
                  <a:outerShdw blurRad="38100" dist="38100" dir="2700000" algn="tl">
                    <a:srgbClr val="000000">
                      <a:alpha val="43137"/>
                    </a:srgbClr>
                  </a:outerShdw>
                </a:effectLst>
              </a:rPr>
              <a:t>“The sixth </a:t>
            </a:r>
            <a:r>
              <a:rPr lang="en-US" sz="3400" i="1" dirty="0">
                <a:effectLst>
                  <a:outerShdw blurRad="38100" dist="38100" dir="2700000" algn="tl">
                    <a:srgbClr val="000000">
                      <a:alpha val="43137"/>
                    </a:srgbClr>
                  </a:outerShdw>
                </a:effectLst>
              </a:rPr>
              <a:t>angel</a:t>
            </a:r>
            <a:r>
              <a:rPr lang="en-US" sz="3400" dirty="0">
                <a:effectLst>
                  <a:outerShdw blurRad="38100" dist="38100" dir="2700000" algn="tl">
                    <a:srgbClr val="000000">
                      <a:alpha val="43137"/>
                    </a:srgbClr>
                  </a:outerShdw>
                </a:effectLst>
              </a:rPr>
              <a:t> poured out his bowl on the great river, the </a:t>
            </a:r>
            <a:r>
              <a:rPr lang="en-US" sz="3400" b="1" u="sng" dirty="0">
                <a:solidFill>
                  <a:srgbClr val="FFFFCC"/>
                </a:solidFill>
                <a:effectLst>
                  <a:outerShdw blurRad="38100" dist="38100" dir="2700000" algn="tl">
                    <a:srgbClr val="000000">
                      <a:alpha val="43137"/>
                    </a:srgbClr>
                  </a:outerShdw>
                </a:effectLst>
              </a:rPr>
              <a:t>Euphrates</a:t>
            </a:r>
            <a:r>
              <a:rPr lang="en-US" sz="3400" dirty="0">
                <a:effectLst>
                  <a:outerShdw blurRad="38100" dist="38100" dir="2700000" algn="tl">
                    <a:srgbClr val="000000">
                      <a:alpha val="43137"/>
                    </a:srgbClr>
                  </a:outerShdw>
                </a:effectLst>
              </a:rPr>
              <a:t>; and its water was dried up, so that the way would be prepared for the kings from the </a:t>
            </a:r>
            <a:r>
              <a:rPr lang="en-US" sz="3400" b="1" u="sng" dirty="0">
                <a:solidFill>
                  <a:srgbClr val="FFFFCC"/>
                </a:solidFill>
                <a:effectLst>
                  <a:outerShdw blurRad="38100" dist="38100" dir="2700000" algn="tl">
                    <a:srgbClr val="000000">
                      <a:alpha val="43137"/>
                    </a:srgbClr>
                  </a:outerShdw>
                </a:effectLst>
              </a:rPr>
              <a:t>east</a:t>
            </a:r>
            <a:r>
              <a:rPr lang="en-US" sz="3400" dirty="0">
                <a:effectLst>
                  <a:outerShdw blurRad="38100" dist="38100" dir="2700000" algn="tl">
                    <a:srgbClr val="000000">
                      <a:alpha val="43137"/>
                    </a:srgbClr>
                  </a:outerShdw>
                </a:effectLst>
              </a:rPr>
              <a:t>.”</a:t>
            </a:r>
          </a:p>
          <a:p>
            <a:pPr marL="0" indent="0" eaLnBrk="1" hangingPunct="1">
              <a:buNone/>
              <a:defRPr/>
            </a:pPr>
            <a:endParaRPr lang="en-US" altLang="en-US" dirty="0">
              <a:effectLst>
                <a:outerShdw blurRad="38100" dist="38100" dir="2700000" algn="tl">
                  <a:srgbClr val="000000">
                    <a:alpha val="43137"/>
                  </a:srgbClr>
                </a:outerShdw>
              </a:effectLst>
              <a:latin typeface="Calibri" panose="020F0502020204030204" pitchFamily="34" charset="0"/>
            </a:endParaRPr>
          </a:p>
        </p:txBody>
      </p:sp>
      <p:pic>
        <p:nvPicPr>
          <p:cNvPr id="6" name="Picture 5">
            <a:extLst>
              <a:ext uri="{FF2B5EF4-FFF2-40B4-BE49-F238E27FC236}">
                <a16:creationId xmlns:a16="http://schemas.microsoft.com/office/drawing/2014/main" id="{67F3639B-13CC-4809-A64A-479901D6A24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63482" y="2590800"/>
            <a:ext cx="1865036" cy="2286000"/>
          </a:xfrm>
          <a:prstGeom prst="rect">
            <a:avLst/>
          </a:prstGeom>
        </p:spPr>
      </p:pic>
    </p:spTree>
    <p:extLst>
      <p:ext uri="{BB962C8B-B14F-4D97-AF65-F5344CB8AC3E}">
        <p14:creationId xmlns:p14="http://schemas.microsoft.com/office/powerpoint/2010/main" val="2994664775"/>
      </p:ext>
    </p:extLst>
  </p:cSld>
  <p:clrMapOvr>
    <a:masterClrMapping/>
  </p:clrMapOvr>
  <p:transition>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00200" y="76200"/>
            <a:ext cx="8991600" cy="6705600"/>
          </a:xfrm>
          <a:prstGeom prst="rect">
            <a:avLst/>
          </a:prstGeom>
        </p:spPr>
      </p:pic>
    </p:spTree>
    <p:extLst>
      <p:ext uri="{BB962C8B-B14F-4D97-AF65-F5344CB8AC3E}">
        <p14:creationId xmlns:p14="http://schemas.microsoft.com/office/powerpoint/2010/main" val="95994984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4229100" y="228600"/>
            <a:ext cx="3733800" cy="838200"/>
          </a:xfrm>
        </p:spPr>
        <p:txBody>
          <a:bodyPr/>
          <a:lstStyle/>
          <a:p>
            <a:pPr algn="ctr"/>
            <a:r>
              <a:rPr lang="en-US" altLang="en-US" sz="4000" kern="1200" dirty="0">
                <a:solidFill>
                  <a:srgbClr val="00FFFF"/>
                </a:solidFill>
                <a:effectLst>
                  <a:outerShdw blurRad="38100" dist="38100" dir="2700000" algn="tl">
                    <a:srgbClr val="000000">
                      <a:alpha val="43137"/>
                    </a:srgbClr>
                  </a:outerShdw>
                </a:effectLst>
                <a:cs typeface="Calibri" panose="020F0502020204030204" pitchFamily="34" charset="0"/>
              </a:rPr>
              <a:t>East = Babylon</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2438400" y="1143000"/>
            <a:ext cx="3429000" cy="4953000"/>
          </a:xfrm>
        </p:spPr>
        <p:txBody>
          <a:bodyPr/>
          <a:lstStyle/>
          <a:p>
            <a:pPr marL="457200" indent="-457200">
              <a:spcBef>
                <a:spcPts val="0"/>
              </a:spcBef>
              <a:spcAft>
                <a:spcPts val="3600"/>
              </a:spcAft>
              <a:defRPr/>
            </a:pPr>
            <a:r>
              <a:rPr lang="en-US" sz="3600" dirty="0">
                <a:effectLst>
                  <a:outerShdw blurRad="38100" dist="38100" dir="2700000" algn="tl">
                    <a:srgbClr val="000000">
                      <a:alpha val="43137"/>
                    </a:srgbClr>
                  </a:outerShdw>
                </a:effectLst>
              </a:rPr>
              <a:t>Genesis 2:8</a:t>
            </a:r>
          </a:p>
          <a:p>
            <a:pPr marL="457200" indent="-457200">
              <a:spcBef>
                <a:spcPts val="0"/>
              </a:spcBef>
              <a:spcAft>
                <a:spcPts val="3600"/>
              </a:spcAft>
              <a:defRPr/>
            </a:pPr>
            <a:r>
              <a:rPr lang="en-US" sz="3600" dirty="0">
                <a:effectLst>
                  <a:outerShdw blurRad="38100" dist="38100" dir="2700000" algn="tl">
                    <a:srgbClr val="000000">
                      <a:alpha val="43137"/>
                    </a:srgbClr>
                  </a:outerShdw>
                </a:effectLst>
              </a:rPr>
              <a:t>Genesis 11:2</a:t>
            </a:r>
          </a:p>
          <a:p>
            <a:pPr marL="457200" indent="-457200">
              <a:spcBef>
                <a:spcPts val="0"/>
              </a:spcBef>
              <a:spcAft>
                <a:spcPts val="3600"/>
              </a:spcAft>
              <a:defRPr/>
            </a:pPr>
            <a:r>
              <a:rPr lang="en-US" sz="3600" dirty="0">
                <a:effectLst>
                  <a:outerShdw blurRad="38100" dist="38100" dir="2700000" algn="tl">
                    <a:srgbClr val="000000">
                      <a:alpha val="43137"/>
                    </a:srgbClr>
                  </a:outerShdw>
                </a:effectLst>
              </a:rPr>
              <a:t>Matthew 2:2</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287462"/>
            <a:ext cx="2933700"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32575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0587FF-E16C-45CC-9AE1-9D472CBDBC6D}"/>
              </a:ext>
            </a:extLst>
          </p:cNvPr>
          <p:cNvPicPr>
            <a:picLocks noChangeAspect="1"/>
          </p:cNvPicPr>
          <p:nvPr/>
        </p:nvPicPr>
        <p:blipFill>
          <a:blip r:embed="rId2"/>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Genesis 11:1-4</a:t>
            </a:r>
          </a:p>
          <a:p>
            <a:pPr marL="0" indent="0" algn="just" eaLnBrk="1" hangingPunct="1">
              <a:spcBef>
                <a:spcPts val="0"/>
              </a:spcBef>
              <a:buNone/>
              <a:defRPr/>
            </a:pPr>
            <a:r>
              <a:rPr lang="en-US" altLang="en-US" baseline="30000" dirty="0">
                <a:effectLst>
                  <a:outerShdw blurRad="38100" dist="38100" dir="2700000" algn="tl">
                    <a:srgbClr val="000000">
                      <a:alpha val="43137"/>
                    </a:srgbClr>
                  </a:outerShdw>
                </a:effectLst>
              </a:rPr>
              <a:t>1</a:t>
            </a:r>
            <a:r>
              <a:rPr lang="en-US" altLang="en-US" dirty="0">
                <a:effectLst>
                  <a:outerShdw blurRad="38100" dist="38100" dir="2700000" algn="tl">
                    <a:srgbClr val="000000">
                      <a:alpha val="43137"/>
                    </a:srgbClr>
                  </a:outerShdw>
                </a:effectLst>
              </a:rPr>
              <a:t> Now the whole earth used the same language and the same words. </a:t>
            </a:r>
            <a:r>
              <a:rPr lang="en-US" altLang="en-US" baseline="30000" dirty="0">
                <a:effectLst>
                  <a:outerShdw blurRad="38100" dist="38100" dir="2700000" algn="tl">
                    <a:srgbClr val="000000">
                      <a:alpha val="43137"/>
                    </a:srgbClr>
                  </a:outerShdw>
                </a:effectLst>
              </a:rPr>
              <a:t>2</a:t>
            </a:r>
            <a:r>
              <a:rPr lang="en-US" altLang="en-US" dirty="0">
                <a:effectLst>
                  <a:outerShdw blurRad="38100" dist="38100" dir="2700000" algn="tl">
                    <a:srgbClr val="000000">
                      <a:alpha val="43137"/>
                    </a:srgbClr>
                  </a:outerShdw>
                </a:effectLst>
              </a:rPr>
              <a:t> It came about as they journeyed </a:t>
            </a:r>
            <a:r>
              <a:rPr lang="en-US" altLang="en-US" b="1" u="sng" dirty="0">
                <a:solidFill>
                  <a:srgbClr val="FFFFCC"/>
                </a:solidFill>
                <a:effectLst>
                  <a:outerShdw blurRad="38100" dist="38100" dir="2700000" algn="tl">
                    <a:srgbClr val="000000">
                      <a:alpha val="43137"/>
                    </a:srgbClr>
                  </a:outerShdw>
                </a:effectLst>
              </a:rPr>
              <a:t>east</a:t>
            </a:r>
            <a:r>
              <a:rPr lang="en-US" altLang="en-US" dirty="0">
                <a:effectLst>
                  <a:outerShdw blurRad="38100" dist="38100" dir="2700000" algn="tl">
                    <a:srgbClr val="000000">
                      <a:alpha val="43137"/>
                    </a:srgbClr>
                  </a:outerShdw>
                </a:effectLst>
              </a:rPr>
              <a:t>, that they found a plain in the land of </a:t>
            </a:r>
            <a:r>
              <a:rPr lang="en-US" altLang="en-US" b="1" u="sng" dirty="0">
                <a:solidFill>
                  <a:srgbClr val="FFFFCC"/>
                </a:solidFill>
                <a:effectLst>
                  <a:outerShdw blurRad="38100" dist="38100" dir="2700000" algn="tl">
                    <a:srgbClr val="000000">
                      <a:alpha val="43137"/>
                    </a:srgbClr>
                  </a:outerShdw>
                </a:effectLst>
              </a:rPr>
              <a:t>Shinar</a:t>
            </a:r>
            <a:r>
              <a:rPr lang="en-US" altLang="en-US" dirty="0">
                <a:effectLst>
                  <a:outerShdw blurRad="38100" dist="38100" dir="2700000" algn="tl">
                    <a:srgbClr val="000000">
                      <a:alpha val="43137"/>
                    </a:srgbClr>
                  </a:outerShdw>
                </a:effectLst>
              </a:rPr>
              <a:t> and settled there. </a:t>
            </a:r>
            <a:r>
              <a:rPr lang="en-US" altLang="en-US" baseline="30000" dirty="0">
                <a:effectLst>
                  <a:outerShdw blurRad="38100" dist="38100" dir="2700000" algn="tl">
                    <a:srgbClr val="000000">
                      <a:alpha val="43137"/>
                    </a:srgbClr>
                  </a:outerShdw>
                </a:effectLst>
              </a:rPr>
              <a:t>3</a:t>
            </a:r>
            <a:r>
              <a:rPr lang="en-US" altLang="en-US" dirty="0">
                <a:effectLst>
                  <a:outerShdw blurRad="38100" dist="38100" dir="2700000" algn="tl">
                    <a:srgbClr val="000000">
                      <a:alpha val="43137"/>
                    </a:srgbClr>
                  </a:outerShdw>
                </a:effectLst>
              </a:rPr>
              <a:t> They said to one another, “Come, let us make bricks and burn them thoroughly.” And they used brick for stone, and they used tar for mortar. </a:t>
            </a:r>
            <a:r>
              <a:rPr lang="en-US" altLang="en-US" baseline="30000" dirty="0">
                <a:effectLst>
                  <a:outerShdw blurRad="38100" dist="38100" dir="2700000" algn="tl">
                    <a:srgbClr val="000000">
                      <a:alpha val="43137"/>
                    </a:srgbClr>
                  </a:outerShdw>
                </a:effectLst>
              </a:rPr>
              <a:t>4</a:t>
            </a:r>
            <a:r>
              <a:rPr lang="en-US" altLang="en-US" dirty="0">
                <a:effectLst>
                  <a:outerShdw blurRad="38100" dist="38100" dir="2700000" algn="tl">
                    <a:srgbClr val="000000">
                      <a:alpha val="43137"/>
                    </a:srgbClr>
                  </a:outerShdw>
                </a:effectLst>
              </a:rPr>
              <a:t> They said, “Come, let us build for ourselves a city, and a tower whose top will reach into heaven, and let us make for ourselves a name, otherwise we will be scattered abroad over the face of the whole earth.”</a:t>
            </a:r>
          </a:p>
        </p:txBody>
      </p:sp>
    </p:spTree>
    <p:extLst>
      <p:ext uri="{BB962C8B-B14F-4D97-AF65-F5344CB8AC3E}">
        <p14:creationId xmlns:p14="http://schemas.microsoft.com/office/powerpoint/2010/main" val="100150243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00200" y="76200"/>
            <a:ext cx="8991600" cy="6705600"/>
          </a:xfrm>
          <a:prstGeom prst="rect">
            <a:avLst/>
          </a:prstGeom>
        </p:spPr>
      </p:pic>
    </p:spTree>
    <p:extLst>
      <p:ext uri="{BB962C8B-B14F-4D97-AF65-F5344CB8AC3E}">
        <p14:creationId xmlns:p14="http://schemas.microsoft.com/office/powerpoint/2010/main" val="278670509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676400" y="1023257"/>
            <a:ext cx="8839200" cy="4518804"/>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Tower of Babel (Gen. 1–11)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Prophecies of Isaiah (13–14) &amp; Jeremiah (50–51)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Prophecy of Zechariah (Zech. 5:5-11)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Kings of the East (Rev. 9:14; 16:12)</a:t>
            </a:r>
          </a:p>
          <a:p>
            <a:pPr marL="571500" indent="-5715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End-Time Harlot (Rev. 17–18)</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Inadequate Theories</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Current Events</a:t>
            </a:r>
          </a:p>
        </p:txBody>
      </p:sp>
      <p:sp>
        <p:nvSpPr>
          <p:cNvPr id="7" name="Rectangle 6"/>
          <p:cNvSpPr>
            <a:spLocks noGrp="1" noChangeArrowheads="1"/>
          </p:cNvSpPr>
          <p:nvPr>
            <p:ph type="title"/>
          </p:nvPr>
        </p:nvSpPr>
        <p:spPr>
          <a:xfrm>
            <a:off x="3962400" y="228600"/>
            <a:ext cx="4267200" cy="609600"/>
          </a:xfrm>
        </p:spPr>
        <p:txBody>
          <a:bodyPr/>
          <a:lstStyle/>
          <a:p>
            <a:pPr algn="ctr" eaLnBrk="1" hangingPunct="1"/>
            <a:r>
              <a:rPr lang="en-US" altLang="en-US" sz="4000" dirty="0">
                <a:effectLst>
                  <a:outerShdw blurRad="38100" dist="38100" dir="2700000" algn="tl">
                    <a:srgbClr val="000000">
                      <a:alpha val="43137"/>
                    </a:srgbClr>
                  </a:outerShdw>
                </a:effectLst>
              </a:rPr>
              <a:t>Seven Areas</a:t>
            </a:r>
          </a:p>
        </p:txBody>
      </p:sp>
      <p:pic>
        <p:nvPicPr>
          <p:cNvPr id="8" name="Picture 2" descr="C:\Users\jamcg\AppData\Local\Temp\SNAGHTMLa6ab7b.PNG">
            <a:extLst>
              <a:ext uri="{FF2B5EF4-FFF2-40B4-BE49-F238E27FC236}">
                <a16:creationId xmlns:a16="http://schemas.microsoft.com/office/drawing/2014/main" id="{224FF0EB-BA55-4B14-B404-908F6BA73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4019550"/>
            <a:ext cx="21336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864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799"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Genesis 11:1-4</a:t>
            </a:r>
          </a:p>
          <a:p>
            <a:pPr marL="0" indent="0" algn="just" eaLnBrk="1" hangingPunct="1">
              <a:spcBef>
                <a:spcPts val="0"/>
              </a:spcBef>
              <a:spcAft>
                <a:spcPts val="600"/>
              </a:spcAft>
              <a:buNone/>
              <a:defRPr/>
            </a:pPr>
            <a:r>
              <a:rPr lang="en-US" altLang="en-US" baseline="30000" dirty="0">
                <a:effectLst>
                  <a:outerShdw blurRad="38100" dist="38100" dir="2700000" algn="tl">
                    <a:srgbClr val="000000">
                      <a:alpha val="43137"/>
                    </a:srgbClr>
                  </a:outerShdw>
                </a:effectLst>
              </a:rPr>
              <a:t>1</a:t>
            </a:r>
            <a:r>
              <a:rPr lang="en-US" altLang="en-US" dirty="0">
                <a:effectLst>
                  <a:outerShdw blurRad="38100" dist="38100" dir="2700000" algn="tl">
                    <a:srgbClr val="000000">
                      <a:alpha val="43137"/>
                    </a:srgbClr>
                  </a:outerShdw>
                </a:effectLst>
              </a:rPr>
              <a:t> Now the whole earth used the same language and the same words. </a:t>
            </a:r>
            <a:r>
              <a:rPr lang="en-US" altLang="en-US" baseline="30000" dirty="0">
                <a:effectLst>
                  <a:outerShdw blurRad="38100" dist="38100" dir="2700000" algn="tl">
                    <a:srgbClr val="000000">
                      <a:alpha val="43137"/>
                    </a:srgbClr>
                  </a:outerShdw>
                </a:effectLst>
              </a:rPr>
              <a:t>2</a:t>
            </a:r>
            <a:r>
              <a:rPr lang="en-US" altLang="en-US" dirty="0">
                <a:effectLst>
                  <a:outerShdw blurRad="38100" dist="38100" dir="2700000" algn="tl">
                    <a:srgbClr val="000000">
                      <a:alpha val="43137"/>
                    </a:srgbClr>
                  </a:outerShdw>
                </a:effectLst>
              </a:rPr>
              <a:t> It came about as they journeyed </a:t>
            </a:r>
            <a:r>
              <a:rPr lang="en-US" altLang="en-US" b="1" u="sng" dirty="0">
                <a:solidFill>
                  <a:srgbClr val="FFFFCC"/>
                </a:solidFill>
                <a:effectLst>
                  <a:outerShdw blurRad="38100" dist="38100" dir="2700000" algn="tl">
                    <a:srgbClr val="000000">
                      <a:alpha val="43137"/>
                    </a:srgbClr>
                  </a:outerShdw>
                </a:effectLst>
              </a:rPr>
              <a:t>east</a:t>
            </a:r>
            <a:r>
              <a:rPr lang="en-US" altLang="en-US" dirty="0">
                <a:effectLst>
                  <a:outerShdw blurRad="38100" dist="38100" dir="2700000" algn="tl">
                    <a:srgbClr val="000000">
                      <a:alpha val="43137"/>
                    </a:srgbClr>
                  </a:outerShdw>
                </a:effectLst>
              </a:rPr>
              <a:t>, that they found a plain in the land of </a:t>
            </a:r>
            <a:r>
              <a:rPr lang="en-US" altLang="en-US" b="1" u="sng" dirty="0">
                <a:solidFill>
                  <a:srgbClr val="FFFFCC"/>
                </a:solidFill>
                <a:effectLst>
                  <a:outerShdw blurRad="38100" dist="38100" dir="2700000" algn="tl">
                    <a:srgbClr val="000000">
                      <a:alpha val="43137"/>
                    </a:srgbClr>
                  </a:outerShdw>
                </a:effectLst>
              </a:rPr>
              <a:t>Shinar</a:t>
            </a:r>
            <a:r>
              <a:rPr lang="en-US" altLang="en-US" dirty="0">
                <a:effectLst>
                  <a:outerShdw blurRad="38100" dist="38100" dir="2700000" algn="tl">
                    <a:srgbClr val="000000">
                      <a:alpha val="43137"/>
                    </a:srgbClr>
                  </a:outerShdw>
                </a:effectLst>
              </a:rPr>
              <a:t> and settled there. </a:t>
            </a:r>
            <a:r>
              <a:rPr lang="en-US" altLang="en-US" baseline="30000" dirty="0">
                <a:effectLst>
                  <a:outerShdw blurRad="38100" dist="38100" dir="2700000" algn="tl">
                    <a:srgbClr val="000000">
                      <a:alpha val="43137"/>
                    </a:srgbClr>
                  </a:outerShdw>
                </a:effectLst>
              </a:rPr>
              <a:t>3</a:t>
            </a:r>
            <a:r>
              <a:rPr lang="en-US" altLang="en-US" dirty="0">
                <a:effectLst>
                  <a:outerShdw blurRad="38100" dist="38100" dir="2700000" algn="tl">
                    <a:srgbClr val="000000">
                      <a:alpha val="43137"/>
                    </a:srgbClr>
                  </a:outerShdw>
                </a:effectLst>
              </a:rPr>
              <a:t> They said to one another, “Come, let us make bricks and burn them thoroughly.” And they used brick for stone, and they used tar for mortar. </a:t>
            </a:r>
            <a:r>
              <a:rPr lang="en-US" altLang="en-US" baseline="30000" dirty="0">
                <a:effectLst>
                  <a:outerShdw blurRad="38100" dist="38100" dir="2700000" algn="tl">
                    <a:srgbClr val="000000">
                      <a:alpha val="43137"/>
                    </a:srgbClr>
                  </a:outerShdw>
                </a:effectLst>
              </a:rPr>
              <a:t>4</a:t>
            </a:r>
            <a:r>
              <a:rPr lang="en-US" altLang="en-US" dirty="0">
                <a:effectLst>
                  <a:outerShdw blurRad="38100" dist="38100" dir="2700000" algn="tl">
                    <a:srgbClr val="000000">
                      <a:alpha val="43137"/>
                    </a:srgbClr>
                  </a:outerShdw>
                </a:effectLst>
              </a:rPr>
              <a:t> They said, “Come, let us build for ourselves a city, and a tower whose top will reach into heaven, and let us make for ourselves a name, otherwise we will be scattered abroad over the face of the whole earth.”</a:t>
            </a:r>
          </a:p>
        </p:txBody>
      </p:sp>
    </p:spTree>
    <p:extLst>
      <p:ext uri="{BB962C8B-B14F-4D97-AF65-F5344CB8AC3E}">
        <p14:creationId xmlns:p14="http://schemas.microsoft.com/office/powerpoint/2010/main" val="32223354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1DCB00-EAFE-40A8-88DB-7EAAA0A27361}"/>
              </a:ext>
            </a:extLst>
          </p:cNvPr>
          <p:cNvPicPr>
            <a:picLocks noChangeAspect="1"/>
          </p:cNvPicPr>
          <p:nvPr/>
        </p:nvPicPr>
        <p:blipFill>
          <a:blip r:embed="rId2"/>
          <a:stretch>
            <a:fillRect/>
          </a:stretch>
        </p:blipFill>
        <p:spPr>
          <a:xfrm>
            <a:off x="1181633" y="176523"/>
            <a:ext cx="9828733" cy="6504954"/>
          </a:xfrm>
          <a:prstGeom prst="rect">
            <a:avLst/>
          </a:prstGeom>
        </p:spPr>
      </p:pic>
    </p:spTree>
    <p:extLst>
      <p:ext uri="{BB962C8B-B14F-4D97-AF65-F5344CB8AC3E}">
        <p14:creationId xmlns:p14="http://schemas.microsoft.com/office/powerpoint/2010/main" val="93609940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47700" y="228600"/>
            <a:ext cx="10896599" cy="6096000"/>
          </a:xfrm>
          <a:prstGeom prst="rect">
            <a:avLst/>
          </a:prstGeom>
        </p:spPr>
      </p:pic>
    </p:spTree>
    <p:extLst>
      <p:ext uri="{BB962C8B-B14F-4D97-AF65-F5344CB8AC3E}">
        <p14:creationId xmlns:p14="http://schemas.microsoft.com/office/powerpoint/2010/main" val="277930082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BE7A3DF-91BB-4AC2-B7ED-5A965ACD77AF}"/>
              </a:ext>
            </a:extLst>
          </p:cNvPr>
          <p:cNvSpPr>
            <a:spLocks noGrp="1" noChangeArrowheads="1"/>
          </p:cNvSpPr>
          <p:nvPr>
            <p:ph type="title"/>
          </p:nvPr>
        </p:nvSpPr>
        <p:spPr>
          <a:xfrm>
            <a:off x="1524000" y="228602"/>
            <a:ext cx="9144000" cy="1152525"/>
          </a:xfrm>
        </p:spPr>
        <p:txBody>
          <a:bodyPr/>
          <a:lstStyle/>
          <a:p>
            <a:pPr algn="ctr"/>
            <a:r>
              <a:rPr lang="en-US" altLang="en-US" sz="3600" dirty="0">
                <a:effectLst>
                  <a:outerShdw blurRad="38100" dist="38100" dir="2700000" algn="tl">
                    <a:srgbClr val="000000">
                      <a:alpha val="43137"/>
                    </a:srgbClr>
                  </a:outerShdw>
                </a:effectLst>
              </a:rPr>
              <a:t>5 Non-Chronological Parenthetical Insertions</a:t>
            </a:r>
          </a:p>
        </p:txBody>
      </p:sp>
      <p:sp>
        <p:nvSpPr>
          <p:cNvPr id="58371" name="Rectangle 3">
            <a:extLst>
              <a:ext uri="{FF2B5EF4-FFF2-40B4-BE49-F238E27FC236}">
                <a16:creationId xmlns:a16="http://schemas.microsoft.com/office/drawing/2014/main" id="{540F1CC5-045C-4C43-B65B-8CBDEAE84D50}"/>
              </a:ext>
            </a:extLst>
          </p:cNvPr>
          <p:cNvSpPr>
            <a:spLocks noGrp="1" noChangeArrowheads="1"/>
          </p:cNvSpPr>
          <p:nvPr>
            <p:ph type="body" idx="1"/>
          </p:nvPr>
        </p:nvSpPr>
        <p:spPr>
          <a:xfrm>
            <a:off x="1752600" y="1371600"/>
            <a:ext cx="8713788" cy="5181600"/>
          </a:xfrm>
        </p:spPr>
        <p:txBody>
          <a:bodyPr/>
          <a:lstStyle/>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Rev 7 – 144,000 Jews</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Rev 10:1-11:13 – Announcement of no more delay and the two witnesses</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 12-14 – Israel’s flight, two beasts, six scenes of hope</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 16:13-16 – Gathering of the nations to Armageddon</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 17:1-19:6 – Babylon’s fall</a:t>
            </a:r>
          </a:p>
        </p:txBody>
      </p:sp>
    </p:spTree>
    <p:extLst>
      <p:ext uri="{BB962C8B-B14F-4D97-AF65-F5344CB8AC3E}">
        <p14:creationId xmlns:p14="http://schemas.microsoft.com/office/powerpoint/2010/main" val="277159213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BE7A3DF-91BB-4AC2-B7ED-5A965ACD77AF}"/>
              </a:ext>
            </a:extLst>
          </p:cNvPr>
          <p:cNvSpPr>
            <a:spLocks noGrp="1" noChangeArrowheads="1"/>
          </p:cNvSpPr>
          <p:nvPr>
            <p:ph type="title"/>
          </p:nvPr>
        </p:nvSpPr>
        <p:spPr>
          <a:xfrm>
            <a:off x="1524000" y="228602"/>
            <a:ext cx="9144000" cy="1152525"/>
          </a:xfrm>
        </p:spPr>
        <p:txBody>
          <a:bodyPr/>
          <a:lstStyle/>
          <a:p>
            <a:pPr algn="ctr"/>
            <a:r>
              <a:rPr lang="en-US" altLang="en-US" sz="3600" dirty="0">
                <a:effectLst>
                  <a:outerShdw blurRad="38100" dist="38100" dir="2700000" algn="tl">
                    <a:srgbClr val="000000">
                      <a:alpha val="43137"/>
                    </a:srgbClr>
                  </a:outerShdw>
                </a:effectLst>
              </a:rPr>
              <a:t>5 Non-Chronological Parenthetical Insertions</a:t>
            </a:r>
          </a:p>
        </p:txBody>
      </p:sp>
      <p:sp>
        <p:nvSpPr>
          <p:cNvPr id="58371" name="Rectangle 3">
            <a:extLst>
              <a:ext uri="{FF2B5EF4-FFF2-40B4-BE49-F238E27FC236}">
                <a16:creationId xmlns:a16="http://schemas.microsoft.com/office/drawing/2014/main" id="{540F1CC5-045C-4C43-B65B-8CBDEAE84D50}"/>
              </a:ext>
            </a:extLst>
          </p:cNvPr>
          <p:cNvSpPr>
            <a:spLocks noGrp="1" noChangeArrowheads="1"/>
          </p:cNvSpPr>
          <p:nvPr>
            <p:ph type="body" idx="1"/>
          </p:nvPr>
        </p:nvSpPr>
        <p:spPr>
          <a:xfrm>
            <a:off x="1752600" y="1371600"/>
            <a:ext cx="8713788" cy="5181600"/>
          </a:xfrm>
        </p:spPr>
        <p:txBody>
          <a:bodyPr/>
          <a:lstStyle/>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Rev 7 – 144,000 Jews</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Rev 10:1-11:13 – Announcement of no more delay and the two witnesses</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 12-14 – Israel’s flight, two beasts, six scenes of hope</a:t>
            </a:r>
          </a:p>
          <a:p>
            <a:pPr marL="514350" indent="-514350">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 16:13-16 – Gathering of the nations to Armageddon</a:t>
            </a:r>
          </a:p>
          <a:p>
            <a:pPr marL="514350" indent="-514350">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Rev 17:1-19:6 – Babylon’s fall</a:t>
            </a:r>
          </a:p>
        </p:txBody>
      </p:sp>
    </p:spTree>
    <p:extLst>
      <p:ext uri="{BB962C8B-B14F-4D97-AF65-F5344CB8AC3E}">
        <p14:creationId xmlns:p14="http://schemas.microsoft.com/office/powerpoint/2010/main" val="26240773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4F5933-8B96-4303-ABF3-A0A1DDE5016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7650" name="Rectangle 3"/>
          <p:cNvSpPr>
            <a:spLocks noGrp="1"/>
          </p:cNvSpPr>
          <p:nvPr>
            <p:ph type="body" idx="4294967295"/>
          </p:nvPr>
        </p:nvSpPr>
        <p:spPr>
          <a:xfrm>
            <a:off x="152400" y="0"/>
            <a:ext cx="11811000" cy="3276600"/>
          </a:xfrm>
        </p:spPr>
        <p:txBody>
          <a:bodyPr/>
          <a:lstStyle/>
          <a:p>
            <a:pPr marL="0" indent="0" algn="ctr">
              <a:spcBef>
                <a:spcPts val="0"/>
              </a:spcBef>
              <a:spcAft>
                <a:spcPts val="12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Revelation 17:1</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“Then </a:t>
            </a:r>
            <a:r>
              <a:rPr lang="en-US" sz="3600" b="1" u="sng" dirty="0">
                <a:solidFill>
                  <a:srgbClr val="FFFFCC"/>
                </a:solidFill>
                <a:effectLst>
                  <a:outerShdw blurRad="38100" dist="38100" dir="2700000" algn="tl">
                    <a:srgbClr val="000000">
                      <a:alpha val="43137"/>
                    </a:srgbClr>
                  </a:outerShdw>
                </a:effectLst>
              </a:rPr>
              <a:t>one of the seven angels who had the seven bowls</a:t>
            </a:r>
            <a:r>
              <a:rPr lang="en-US" sz="3600" dirty="0">
                <a:effectLst>
                  <a:outerShdw blurRad="38100" dist="38100" dir="2700000" algn="tl">
                    <a:srgbClr val="000000">
                      <a:alpha val="43137"/>
                    </a:srgbClr>
                  </a:outerShdw>
                </a:effectLst>
              </a:rPr>
              <a:t> came and spoke with me, saying, “Come here, I will show you the judgment of the great harlot who sits on many waters.”</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16992" y="3124200"/>
            <a:ext cx="1358016" cy="164592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3821688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21B6E0-04E3-4D69-8069-9850199E4873}"/>
              </a:ext>
            </a:extLst>
          </p:cNvPr>
          <p:cNvPicPr>
            <a:picLocks noChangeAspect="1"/>
          </p:cNvPicPr>
          <p:nvPr/>
        </p:nvPicPr>
        <p:blipFill>
          <a:blip r:embed="rId2"/>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457200" y="0"/>
            <a:ext cx="11430000" cy="32766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Revelation 17:18</a:t>
            </a:r>
            <a:endParaRPr lang="en-US" sz="4000" kern="12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“The woman whom you saw is the great </a:t>
            </a:r>
            <a:r>
              <a:rPr lang="en-US" sz="3600" b="1" u="sng" dirty="0">
                <a:solidFill>
                  <a:srgbClr val="FFFFCC"/>
                </a:solidFill>
                <a:effectLst>
                  <a:outerShdw blurRad="38100" dist="38100" dir="2700000" algn="tl">
                    <a:srgbClr val="000000">
                      <a:alpha val="43137"/>
                    </a:srgbClr>
                  </a:outerShdw>
                </a:effectLst>
              </a:rPr>
              <a:t>city</a:t>
            </a:r>
            <a:r>
              <a:rPr lang="en-US" sz="3600" dirty="0">
                <a:effectLst>
                  <a:outerShdw blurRad="38100" dist="38100" dir="2700000" algn="tl">
                    <a:srgbClr val="000000">
                      <a:alpha val="43137"/>
                    </a:srgbClr>
                  </a:outerShdw>
                </a:effectLst>
              </a:rPr>
              <a:t>, which reigns over the kings of the earth.”</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16992" y="3230880"/>
            <a:ext cx="1358016" cy="164592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08925252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3836C9-881F-4418-9133-25C7B5197D96}"/>
              </a:ext>
            </a:extLst>
          </p:cNvPr>
          <p:cNvPicPr>
            <a:picLocks noChangeAspect="1"/>
          </p:cNvPicPr>
          <p:nvPr/>
        </p:nvPicPr>
        <p:blipFill>
          <a:blip r:embed="rId2"/>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304800" y="0"/>
            <a:ext cx="11658600" cy="3429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Revelation 18:10</a:t>
            </a:r>
            <a:endParaRPr lang="en-US" sz="4000" kern="1200" dirty="0">
              <a:solidFill>
                <a:schemeClr val="tx2"/>
              </a:solidFill>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standing at a distance because of the fear of her torment, saying, ‘Woe, woe, the great </a:t>
            </a:r>
            <a:r>
              <a:rPr lang="en-US" sz="3600" b="1" u="sng" dirty="0">
                <a:solidFill>
                  <a:srgbClr val="FFFFCC"/>
                </a:solidFill>
                <a:effectLst>
                  <a:outerShdw blurRad="38100" dist="38100" dir="2700000" algn="tl">
                    <a:srgbClr val="000000">
                      <a:alpha val="43137"/>
                    </a:srgbClr>
                  </a:outerShdw>
                </a:effectLst>
              </a:rPr>
              <a:t>city, Babylon</a:t>
            </a:r>
            <a:r>
              <a:rPr lang="en-US" sz="3600" dirty="0">
                <a:effectLst>
                  <a:outerShdw blurRad="38100" dist="38100" dir="2700000" algn="tl">
                    <a:srgbClr val="000000">
                      <a:alpha val="43137"/>
                    </a:srgbClr>
                  </a:outerShdw>
                </a:effectLst>
              </a:rPr>
              <a:t>, the strong city! For in one hour your judgment has come.’”</a:t>
            </a:r>
          </a:p>
        </p:txBody>
      </p:sp>
      <p:pic>
        <p:nvPicPr>
          <p:cNvPr id="6" name="Picture 6" descr="http://www.maggiesnotebook.com/wp-content/uploads/2011/08/Apostle_John_35.jpg">
            <a:extLst>
              <a:ext uri="{FF2B5EF4-FFF2-40B4-BE49-F238E27FC236}">
                <a16:creationId xmlns:a16="http://schemas.microsoft.com/office/drawing/2014/main" id="{A58E5129-8C46-422D-B15F-E0C04A82F59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16992" y="3230880"/>
            <a:ext cx="1358016" cy="164592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6396525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612419179"/>
              </p:ext>
            </p:extLst>
          </p:nvPr>
        </p:nvGraphicFramePr>
        <p:xfrm>
          <a:off x="1744614" y="335280"/>
          <a:ext cx="8702772" cy="6187440"/>
        </p:xfrm>
        <a:graphic>
          <a:graphicData uri="http://schemas.openxmlformats.org/drawingml/2006/table">
            <a:tbl>
              <a:tblPr firstRow="1" bandRow="1">
                <a:tableStyleId>{073A0DAA-6AF3-43AB-8588-CEC1D06C72B9}</a:tableStyleId>
              </a:tblPr>
              <a:tblGrid>
                <a:gridCol w="2175693">
                  <a:extLst>
                    <a:ext uri="{9D8B030D-6E8A-4147-A177-3AD203B41FA5}">
                      <a16:colId xmlns:a16="http://schemas.microsoft.com/office/drawing/2014/main" val="693548043"/>
                    </a:ext>
                  </a:extLst>
                </a:gridCol>
                <a:gridCol w="1870893">
                  <a:extLst>
                    <a:ext uri="{9D8B030D-6E8A-4147-A177-3AD203B41FA5}">
                      <a16:colId xmlns:a16="http://schemas.microsoft.com/office/drawing/2014/main" val="3074207953"/>
                    </a:ext>
                  </a:extLst>
                </a:gridCol>
                <a:gridCol w="2480493">
                  <a:extLst>
                    <a:ext uri="{9D8B030D-6E8A-4147-A177-3AD203B41FA5}">
                      <a16:colId xmlns:a16="http://schemas.microsoft.com/office/drawing/2014/main" val="2121096268"/>
                    </a:ext>
                  </a:extLst>
                </a:gridCol>
                <a:gridCol w="2175693">
                  <a:extLst>
                    <a:ext uri="{9D8B030D-6E8A-4147-A177-3AD203B41FA5}">
                      <a16:colId xmlns:a16="http://schemas.microsoft.com/office/drawing/2014/main" val="1144338633"/>
                    </a:ext>
                  </a:extLst>
                </a:gridCol>
              </a:tblGrid>
              <a:tr h="731520">
                <a:tc gridSpan="4">
                  <a:txBody>
                    <a:bodyPr/>
                    <a:lstStyle/>
                    <a:p>
                      <a:pPr algn="ctr"/>
                      <a:r>
                        <a:rPr lang="en-US" altLang="en-US" sz="36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Literal Geography in Revelation</a:t>
                      </a:r>
                    </a:p>
                  </a:txBody>
                  <a:tcPr anchor="ctr"/>
                </a:tc>
                <a:tc hMerge="1">
                  <a:txBody>
                    <a:bodyPr/>
                    <a:lstStyle/>
                    <a:p>
                      <a:endParaRPr lang="en-US"/>
                    </a:p>
                  </a:txBody>
                  <a:tcPr/>
                </a:tc>
                <a:tc hMerge="1">
                  <a:txBody>
                    <a:bodyPr/>
                    <a:lstStyle/>
                    <a:p>
                      <a:endParaRPr lang="en-US" dirty="0"/>
                    </a:p>
                  </a:txBody>
                  <a:tcPr/>
                </a:tc>
                <a:tc hMerge="1">
                  <a:txBody>
                    <a:bodyPr/>
                    <a:lstStyle/>
                    <a:p>
                      <a:pPr algn="ctr"/>
                      <a:endParaRPr lang="en-US" sz="3400" dirty="0">
                        <a:solidFill>
                          <a:schemeClr val="tx2"/>
                        </a:solidFill>
                        <a:latin typeface="Calibri" panose="020F0502020204030204" pitchFamily="34" charset="0"/>
                        <a:ea typeface="+mj-ea"/>
                        <a:cs typeface="Calibri" panose="020F0502020204030204" pitchFamily="34" charset="0"/>
                      </a:endParaRPr>
                    </a:p>
                  </a:txBody>
                  <a:tcPr anchor="ctr"/>
                </a:tc>
                <a:extLst>
                  <a:ext uri="{0D108BD9-81ED-4DB2-BD59-A6C34878D82A}">
                    <a16:rowId xmlns:a16="http://schemas.microsoft.com/office/drawing/2014/main" val="2272506135"/>
                  </a:ext>
                </a:extLst>
              </a:tr>
              <a:tr h="731520">
                <a:tc>
                  <a:txBody>
                    <a:bodyPr/>
                    <a:lstStyle/>
                    <a:p>
                      <a:pPr marL="0" indent="0" eaLnBrk="1" hangingPunct="1">
                        <a:buClr>
                          <a:srgbClr val="C00000"/>
                        </a:buClr>
                        <a:buFont typeface="Wingdings" panose="05000000000000000000" pitchFamily="2" charset="2"/>
                        <a:buNone/>
                      </a:pPr>
                      <a:r>
                        <a:rPr lang="en-US" altLang="en-US" sz="3200" b="1" dirty="0">
                          <a:solidFill>
                            <a:srgbClr val="C00000"/>
                          </a:solidFill>
                          <a:latin typeface="Calibri" panose="020F0502020204030204" pitchFamily="34" charset="0"/>
                          <a:cs typeface="Calibri" panose="020F0502020204030204" pitchFamily="34" charset="0"/>
                        </a:rPr>
                        <a:t>Asia</a:t>
                      </a:r>
                    </a:p>
                  </a:txBody>
                  <a:tcPr anchor="ctr"/>
                </a:tc>
                <a:tc>
                  <a:txBody>
                    <a:bodyPr/>
                    <a:lstStyle/>
                    <a:p>
                      <a:pPr marL="0" indent="0" algn="ctr" eaLnBrk="1" hangingPunct="1">
                        <a:buClr>
                          <a:srgbClr val="C00000"/>
                        </a:buClr>
                        <a:buFont typeface="Wingdings" panose="05000000000000000000" pitchFamily="2" charset="2"/>
                        <a:buNone/>
                      </a:pPr>
                      <a:r>
                        <a:rPr lang="en-US" altLang="en-US" sz="3200" dirty="0">
                          <a:solidFill>
                            <a:srgbClr val="0000CC"/>
                          </a:solidFill>
                          <a:latin typeface="Calibri" panose="020F0502020204030204" pitchFamily="34" charset="0"/>
                          <a:cs typeface="Calibri" panose="020F0502020204030204" pitchFamily="34" charset="0"/>
                        </a:rPr>
                        <a:t>1:4</a:t>
                      </a:r>
                    </a:p>
                  </a:txBody>
                  <a:tcPr anchor="ctr"/>
                </a:tc>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Philadelphia</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3:7</a:t>
                      </a:r>
                    </a:p>
                  </a:txBody>
                  <a:tcPr anchor="ctr"/>
                </a:tc>
                <a:extLst>
                  <a:ext uri="{0D108BD9-81ED-4DB2-BD59-A6C34878D82A}">
                    <a16:rowId xmlns:a16="http://schemas.microsoft.com/office/drawing/2014/main" val="3375767282"/>
                  </a:ext>
                </a:extLst>
              </a:tr>
              <a:tr h="731520">
                <a:tc>
                  <a:txBody>
                    <a:bodyPr/>
                    <a:lstStyle/>
                    <a:p>
                      <a:pPr marL="0" indent="0" eaLnBrk="1" hangingPunct="1">
                        <a:buClr>
                          <a:srgbClr val="C00000"/>
                        </a:buClr>
                        <a:buFont typeface="Wingdings" panose="05000000000000000000" pitchFamily="2" charset="2"/>
                        <a:buNone/>
                      </a:pPr>
                      <a:r>
                        <a:rPr lang="en-US" altLang="en-US" sz="3200" b="1" dirty="0">
                          <a:solidFill>
                            <a:srgbClr val="C00000"/>
                          </a:solidFill>
                          <a:latin typeface="Calibri" panose="020F0502020204030204" pitchFamily="34" charset="0"/>
                          <a:cs typeface="Calibri" panose="020F0502020204030204" pitchFamily="34" charset="0"/>
                        </a:rPr>
                        <a:t>Patmos</a:t>
                      </a:r>
                    </a:p>
                  </a:txBody>
                  <a:tcPr anchor="ctr"/>
                </a:tc>
                <a:tc>
                  <a:txBody>
                    <a:bodyPr/>
                    <a:lstStyle/>
                    <a:p>
                      <a:pPr marL="0" indent="0" algn="ctr" eaLnBrk="1" hangingPunct="1">
                        <a:buClr>
                          <a:srgbClr val="C00000"/>
                        </a:buClr>
                        <a:buFont typeface="Wingdings" panose="05000000000000000000" pitchFamily="2" charset="2"/>
                        <a:buNone/>
                      </a:pPr>
                      <a:r>
                        <a:rPr lang="en-US" altLang="en-US" sz="3200" dirty="0">
                          <a:solidFill>
                            <a:srgbClr val="0000CC"/>
                          </a:solidFill>
                          <a:latin typeface="Calibri" panose="020F0502020204030204" pitchFamily="34" charset="0"/>
                          <a:cs typeface="Calibri" panose="020F0502020204030204" pitchFamily="34" charset="0"/>
                        </a:rPr>
                        <a:t>1:9</a:t>
                      </a:r>
                    </a:p>
                  </a:txBody>
                  <a:tcPr anchor="ctr"/>
                </a:tc>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Laodicea	</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3:14</a:t>
                      </a:r>
                    </a:p>
                  </a:txBody>
                  <a:tcPr anchor="ctr"/>
                </a:tc>
                <a:extLst>
                  <a:ext uri="{0D108BD9-81ED-4DB2-BD59-A6C34878D82A}">
                    <a16:rowId xmlns:a16="http://schemas.microsoft.com/office/drawing/2014/main" val="1387845450"/>
                  </a:ext>
                </a:extLst>
              </a:tr>
              <a:tr h="731520">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Ephesus</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2:1</a:t>
                      </a:r>
                    </a:p>
                  </a:txBody>
                  <a:tcPr anchor="ctr"/>
                </a:tc>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Euphrates	</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9:14;16:12</a:t>
                      </a:r>
                    </a:p>
                  </a:txBody>
                  <a:tcPr anchor="ctr"/>
                </a:tc>
                <a:extLst>
                  <a:ext uri="{0D108BD9-81ED-4DB2-BD59-A6C34878D82A}">
                    <a16:rowId xmlns:a16="http://schemas.microsoft.com/office/drawing/2014/main" val="671669581"/>
                  </a:ext>
                </a:extLst>
              </a:tr>
              <a:tr h="731520">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Smyrna</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2:8</a:t>
                      </a:r>
                    </a:p>
                  </a:txBody>
                  <a:tcPr anchor="ctr"/>
                </a:tc>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Jerusalem</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11:8</a:t>
                      </a:r>
                    </a:p>
                  </a:txBody>
                  <a:tcPr anchor="ctr"/>
                </a:tc>
                <a:extLst>
                  <a:ext uri="{0D108BD9-81ED-4DB2-BD59-A6C34878D82A}">
                    <a16:rowId xmlns:a16="http://schemas.microsoft.com/office/drawing/2014/main" val="1145695758"/>
                  </a:ext>
                </a:extLst>
              </a:tr>
              <a:tr h="731520">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Pergamum</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2:12</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lang="en-US" altLang="en-US" sz="3200" b="1" kern="1200" dirty="0">
                          <a:solidFill>
                            <a:srgbClr val="C00000"/>
                          </a:solidFill>
                          <a:latin typeface="Calibri" panose="020F0502020204030204" pitchFamily="34" charset="0"/>
                          <a:ea typeface="+mn-ea"/>
                          <a:cs typeface="Calibri" panose="020F0502020204030204" pitchFamily="34" charset="0"/>
                        </a:rPr>
                        <a:t>Armageddon</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lang="en-US" altLang="en-US" sz="3200" kern="1200" dirty="0">
                          <a:solidFill>
                            <a:srgbClr val="0000CC"/>
                          </a:solidFill>
                          <a:latin typeface="Calibri" panose="020F0502020204030204" pitchFamily="34" charset="0"/>
                          <a:ea typeface="+mn-ea"/>
                          <a:cs typeface="Calibri" panose="020F0502020204030204" pitchFamily="34" charset="0"/>
                        </a:rPr>
                        <a:t>16:16</a:t>
                      </a:r>
                    </a:p>
                  </a:txBody>
                  <a:tcPr anchor="ctr"/>
                </a:tc>
                <a:extLst>
                  <a:ext uri="{0D108BD9-81ED-4DB2-BD59-A6C34878D82A}">
                    <a16:rowId xmlns:a16="http://schemas.microsoft.com/office/drawing/2014/main" val="291402366"/>
                  </a:ext>
                </a:extLst>
              </a:tr>
              <a:tr h="731520">
                <a:tc>
                  <a:txBody>
                    <a:bodyPr/>
                    <a:lstStyle/>
                    <a:p>
                      <a:pPr marL="0" marR="0" lvl="0" indent="0" algn="l"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lang="en-US" altLang="en-US" sz="3200" b="1" kern="1200" dirty="0">
                          <a:solidFill>
                            <a:srgbClr val="C00000"/>
                          </a:solidFill>
                          <a:latin typeface="Calibri" panose="020F0502020204030204" pitchFamily="34" charset="0"/>
                          <a:ea typeface="+mn-ea"/>
                          <a:cs typeface="Calibri" panose="020F0502020204030204" pitchFamily="34" charset="0"/>
                        </a:rPr>
                        <a:t>Thyatira</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lang="en-US" altLang="en-US" sz="3200" kern="1200" dirty="0">
                          <a:solidFill>
                            <a:srgbClr val="0000CC"/>
                          </a:solidFill>
                          <a:latin typeface="Calibri" panose="020F0502020204030204" pitchFamily="34" charset="0"/>
                          <a:ea typeface="+mn-ea"/>
                          <a:cs typeface="Calibri" panose="020F0502020204030204" pitchFamily="34" charset="0"/>
                        </a:rPr>
                        <a:t>2:18</a:t>
                      </a:r>
                    </a:p>
                  </a:txBody>
                  <a:tcPr anchor="ctr"/>
                </a:tc>
                <a:tc>
                  <a:txBody>
                    <a:bodyPr/>
                    <a:lstStyle/>
                    <a:p>
                      <a:r>
                        <a:rPr lang="en-US" sz="3200" b="1" kern="1200" dirty="0">
                          <a:solidFill>
                            <a:srgbClr val="C00000"/>
                          </a:solidFill>
                          <a:latin typeface="Calibri" panose="020F0502020204030204" pitchFamily="34" charset="0"/>
                          <a:ea typeface="+mn-ea"/>
                          <a:cs typeface="Calibri" panose="020F0502020204030204" pitchFamily="34" charset="0"/>
                        </a:rPr>
                        <a:t>Jerusalem</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lang="en-US" sz="3200" kern="1200" dirty="0">
                          <a:solidFill>
                            <a:srgbClr val="0000CC"/>
                          </a:solidFill>
                          <a:latin typeface="Calibri" panose="020F0502020204030204" pitchFamily="34" charset="0"/>
                          <a:ea typeface="+mn-ea"/>
                          <a:cs typeface="Calibri" panose="020F0502020204030204" pitchFamily="34" charset="0"/>
                        </a:rPr>
                        <a:t>20:9</a:t>
                      </a:r>
                    </a:p>
                  </a:txBody>
                  <a:tcPr anchor="ctr"/>
                </a:tc>
                <a:extLst>
                  <a:ext uri="{0D108BD9-81ED-4DB2-BD59-A6C34878D82A}">
                    <a16:rowId xmlns:a16="http://schemas.microsoft.com/office/drawing/2014/main" val="3136270328"/>
                  </a:ext>
                </a:extLst>
              </a:tr>
              <a:tr h="731520">
                <a:tc>
                  <a:txBody>
                    <a:bodyPr/>
                    <a:lstStyle/>
                    <a:p>
                      <a:pPr marL="0" indent="0" algn="l" defTabSz="914400" rtl="0" eaLnBrk="1" latinLnBrk="0" hangingPunct="1">
                        <a:buClr>
                          <a:srgbClr val="C00000"/>
                        </a:buClr>
                        <a:buFont typeface="Wingdings" panose="05000000000000000000" pitchFamily="2" charset="2"/>
                        <a:buNone/>
                      </a:pPr>
                      <a:r>
                        <a:rPr lang="en-US" altLang="en-US" sz="3200" b="1" kern="1200" dirty="0">
                          <a:solidFill>
                            <a:srgbClr val="C00000"/>
                          </a:solidFill>
                          <a:latin typeface="Calibri" panose="020F0502020204030204" pitchFamily="34" charset="0"/>
                          <a:ea typeface="+mn-ea"/>
                          <a:cs typeface="Calibri" panose="020F0502020204030204" pitchFamily="34" charset="0"/>
                        </a:rPr>
                        <a:t>Sardis	</a:t>
                      </a:r>
                    </a:p>
                  </a:txBody>
                  <a:tcPr anchor="ctr"/>
                </a:tc>
                <a:tc>
                  <a:txBody>
                    <a:bodyPr/>
                    <a:lstStyle/>
                    <a:p>
                      <a:pPr marL="0" indent="0" algn="ctr" defTabSz="914400" rtl="0" eaLnBrk="1" latinLnBrk="0" hangingPunct="1">
                        <a:buClr>
                          <a:srgbClr val="C00000"/>
                        </a:buClr>
                        <a:buFont typeface="Wingdings" panose="05000000000000000000" pitchFamily="2" charset="2"/>
                        <a:buNone/>
                      </a:pPr>
                      <a:r>
                        <a:rPr lang="en-US" altLang="en-US" sz="3200" kern="1200" dirty="0">
                          <a:solidFill>
                            <a:srgbClr val="0000CC"/>
                          </a:solidFill>
                          <a:latin typeface="Calibri" panose="020F0502020204030204" pitchFamily="34" charset="0"/>
                          <a:ea typeface="+mn-ea"/>
                          <a:cs typeface="Calibri" panose="020F0502020204030204" pitchFamily="34" charset="0"/>
                        </a:rPr>
                        <a:t>3:1</a:t>
                      </a:r>
                    </a:p>
                  </a:txBody>
                  <a:tcPr anchor="ctr"/>
                </a:tc>
                <a:tc>
                  <a:txBody>
                    <a:bodyPr/>
                    <a:lstStyle/>
                    <a:p>
                      <a:pPr marL="0" algn="l" defTabSz="914400" rtl="0" eaLnBrk="1" latinLnBrk="0" hangingPunct="1"/>
                      <a:r>
                        <a:rPr lang="en-US" sz="3200" b="1" kern="1200" dirty="0">
                          <a:solidFill>
                            <a:srgbClr val="C00000"/>
                          </a:solidFill>
                          <a:latin typeface="Calibri" panose="020F0502020204030204" pitchFamily="34" charset="0"/>
                          <a:ea typeface="+mn-ea"/>
                          <a:cs typeface="Calibri" panose="020F0502020204030204" pitchFamily="34" charset="0"/>
                        </a:rPr>
                        <a:t>New Jerusalem</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None/>
                        <a:tabLst/>
                        <a:defRPr/>
                      </a:pPr>
                      <a:r>
                        <a:rPr lang="en-US" sz="3200" kern="1200" dirty="0">
                          <a:solidFill>
                            <a:srgbClr val="0000CC"/>
                          </a:solidFill>
                          <a:latin typeface="Calibri" panose="020F0502020204030204" pitchFamily="34" charset="0"/>
                          <a:ea typeface="+mn-ea"/>
                          <a:cs typeface="Calibri" panose="020F0502020204030204" pitchFamily="34" charset="0"/>
                        </a:rPr>
                        <a:t>21:2</a:t>
                      </a:r>
                    </a:p>
                  </a:txBody>
                  <a:tcPr anchor="ctr"/>
                </a:tc>
                <a:extLst>
                  <a:ext uri="{0D108BD9-81ED-4DB2-BD59-A6C34878D82A}">
                    <a16:rowId xmlns:a16="http://schemas.microsoft.com/office/drawing/2014/main" val="2222842766"/>
                  </a:ext>
                </a:extLst>
              </a:tr>
            </a:tbl>
          </a:graphicData>
        </a:graphic>
      </p:graphicFrame>
    </p:spTree>
    <p:extLst>
      <p:ext uri="{BB962C8B-B14F-4D97-AF65-F5344CB8AC3E}">
        <p14:creationId xmlns:p14="http://schemas.microsoft.com/office/powerpoint/2010/main" val="255175867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65" name="Group 53"/>
          <p:cNvGraphicFramePr>
            <a:graphicFrameLocks noGrp="1"/>
          </p:cNvGraphicFramePr>
          <p:nvPr>
            <p:ph type="tbl" idx="1"/>
            <p:extLst>
              <p:ext uri="{D42A27DB-BD31-4B8C-83A1-F6EECF244321}">
                <p14:modId xmlns:p14="http://schemas.microsoft.com/office/powerpoint/2010/main" val="3997691641"/>
              </p:ext>
            </p:extLst>
          </p:nvPr>
        </p:nvGraphicFramePr>
        <p:xfrm>
          <a:off x="1524000" y="34840"/>
          <a:ext cx="9144000" cy="6788320"/>
        </p:xfrm>
        <a:graphic>
          <a:graphicData uri="http://schemas.openxmlformats.org/drawingml/2006/table">
            <a:tbl>
              <a:tblPr>
                <a:tableStyleId>{D7AC3CCA-C797-4891-BE02-D94E43425B78}</a:tableStyleId>
              </a:tblPr>
              <a:tblGrid>
                <a:gridCol w="3740727">
                  <a:extLst>
                    <a:ext uri="{9D8B030D-6E8A-4147-A177-3AD203B41FA5}">
                      <a16:colId xmlns:a16="http://schemas.microsoft.com/office/drawing/2014/main" val="2458876168"/>
                    </a:ext>
                  </a:extLst>
                </a:gridCol>
                <a:gridCol w="2768561">
                  <a:extLst>
                    <a:ext uri="{9D8B030D-6E8A-4147-A177-3AD203B41FA5}">
                      <a16:colId xmlns:a16="http://schemas.microsoft.com/office/drawing/2014/main" val="1863725339"/>
                    </a:ext>
                  </a:extLst>
                </a:gridCol>
                <a:gridCol w="2634712">
                  <a:extLst>
                    <a:ext uri="{9D8B030D-6E8A-4147-A177-3AD203B41FA5}">
                      <a16:colId xmlns:a16="http://schemas.microsoft.com/office/drawing/2014/main" val="1463828656"/>
                    </a:ext>
                  </a:extLst>
                </a:gridCol>
              </a:tblGrid>
              <a:tr h="64008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altLang="en-US" sz="3200" b="1" dirty="0">
                          <a:solidFill>
                            <a:schemeClr val="bg2"/>
                          </a:solidFill>
                          <a:latin typeface="Calibri" panose="020F0502020204030204" pitchFamily="34" charset="0"/>
                          <a:cs typeface="Calibri" panose="020F0502020204030204" pitchFamily="34" charset="0"/>
                        </a:rPr>
                        <a:t>OT Descriptions of Babylon in Rev 17–18</a:t>
                      </a:r>
                      <a:endParaRPr lang="en-US" altLang="en-US" sz="3200" b="1" dirty="0">
                        <a:solidFill>
                          <a:schemeClr val="bg2"/>
                        </a:solidFill>
                        <a:latin typeface="Calibri" panose="020F0502020204030204" pitchFamily="34" charset="0"/>
                        <a:ea typeface="+mj-ea"/>
                        <a:cs typeface="Calibri" panose="020F0502020204030204" pitchFamily="34" charset="0"/>
                      </a:endParaRPr>
                    </a:p>
                  </a:txBody>
                  <a:tcPr anchor="ctr" horzOverflow="overflow">
                    <a:solidFill>
                      <a:schemeClr val="tx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rgbClr val="FFFFCC"/>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17501556"/>
                  </a:ext>
                </a:extLst>
              </a:tr>
              <a:tr h="61482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Revelation 17–18</a:t>
                      </a:r>
                      <a:endParaRPr kumimoji="0" lang="en-US" altLang="en-US" sz="26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Old Testament</a:t>
                      </a:r>
                      <a:endParaRPr kumimoji="0" lang="en-US" altLang="en-US" sz="26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670710668"/>
                  </a:ext>
                </a:extLst>
              </a:tr>
              <a:tr h="61482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Waters</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17:1</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Psalm 137:1</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279200809"/>
                  </a:ext>
                </a:extLst>
              </a:tr>
              <a:tr h="61482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Babylon the Great</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chemeClr val="accent4"/>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17:5</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chemeClr val="tx1">
                        <a:lumMod val="85000"/>
                      </a:schemeClr>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4:30</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chemeClr val="tx1">
                        <a:lumMod val="85000"/>
                      </a:schemeClr>
                    </a:solidFill>
                  </a:tcPr>
                </a:tc>
                <a:extLst>
                  <a:ext uri="{0D108BD9-81ED-4DB2-BD59-A6C34878D82A}">
                    <a16:rowId xmlns:a16="http://schemas.microsoft.com/office/drawing/2014/main" val="3468084244"/>
                  </a:ext>
                </a:extLst>
              </a:tr>
              <a:tr h="61482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Mother harlots</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17:5</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Genesis 11:1-9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917277314"/>
                  </a:ext>
                </a:extLst>
              </a:tr>
              <a:tr h="61482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Fallen, fallen is Babylon</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18:2</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Isaiah 21:9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518560589"/>
                  </a:ext>
                </a:extLst>
              </a:tr>
              <a:tr h="61482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Will not see widowhood</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18:7</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Isaiah 47:7-9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939770725"/>
                  </a:ext>
                </a:extLst>
              </a:tr>
              <a:tr h="61482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Colorful attire</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17:4; 18:16</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5:7, 16, 29</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356001280"/>
                  </a:ext>
                </a:extLst>
              </a:tr>
              <a:tr h="61482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Sorcery</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18:23</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1saiah 47:9-13</a:t>
                      </a:r>
                      <a:endPar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519949048"/>
                  </a:ext>
                </a:extLst>
              </a:tr>
              <a:tr h="6148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in a day</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18:8, 10</a:t>
                      </a: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5:30</a:t>
                      </a:r>
                    </a:p>
                  </a:txBody>
                  <a:tcPr anchor="ctr" horzOverflow="overflow"/>
                </a:tc>
                <a:extLst>
                  <a:ext uri="{0D108BD9-81ED-4DB2-BD59-A6C34878D82A}">
                    <a16:rowId xmlns:a16="http://schemas.microsoft.com/office/drawing/2014/main" val="15956784"/>
                  </a:ext>
                </a:extLst>
              </a:tr>
              <a:tr h="6148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Occupation of Birds</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18:2</a:t>
                      </a: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Daniel 4:12</a:t>
                      </a:r>
                    </a:p>
                  </a:txBody>
                  <a:tcPr anchor="ctr" horzOverflow="overflow"/>
                </a:tc>
                <a:extLst>
                  <a:ext uri="{0D108BD9-81ED-4DB2-BD59-A6C34878D82A}">
                    <a16:rowId xmlns:a16="http://schemas.microsoft.com/office/drawing/2014/main" val="3569355865"/>
                  </a:ext>
                </a:extLst>
              </a:tr>
            </a:tbl>
          </a:graphicData>
        </a:graphic>
      </p:graphicFrame>
    </p:spTree>
    <p:extLst>
      <p:ext uri="{BB962C8B-B14F-4D97-AF65-F5344CB8AC3E}">
        <p14:creationId xmlns:p14="http://schemas.microsoft.com/office/powerpoint/2010/main" val="29562899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Grp="1" noChangeArrowheads="1"/>
          </p:cNvSpPr>
          <p:nvPr>
            <p:ph type="body" idx="1"/>
          </p:nvPr>
        </p:nvSpPr>
        <p:spPr>
          <a:xfrm>
            <a:off x="3657600" y="1607321"/>
            <a:ext cx="7467600" cy="2812279"/>
          </a:xfrm>
        </p:spPr>
        <p:txBody>
          <a:bodyPr/>
          <a:lstStyle/>
          <a:p>
            <a:pPr marL="0" indent="0" algn="just">
              <a:buNone/>
            </a:pPr>
            <a:r>
              <a:rPr lang="en-US" altLang="en-US" dirty="0">
                <a:effectLst>
                  <a:outerShdw blurRad="38100" dist="38100" dir="2700000" algn="tl">
                    <a:srgbClr val="000000">
                      <a:alpha val="43137"/>
                    </a:srgbClr>
                  </a:outerShdw>
                </a:effectLst>
                <a:cs typeface="Calibri" panose="020F0502020204030204" pitchFamily="34" charset="0"/>
              </a:rPr>
              <a:t>“This title was written on her forehead: Mystery: ‘mystery’ indicates that the name she bears...is not to be understood literally, but allegorically: Babylon the Great is read, but ‘Rome’ is meant (cf. verses 9, 19).”</a:t>
            </a:r>
            <a:r>
              <a:rPr lang="en-US" altLang="en-US" dirty="0">
                <a:effectLst>
                  <a:outerShdw blurRad="38100" dist="38100" dir="2700000" algn="tl">
                    <a:srgbClr val="000000">
                      <a:alpha val="43137"/>
                    </a:srgbClr>
                  </a:outerShdw>
                </a:effectLst>
              </a:rPr>
              <a:t> </a:t>
            </a:r>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43000" y="1752600"/>
            <a:ext cx="1838481" cy="2743200"/>
          </a:xfrm>
          <a:prstGeom prst="rect">
            <a:avLst/>
          </a:prstGeom>
        </p:spPr>
      </p:pic>
      <p:sp>
        <p:nvSpPr>
          <p:cNvPr id="3" name="Rectangle 2">
            <a:extLst>
              <a:ext uri="{FF2B5EF4-FFF2-40B4-BE49-F238E27FC236}">
                <a16:creationId xmlns:a16="http://schemas.microsoft.com/office/drawing/2014/main" id="{1A5B139B-F7F5-4410-9136-B1F0FEB34246}"/>
              </a:ext>
            </a:extLst>
          </p:cNvPr>
          <p:cNvSpPr/>
          <p:nvPr/>
        </p:nvSpPr>
        <p:spPr>
          <a:xfrm>
            <a:off x="3048000" y="171271"/>
            <a:ext cx="6096000" cy="969496"/>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F. F. Bruce</a:t>
            </a:r>
          </a:p>
          <a:p>
            <a:pPr algn="ctr"/>
            <a:r>
              <a:rPr lang="en-US" sz="1600" i="1" dirty="0">
                <a:effectLst>
                  <a:outerShdw blurRad="38100" dist="38100" dir="2700000" algn="tl">
                    <a:srgbClr val="000000">
                      <a:alpha val="43137"/>
                    </a:srgbClr>
                  </a:outerShdw>
                </a:effectLst>
                <a:latin typeface="Calibri" panose="020F0502020204030204" pitchFamily="34" charset="0"/>
                <a:cs typeface="+mn-cs"/>
              </a:rPr>
              <a:t>“Revelation,” in International Bible Commentary, </a:t>
            </a:r>
            <a:r>
              <a:rPr lang="en-US" sz="1600" dirty="0">
                <a:effectLst>
                  <a:outerShdw blurRad="38100" dist="38100" dir="2700000" algn="tl">
                    <a:srgbClr val="000000">
                      <a:alpha val="43137"/>
                    </a:srgbClr>
                  </a:outerShdw>
                </a:effectLst>
                <a:latin typeface="Calibri" panose="020F0502020204030204" pitchFamily="34" charset="0"/>
                <a:cs typeface="+mn-cs"/>
              </a:rPr>
              <a:t>1986, p. 1621. </a:t>
            </a:r>
          </a:p>
        </p:txBody>
      </p:sp>
    </p:spTree>
    <p:extLst>
      <p:ext uri="{BB962C8B-B14F-4D97-AF65-F5344CB8AC3E}">
        <p14:creationId xmlns:p14="http://schemas.microsoft.com/office/powerpoint/2010/main" val="131873361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00200" y="76200"/>
            <a:ext cx="8991600" cy="6705600"/>
          </a:xfrm>
          <a:prstGeom prst="rect">
            <a:avLst/>
          </a:prstGeom>
        </p:spPr>
      </p:pic>
    </p:spTree>
    <p:extLst>
      <p:ext uri="{BB962C8B-B14F-4D97-AF65-F5344CB8AC3E}">
        <p14:creationId xmlns:p14="http://schemas.microsoft.com/office/powerpoint/2010/main" val="253497416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435841252"/>
              </p:ext>
            </p:extLst>
          </p:nvPr>
        </p:nvGraphicFramePr>
        <p:xfrm>
          <a:off x="1104900" y="670561"/>
          <a:ext cx="9982200" cy="5389055"/>
        </p:xfrm>
        <a:graphic>
          <a:graphicData uri="http://schemas.openxmlformats.org/drawingml/2006/table">
            <a:tbl>
              <a:tblPr firstRow="1" bandRow="1">
                <a:tableStyleId>{073A0DAA-6AF3-43AB-8588-CEC1D06C72B9}</a:tableStyleId>
              </a:tblPr>
              <a:tblGrid>
                <a:gridCol w="9982200">
                  <a:extLst>
                    <a:ext uri="{9D8B030D-6E8A-4147-A177-3AD203B41FA5}">
                      <a16:colId xmlns:a16="http://schemas.microsoft.com/office/drawing/2014/main" val="2370081405"/>
                    </a:ext>
                  </a:extLst>
                </a:gridCol>
              </a:tblGrid>
              <a:tr h="645985">
                <a:tc>
                  <a:txBody>
                    <a:bodyPr/>
                    <a:lstStyle/>
                    <a:p>
                      <a:pPr algn="ctr"/>
                      <a:r>
                        <a:rPr kumimoji="0" lang="en-US" sz="380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“MYSTERY” IN HARLOT’S TITLE? REV. 17:5 </a:t>
                      </a:r>
                      <a:endParaRPr lang="en-US" sz="3800" dirty="0">
                        <a:solidFill>
                          <a:schemeClr val="bg2"/>
                        </a:solidFill>
                        <a:effectLst/>
                        <a:latin typeface="Calibri" panose="020F0502020204030204" pitchFamily="34" charset="0"/>
                        <a:cs typeface="Calibri" panose="020F0502020204030204" pitchFamily="34" charset="0"/>
                      </a:endParaRPr>
                    </a:p>
                  </a:txBody>
                  <a:tcPr>
                    <a:solidFill>
                      <a:schemeClr val="tx2"/>
                    </a:solidFill>
                  </a:tcPr>
                </a:tc>
                <a:extLst>
                  <a:ext uri="{0D108BD9-81ED-4DB2-BD59-A6C34878D82A}">
                    <a16:rowId xmlns:a16="http://schemas.microsoft.com/office/drawing/2014/main" val="566801393"/>
                  </a:ext>
                </a:extLst>
              </a:tr>
              <a:tr h="2106471">
                <a:tc>
                  <a:txBody>
                    <a:bodyPr/>
                    <a:lstStyle/>
                    <a:p>
                      <a:pPr marL="0" marR="0" lvl="0" indent="0" algn="just" defTabSz="914400" rtl="0" eaLnBrk="0" fontAlgn="base" latinLnBrk="0" hangingPunct="0">
                        <a:lnSpc>
                          <a:spcPct val="100000"/>
                        </a:lnSpc>
                        <a:spcBef>
                          <a:spcPts val="0"/>
                        </a:spcBef>
                        <a:spcAft>
                          <a:spcPct val="0"/>
                        </a:spcAft>
                        <a:buClr>
                          <a:srgbClr val="00FFFF"/>
                        </a:buClr>
                        <a:buSzPct val="75000"/>
                        <a:buFontTx/>
                        <a:buNone/>
                        <a:tabLst/>
                        <a:defRPr/>
                      </a:pPr>
                      <a:r>
                        <a:rPr kumimoji="0" lang="en-US" sz="3400" b="1"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And on her forehead a name was written: </a:t>
                      </a:r>
                      <a:r>
                        <a:rPr kumimoji="0" lang="en-US" sz="3400" b="1" u="sng"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MYSTERY</a:t>
                      </a:r>
                      <a:r>
                        <a:rPr kumimoji="0" lang="en-US" sz="3400" b="1"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BABYLON THE GREAT, THE MOTHER OF HARLOTS AND OF THE ABOMINATIONS OF THE EARTH. (KJV, NIV) </a:t>
                      </a:r>
                      <a:endParaRPr kumimoji="0" lang="en-US" sz="3400"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txBody>
                  <a:tcPr/>
                </a:tc>
                <a:extLst>
                  <a:ext uri="{0D108BD9-81ED-4DB2-BD59-A6C34878D82A}">
                    <a16:rowId xmlns:a16="http://schemas.microsoft.com/office/drawing/2014/main" val="3526434390"/>
                  </a:ext>
                </a:extLst>
              </a:tr>
              <a:tr h="2612024">
                <a:tc>
                  <a:txBody>
                    <a:bodyPr/>
                    <a:lstStyle/>
                    <a:p>
                      <a:pPr marL="0" marR="0" lvl="0" indent="0" algn="just" defTabSz="914400" rtl="0" eaLnBrk="0" fontAlgn="base" latinLnBrk="0" hangingPunct="0">
                        <a:lnSpc>
                          <a:spcPct val="100000"/>
                        </a:lnSpc>
                        <a:spcBef>
                          <a:spcPts val="0"/>
                        </a:spcBef>
                        <a:spcAft>
                          <a:spcPct val="0"/>
                        </a:spcAft>
                        <a:buClr>
                          <a:srgbClr val="00FFFF"/>
                        </a:buClr>
                        <a:buSzPct val="75000"/>
                        <a:buFontTx/>
                        <a:buNone/>
                        <a:tabLst/>
                        <a:defRPr/>
                      </a:pPr>
                      <a:r>
                        <a:rPr kumimoji="0" lang="en-US" sz="3400" b="1"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and upon her forehead a name was written, a </a:t>
                      </a:r>
                      <a:r>
                        <a:rPr kumimoji="0" lang="en-US" sz="3400" b="1" u="sng"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mystery</a:t>
                      </a:r>
                      <a:r>
                        <a:rPr kumimoji="0" lang="en-US" sz="3400" b="1"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“BABYLON THE GREAT, THE MOTHER OF HARLOTS AND OF THE ABOMINATIONS OF THE EARTH.” (NASB)</a:t>
                      </a:r>
                    </a:p>
                  </a:txBody>
                  <a:tcPr/>
                </a:tc>
                <a:extLst>
                  <a:ext uri="{0D108BD9-81ED-4DB2-BD59-A6C34878D82A}">
                    <a16:rowId xmlns:a16="http://schemas.microsoft.com/office/drawing/2014/main" val="3778972346"/>
                  </a:ext>
                </a:extLst>
              </a:tr>
            </a:tbl>
          </a:graphicData>
        </a:graphic>
      </p:graphicFrame>
    </p:spTree>
    <p:extLst>
      <p:ext uri="{BB962C8B-B14F-4D97-AF65-F5344CB8AC3E}">
        <p14:creationId xmlns:p14="http://schemas.microsoft.com/office/powerpoint/2010/main" val="290217251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962400" y="228600"/>
            <a:ext cx="4267200" cy="762000"/>
          </a:xfrm>
        </p:spPr>
        <p:txBody>
          <a:bodyPr/>
          <a:lstStyle/>
          <a:p>
            <a:pPr>
              <a:defRPr/>
            </a:pPr>
            <a:r>
              <a:rPr lang="en-US" altLang="en-US" sz="4000" dirty="0">
                <a:solidFill>
                  <a:srgbClr val="00FFFF"/>
                </a:solidFill>
                <a:effectLst>
                  <a:outerShdw blurRad="38100" dist="38100" dir="2700000" algn="tl">
                    <a:srgbClr val="000000">
                      <a:alpha val="43137"/>
                    </a:srgbClr>
                  </a:outerShdw>
                </a:effectLst>
              </a:rPr>
              <a:t>“Mystery” Defined</a:t>
            </a:r>
          </a:p>
        </p:txBody>
      </p:sp>
      <p:sp>
        <p:nvSpPr>
          <p:cNvPr id="108547" name="Content Placeholder 2"/>
          <p:cNvSpPr>
            <a:spLocks noGrp="1"/>
          </p:cNvSpPr>
          <p:nvPr>
            <p:ph idx="1"/>
          </p:nvPr>
        </p:nvSpPr>
        <p:spPr>
          <a:xfrm>
            <a:off x="762000" y="1143000"/>
            <a:ext cx="10972800" cy="4267200"/>
          </a:xfrm>
        </p:spPr>
        <p:txBody>
          <a:bodyPr/>
          <a:lstStyle/>
          <a:p>
            <a:pPr marL="0" indent="0" algn="just">
              <a:buNone/>
            </a:pPr>
            <a:r>
              <a:rPr lang="en-US" sz="3600" dirty="0">
                <a:effectLst>
                  <a:outerShdw blurRad="38100" dist="38100" dir="2700000" algn="tl">
                    <a:srgbClr val="000000">
                      <a:alpha val="43137"/>
                    </a:srgbClr>
                  </a:outerShdw>
                </a:effectLst>
              </a:rPr>
              <a:t>“In the N.T, it [</a:t>
            </a:r>
            <a:r>
              <a:rPr lang="en-US" sz="3600" i="1" dirty="0" err="1">
                <a:effectLst>
                  <a:outerShdw blurRad="38100" dist="38100" dir="2700000" algn="tl">
                    <a:srgbClr val="000000">
                      <a:alpha val="43137"/>
                    </a:srgbClr>
                  </a:outerShdw>
                </a:effectLst>
              </a:rPr>
              <a:t>mystērion</a:t>
            </a:r>
            <a:r>
              <a:rPr lang="en-US" sz="3600" dirty="0">
                <a:effectLst>
                  <a:outerShdw blurRad="38100" dist="38100" dir="2700000" algn="tl">
                    <a:srgbClr val="000000">
                      <a:alpha val="43137"/>
                    </a:srgbClr>
                  </a:outerShdw>
                </a:effectLst>
              </a:rPr>
              <a:t>] denotes, not the mysterious (as with the Eng. word), but that which, being outside the range of unassisted natural apprehension, can be made known only by Divine revelation, and is made known in a manner and at a time appointed by God, and to those who are illumined by His Spirit.”</a:t>
            </a: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a:p>
            <a:pPr marL="0" indent="0" algn="just">
              <a:buNone/>
            </a:pPr>
            <a:endParaRPr lang="en-US" altLang="en-US" sz="3600" dirty="0">
              <a:effectLst>
                <a:outerShdw blurRad="38100" dist="38100" dir="2700000" algn="tl">
                  <a:srgbClr val="000000">
                    <a:alpha val="43137"/>
                  </a:srgbClr>
                </a:outerShdw>
              </a:effectLst>
            </a:endParaRPr>
          </a:p>
        </p:txBody>
      </p:sp>
      <p:sp>
        <p:nvSpPr>
          <p:cNvPr id="108548" name="TextBox 3"/>
          <p:cNvSpPr txBox="1">
            <a:spLocks noChangeArrowheads="1"/>
          </p:cNvSpPr>
          <p:nvPr/>
        </p:nvSpPr>
        <p:spPr bwMode="auto">
          <a:xfrm>
            <a:off x="1524000" y="5997714"/>
            <a:ext cx="9144000" cy="707886"/>
          </a:xfrm>
          <a:prstGeom prst="rect">
            <a:avLst/>
          </a:prstGeom>
          <a:noFill/>
          <a:ln w="9525">
            <a:noFill/>
            <a:miter lim="800000"/>
            <a:headEnd/>
            <a:tailEnd/>
          </a:ln>
        </p:spPr>
        <p:txBody>
          <a:bodyPr wrap="square">
            <a:spAutoFit/>
          </a:bodyPr>
          <a:lstStyle/>
          <a:p>
            <a:pPr algn="ct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 E. Vine, Merrill F. Unger, and William White, </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Vine's Complete Expository Dictionary of the Old and New Testament Words</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Nelson, 1996), 424.</a:t>
            </a:r>
          </a:p>
        </p:txBody>
      </p:sp>
    </p:spTree>
    <p:extLst>
      <p:ext uri="{BB962C8B-B14F-4D97-AF65-F5344CB8AC3E}">
        <p14:creationId xmlns:p14="http://schemas.microsoft.com/office/powerpoint/2010/main" val="51421306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270B-6F92-44FD-AF1D-90159612EA49}"/>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1553720" y="0"/>
            <a:ext cx="9084560" cy="2600712"/>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Colossians 1:26</a:t>
            </a:r>
          </a:p>
          <a:p>
            <a:pPr algn="just">
              <a:spcBef>
                <a:spcPts val="0"/>
              </a:spcBef>
              <a:spcAft>
                <a:spcPts val="0"/>
              </a:spcAft>
            </a:pPr>
            <a:r>
              <a:rPr lang="en-US" sz="3600" dirty="0">
                <a:latin typeface="Calibri" panose="020F0502020204030204" pitchFamily="34" charset="0"/>
                <a:cs typeface="Calibri" panose="020F0502020204030204" pitchFamily="34" charset="0"/>
              </a:rPr>
              <a:t>“</a:t>
            </a:r>
            <a:r>
              <a:rPr lang="en-US" sz="3600" i="1" dirty="0">
                <a:latin typeface="Calibri" panose="020F0502020204030204" pitchFamily="34" charset="0"/>
                <a:cs typeface="Calibri" panose="020F0502020204030204" pitchFamily="34" charset="0"/>
              </a:rPr>
              <a:t>that is</a:t>
            </a:r>
            <a:r>
              <a:rPr lang="en-US" sz="3600" dirty="0">
                <a:latin typeface="Calibri" panose="020F0502020204030204" pitchFamily="34" charset="0"/>
                <a:cs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mystery</a:t>
            </a:r>
            <a:r>
              <a:rPr lang="en-US" sz="3600" dirty="0">
                <a:latin typeface="Calibri" panose="020F0502020204030204" pitchFamily="34" charset="0"/>
                <a:cs typeface="Calibri" panose="020F0502020204030204" pitchFamily="34" charset="0"/>
              </a:rPr>
              <a:t> which has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hidden</a:t>
            </a:r>
            <a:r>
              <a:rPr lang="en-US" sz="3600" dirty="0">
                <a:latin typeface="Calibri" panose="020F0502020204030204" pitchFamily="34" charset="0"/>
                <a:cs typeface="Calibri" panose="020F0502020204030204" pitchFamily="34" charset="0"/>
              </a:rPr>
              <a:t> from the </a:t>
            </a:r>
            <a:r>
              <a:rPr lang="en-US" sz="3600" i="1" dirty="0">
                <a:latin typeface="Calibri" panose="020F0502020204030204" pitchFamily="34" charset="0"/>
                <a:cs typeface="Calibri" panose="020F0502020204030204" pitchFamily="34" charset="0"/>
              </a:rPr>
              <a:t>past</a:t>
            </a:r>
            <a:r>
              <a:rPr lang="en-US" sz="3600" dirty="0">
                <a:latin typeface="Calibri" panose="020F0502020204030204" pitchFamily="34" charset="0"/>
                <a:cs typeface="Calibri" panose="020F0502020204030204" pitchFamily="34" charset="0"/>
              </a:rPr>
              <a:t> ages and generations,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but</a:t>
            </a:r>
            <a:r>
              <a:rPr lang="en-US" sz="3600" dirty="0">
                <a:latin typeface="Calibri" panose="020F0502020204030204" pitchFamily="34" charset="0"/>
                <a:cs typeface="Calibri" panose="020F0502020204030204" pitchFamily="34" charset="0"/>
              </a:rPr>
              <a:t> has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now been manifested</a:t>
            </a:r>
            <a:r>
              <a:rPr lang="en-US" sz="3600" dirty="0">
                <a:latin typeface="Calibri" panose="020F0502020204030204" pitchFamily="34" charset="0"/>
                <a:cs typeface="Calibri" panose="020F0502020204030204" pitchFamily="34" charset="0"/>
              </a:rPr>
              <a:t> to His.”</a:t>
            </a:r>
            <a:endParaRPr lang="en-US" altLang="en-US" sz="3600" kern="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1005" y="2667000"/>
            <a:ext cx="2769993" cy="2286000"/>
          </a:xfrm>
          <a:prstGeom prst="ellipse">
            <a:avLst/>
          </a:prstGeom>
          <a:ln>
            <a:noFill/>
          </a:ln>
          <a:effectLst>
            <a:softEdge rad="112500"/>
          </a:effectLst>
        </p:spPr>
      </p:pic>
    </p:spTree>
    <p:extLst>
      <p:ext uri="{BB962C8B-B14F-4D97-AF65-F5344CB8AC3E}">
        <p14:creationId xmlns:p14="http://schemas.microsoft.com/office/powerpoint/2010/main" val="107006193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a:extLst>
              <a:ext uri="{FF2B5EF4-FFF2-40B4-BE49-F238E27FC236}">
                <a16:creationId xmlns:a16="http://schemas.microsoft.com/office/drawing/2014/main" id="{1CFB42D7-1A29-40D6-B4CC-EF1019837C08}"/>
              </a:ext>
            </a:extLst>
          </p:cNvPr>
          <p:cNvSpPr>
            <a:spLocks noGrp="1" noChangeArrowheads="1"/>
          </p:cNvSpPr>
          <p:nvPr>
            <p:ph type="body" idx="1"/>
          </p:nvPr>
        </p:nvSpPr>
        <p:spPr>
          <a:xfrm>
            <a:off x="533400" y="1693192"/>
            <a:ext cx="11353800" cy="4555209"/>
          </a:xfrm>
        </p:spPr>
        <p:txBody>
          <a:bodyPr/>
          <a:lstStyle/>
          <a:p>
            <a:pPr marL="0" indent="0" algn="just">
              <a:buNone/>
            </a:pPr>
            <a:r>
              <a:rPr lang="en-US" altLang="en-US" sz="3600" dirty="0">
                <a:effectLst>
                  <a:outerShdw blurRad="38100" dist="38100" dir="2700000" algn="tl">
                    <a:srgbClr val="000000">
                      <a:alpha val="43137"/>
                    </a:srgbClr>
                  </a:outerShdw>
                </a:effectLst>
                <a:cs typeface="Times New Roman" panose="02020603050405020304" pitchFamily="18" charset="0"/>
              </a:rPr>
              <a:t>“</a:t>
            </a:r>
            <a:r>
              <a:rPr lang="en-US" sz="3600" dirty="0">
                <a:effectLst/>
              </a:rPr>
              <a:t>We believe that the English translators have misled many by printing (on their own authority) the word ‘mystery’ in large capital letters, thus making it appear that this was a part of ‘the woman’s name. This we are assured is a mistake. </a:t>
            </a:r>
            <a:r>
              <a:rPr lang="en-US" sz="3600" b="1" u="sng" dirty="0">
                <a:solidFill>
                  <a:srgbClr val="FFFFCC"/>
                </a:solidFill>
                <a:effectLst/>
              </a:rPr>
              <a:t>That ‘mystery’ is connected with the ‘Woman’ herself and not with her ‘name’ is clear from v. 7, where the angel says unto John, ‘I will tell thee </a:t>
            </a:r>
            <a:r>
              <a:rPr lang="en-US" sz="3600" b="1" i="1" u="sng" dirty="0">
                <a:solidFill>
                  <a:srgbClr val="FFFFCC"/>
                </a:solidFill>
                <a:effectLst/>
              </a:rPr>
              <a:t>the mystery of the Woman</a:t>
            </a:r>
            <a:r>
              <a:rPr lang="en-US" sz="3600" b="1" u="sng" dirty="0">
                <a:solidFill>
                  <a:srgbClr val="FFFFCC"/>
                </a:solidFill>
                <a:effectLst/>
              </a:rPr>
              <a:t>, and of the beast which </a:t>
            </a:r>
            <a:r>
              <a:rPr lang="en-US" sz="3600" b="1" u="sng" dirty="0" err="1">
                <a:solidFill>
                  <a:srgbClr val="FFFFCC"/>
                </a:solidFill>
                <a:effectLst/>
              </a:rPr>
              <a:t>carrieth</a:t>
            </a:r>
            <a:r>
              <a:rPr lang="en-US" sz="3600" b="1" u="sng" dirty="0">
                <a:solidFill>
                  <a:srgbClr val="FFFFCC"/>
                </a:solidFill>
                <a:effectLst/>
              </a:rPr>
              <a:t> her.’</a:t>
            </a:r>
            <a:r>
              <a:rPr lang="en-US" altLang="en-US" sz="3600" dirty="0">
                <a:effectLst>
                  <a:outerShdw blurRad="38100" dist="38100" dir="2700000" algn="tl">
                    <a:srgbClr val="000000">
                      <a:alpha val="43137"/>
                    </a:srgbClr>
                  </a:outerShdw>
                </a:effectLst>
                <a:cs typeface="Times New Roman" panose="02020603050405020304" pitchFamily="18" charset="0"/>
              </a:rPr>
              <a:t>” </a:t>
            </a:r>
          </a:p>
        </p:txBody>
      </p:sp>
      <p:pic>
        <p:nvPicPr>
          <p:cNvPr id="2" name="Picture 1">
            <a:extLst>
              <a:ext uri="{FF2B5EF4-FFF2-40B4-BE49-F238E27FC236}">
                <a16:creationId xmlns:a16="http://schemas.microsoft.com/office/drawing/2014/main" id="{33F80191-5462-4966-A82B-9F7690CFA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414" y="238127"/>
            <a:ext cx="6353175" cy="1362075"/>
          </a:xfrm>
          <a:prstGeom prst="rect">
            <a:avLst/>
          </a:prstGeom>
        </p:spPr>
      </p:pic>
      <p:sp>
        <p:nvSpPr>
          <p:cNvPr id="3" name="TextBox 2">
            <a:extLst>
              <a:ext uri="{FF2B5EF4-FFF2-40B4-BE49-F238E27FC236}">
                <a16:creationId xmlns:a16="http://schemas.microsoft.com/office/drawing/2014/main" id="{28385D16-F2E7-40A9-A072-31D1824760AF}"/>
              </a:ext>
            </a:extLst>
          </p:cNvPr>
          <p:cNvSpPr txBox="1"/>
          <p:nvPr/>
        </p:nvSpPr>
        <p:spPr>
          <a:xfrm>
            <a:off x="2919414" y="6324600"/>
            <a:ext cx="6353175" cy="400110"/>
          </a:xfrm>
          <a:prstGeom prst="rect">
            <a:avLst/>
          </a:prstGeom>
          <a:noFill/>
        </p:spPr>
        <p:txBody>
          <a:bodyPr wrap="square" rtlCol="0">
            <a:spAutoFit/>
          </a:bodyPr>
          <a:lstStyle/>
          <a:p>
            <a:pPr algn="ctr"/>
            <a:r>
              <a:rPr lang="en-US" altLang="en-US" sz="2000" dirty="0">
                <a:latin typeface="Calibri" panose="020F0502020204030204" pitchFamily="34" charset="0"/>
                <a:cs typeface="+mn-cs"/>
              </a:rPr>
              <a:t>Pink, </a:t>
            </a:r>
            <a:r>
              <a:rPr lang="en-US" altLang="en-US" sz="2000" i="1" dirty="0">
                <a:latin typeface="Calibri" panose="020F0502020204030204" pitchFamily="34" charset="0"/>
                <a:cs typeface="+mn-cs"/>
              </a:rPr>
              <a:t>The Antichrist</a:t>
            </a:r>
            <a:r>
              <a:rPr lang="en-US" altLang="en-US" sz="2000" dirty="0">
                <a:latin typeface="Calibri" panose="020F0502020204030204" pitchFamily="34" charset="0"/>
                <a:cs typeface="+mn-cs"/>
              </a:rPr>
              <a:t>, 262. </a:t>
            </a:r>
          </a:p>
        </p:txBody>
      </p:sp>
    </p:spTree>
    <p:extLst>
      <p:ext uri="{BB962C8B-B14F-4D97-AF65-F5344CB8AC3E}">
        <p14:creationId xmlns:p14="http://schemas.microsoft.com/office/powerpoint/2010/main" val="244433999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F99A86-5CB5-457B-92C7-CCAAE55871FC}"/>
              </a:ext>
            </a:extLst>
          </p:cNvPr>
          <p:cNvPicPr>
            <a:picLocks noChangeAspect="1"/>
          </p:cNvPicPr>
          <p:nvPr/>
        </p:nvPicPr>
        <p:blipFill>
          <a:blip r:embed="rId2"/>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1524000" y="0"/>
            <a:ext cx="9144000" cy="32766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Revelation 17:3</a:t>
            </a:r>
            <a:endParaRPr lang="en-US" sz="4000" kern="12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“And he carried me away in the Spirit into a wilderness; and I saw </a:t>
            </a:r>
            <a:r>
              <a:rPr lang="en-US" sz="3600" b="1" u="sng" dirty="0">
                <a:solidFill>
                  <a:srgbClr val="FFFFCC"/>
                </a:solidFill>
                <a:effectLst>
                  <a:outerShdw blurRad="38100" dist="38100" dir="2700000" algn="tl">
                    <a:srgbClr val="000000">
                      <a:alpha val="43137"/>
                    </a:srgbClr>
                  </a:outerShdw>
                </a:effectLst>
              </a:rPr>
              <a:t>a woman sitting on a scarlet beast</a:t>
            </a:r>
            <a:r>
              <a:rPr lang="en-US" sz="3600" dirty="0">
                <a:effectLst>
                  <a:outerShdw blurRad="38100" dist="38100" dir="2700000" algn="tl">
                    <a:srgbClr val="000000">
                      <a:alpha val="43137"/>
                    </a:srgbClr>
                  </a:outerShdw>
                </a:effectLst>
              </a:rPr>
              <a:t>, full of blasphemous names, having seven heads and ten horns.”</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16992" y="3200400"/>
            <a:ext cx="1358016" cy="164592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8951955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Documents and Settings\Owner\Application Data\Microsoft\Media Catalog\clip0006.BMP">
            <a:extLst>
              <a:ext uri="{FF2B5EF4-FFF2-40B4-BE49-F238E27FC236}">
                <a16:creationId xmlns:a16="http://schemas.microsoft.com/office/drawing/2014/main" id="{B56E6A2E-5F1D-4CC5-AE3F-AD36C0E1AC31}"/>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016375" y="304800"/>
            <a:ext cx="4159250" cy="6281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64217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676400" y="1023257"/>
            <a:ext cx="8839200" cy="4518804"/>
          </a:xfrm>
        </p:spPr>
        <p:txBody>
          <a:bodyPr/>
          <a:lstStyle/>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Tower of Babel (Gen. 1–11)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Prophecies of Isaiah (13–14) &amp; Jeremiah (50–51)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Prophecy of Zechariah (Zech. 5:5-11)</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Kings of the East (Rev. 9:14; 16:12)</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End-Time Harlot (Rev. 17–18)</a:t>
            </a:r>
          </a:p>
          <a:p>
            <a:pPr marL="571500" indent="-571500">
              <a:spcBef>
                <a:spcPts val="0"/>
              </a:spcBef>
              <a:spcAft>
                <a:spcPts val="24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Inadequate Theories</a:t>
            </a:r>
          </a:p>
          <a:p>
            <a:pPr marL="571500" indent="-571500">
              <a:spcBef>
                <a:spcPts val="0"/>
              </a:spcBef>
              <a:spcAft>
                <a:spcPts val="2400"/>
              </a:spcAft>
              <a:buSzPct val="100000"/>
              <a:buFont typeface="+mj-lt"/>
              <a:buAutoNum type="romanUcPeriod"/>
              <a:defRPr/>
            </a:pPr>
            <a:r>
              <a:rPr lang="en-US" dirty="0">
                <a:effectLst>
                  <a:outerShdw blurRad="38100" dist="38100" dir="2700000" algn="tl">
                    <a:srgbClr val="000000">
                      <a:alpha val="43137"/>
                    </a:srgbClr>
                  </a:outerShdw>
                </a:effectLst>
              </a:rPr>
              <a:t>Current Events</a:t>
            </a:r>
          </a:p>
        </p:txBody>
      </p:sp>
      <p:sp>
        <p:nvSpPr>
          <p:cNvPr id="7" name="Rectangle 6"/>
          <p:cNvSpPr>
            <a:spLocks noGrp="1" noChangeArrowheads="1"/>
          </p:cNvSpPr>
          <p:nvPr>
            <p:ph type="title"/>
          </p:nvPr>
        </p:nvSpPr>
        <p:spPr>
          <a:xfrm>
            <a:off x="3962400" y="228600"/>
            <a:ext cx="4267200" cy="609600"/>
          </a:xfrm>
        </p:spPr>
        <p:txBody>
          <a:bodyPr/>
          <a:lstStyle/>
          <a:p>
            <a:pPr algn="ctr" eaLnBrk="1" hangingPunct="1"/>
            <a:r>
              <a:rPr lang="en-US" altLang="en-US" sz="4000" dirty="0">
                <a:effectLst>
                  <a:outerShdw blurRad="38100" dist="38100" dir="2700000" algn="tl">
                    <a:srgbClr val="000000">
                      <a:alpha val="43137"/>
                    </a:srgbClr>
                  </a:outerShdw>
                </a:effectLst>
              </a:rPr>
              <a:t>Seven Areas</a:t>
            </a:r>
          </a:p>
        </p:txBody>
      </p:sp>
      <p:pic>
        <p:nvPicPr>
          <p:cNvPr id="6" name="Picture 2" descr="C:\Users\jamcg\AppData\Local\Temp\SNAGHTMLa6ab7b.PNG">
            <a:extLst>
              <a:ext uri="{FF2B5EF4-FFF2-40B4-BE49-F238E27FC236}">
                <a16:creationId xmlns:a16="http://schemas.microsoft.com/office/drawing/2014/main" id="{604EDC3D-9C08-40BD-AB5D-2B130F5A759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0" y="4019550"/>
            <a:ext cx="213360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299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ABF6E9-0C4B-46BF-984E-5C04F94D7D74}"/>
              </a:ext>
            </a:extLst>
          </p:cNvPr>
          <p:cNvPicPr>
            <a:picLocks noChangeAspect="1"/>
          </p:cNvPicPr>
          <p:nvPr/>
        </p:nvPicPr>
        <p:blipFill>
          <a:blip r:embed="rId2"/>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1066800" y="0"/>
            <a:ext cx="10058401" cy="32766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Revelation 17:5</a:t>
            </a:r>
            <a:endParaRPr lang="en-US" sz="4000" kern="1200" dirty="0">
              <a:solidFill>
                <a:schemeClr val="tx2"/>
              </a:solidFill>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and on her forehead a name </a:t>
            </a:r>
            <a:r>
              <a:rPr lang="en-US" sz="3600" i="1" dirty="0">
                <a:effectLst>
                  <a:outerShdw blurRad="38100" dist="38100" dir="2700000" algn="tl">
                    <a:srgbClr val="000000">
                      <a:alpha val="43137"/>
                    </a:srgbClr>
                  </a:outerShdw>
                </a:effectLst>
              </a:rPr>
              <a:t>was</a:t>
            </a:r>
            <a:r>
              <a:rPr lang="en-US" sz="3600" dirty="0">
                <a:effectLst>
                  <a:outerShdw blurRad="38100" dist="38100" dir="2700000" algn="tl">
                    <a:srgbClr val="000000">
                      <a:alpha val="43137"/>
                    </a:srgbClr>
                  </a:outerShdw>
                </a:effectLst>
              </a:rPr>
              <a:t> written, a mystery, “</a:t>
            </a:r>
            <a:r>
              <a:rPr lang="en-US" sz="3600" b="1" u="sng" dirty="0">
                <a:solidFill>
                  <a:srgbClr val="FFFFCC"/>
                </a:solidFill>
                <a:effectLst>
                  <a:outerShdw blurRad="38100" dist="38100" dir="2700000" algn="tl">
                    <a:srgbClr val="000000">
                      <a:alpha val="43137"/>
                    </a:srgbClr>
                  </a:outerShdw>
                </a:effectLst>
              </a:rPr>
              <a:t>BABYLON</a:t>
            </a:r>
            <a:r>
              <a:rPr lang="en-US" sz="3600" dirty="0">
                <a:effectLst>
                  <a:outerShdw blurRad="38100" dist="38100" dir="2700000" algn="tl">
                    <a:srgbClr val="000000">
                      <a:alpha val="43137"/>
                    </a:srgbClr>
                  </a:outerShdw>
                </a:effectLst>
              </a:rPr>
              <a:t> THE GREAT, THE </a:t>
            </a:r>
            <a:r>
              <a:rPr lang="en-US" sz="3600" b="1" u="sng" dirty="0">
                <a:solidFill>
                  <a:srgbClr val="FFFFCC"/>
                </a:solidFill>
                <a:effectLst>
                  <a:outerShdw blurRad="38100" dist="38100" dir="2700000" algn="tl">
                    <a:srgbClr val="000000">
                      <a:alpha val="43137"/>
                    </a:srgbClr>
                  </a:outerShdw>
                </a:effectLst>
              </a:rPr>
              <a:t>MOTHER</a:t>
            </a:r>
            <a:r>
              <a:rPr lang="en-US" sz="3600" dirty="0">
                <a:effectLst>
                  <a:outerShdw blurRad="38100" dist="38100" dir="2700000" algn="tl">
                    <a:srgbClr val="000000">
                      <a:alpha val="43137"/>
                    </a:srgbClr>
                  </a:outerShdw>
                </a:effectLst>
              </a:rPr>
              <a:t> OF HARLOTS AND OF THE ABOMINATIONS OF THE EARTH.”</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6992" y="3200400"/>
            <a:ext cx="1358019" cy="164592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8980537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EDEAA22-82FC-467E-864C-8ADE94018B25}"/>
              </a:ext>
            </a:extLst>
          </p:cNvPr>
          <p:cNvSpPr>
            <a:spLocks noGrp="1" noChangeArrowheads="1"/>
          </p:cNvSpPr>
          <p:nvPr>
            <p:ph type="title"/>
          </p:nvPr>
        </p:nvSpPr>
        <p:spPr>
          <a:xfrm>
            <a:off x="2209800" y="228600"/>
            <a:ext cx="7772400" cy="762000"/>
          </a:xfrm>
        </p:spPr>
        <p:txBody>
          <a:bodyPr/>
          <a:lstStyle/>
          <a:p>
            <a:pPr algn="ctr"/>
            <a:r>
              <a:rPr lang="en-US" altLang="en-US" sz="3600" dirty="0">
                <a:effectLst>
                  <a:outerShdw blurRad="38100" dist="38100" dir="2700000" algn="tl">
                    <a:srgbClr val="000000">
                      <a:alpha val="43137"/>
                    </a:srgbClr>
                  </a:outerShdw>
                </a:effectLst>
              </a:rPr>
              <a:t>Other Alternatives?</a:t>
            </a:r>
          </a:p>
        </p:txBody>
      </p:sp>
      <p:sp>
        <p:nvSpPr>
          <p:cNvPr id="56323" name="Rectangle 3">
            <a:extLst>
              <a:ext uri="{FF2B5EF4-FFF2-40B4-BE49-F238E27FC236}">
                <a16:creationId xmlns:a16="http://schemas.microsoft.com/office/drawing/2014/main" id="{6ABBA201-BB17-4325-BC49-F3BD6D27CB68}"/>
              </a:ext>
            </a:extLst>
          </p:cNvPr>
          <p:cNvSpPr>
            <a:spLocks noGrp="1" noChangeArrowheads="1"/>
          </p:cNvSpPr>
          <p:nvPr>
            <p:ph type="body" idx="1"/>
          </p:nvPr>
        </p:nvSpPr>
        <p:spPr>
          <a:xfrm>
            <a:off x="1981200" y="1143000"/>
            <a:ext cx="3962400" cy="4724400"/>
          </a:xfrm>
        </p:spPr>
        <p:txBody>
          <a:bodyPr/>
          <a:lstStyle/>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Religious system?</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Jerusalem?</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Rome?</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Revived Rome?</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Two Babylons?</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Trans-temporal</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Eclecticism</a:t>
            </a:r>
          </a:p>
        </p:txBody>
      </p:sp>
      <p:pic>
        <p:nvPicPr>
          <p:cNvPr id="56327" name="Picture 7" descr="C:\Documents and Settings\Owner\Application Data\Microsoft\Media Catalog\clip0006.BMP">
            <a:extLst>
              <a:ext uri="{FF2B5EF4-FFF2-40B4-BE49-F238E27FC236}">
                <a16:creationId xmlns:a16="http://schemas.microsoft.com/office/drawing/2014/main" id="{FBCED134-0DD2-4460-A537-0438B8E47F1B}"/>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848600" y="1645726"/>
            <a:ext cx="278765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50979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EDEAA22-82FC-467E-864C-8ADE94018B25}"/>
              </a:ext>
            </a:extLst>
          </p:cNvPr>
          <p:cNvSpPr>
            <a:spLocks noGrp="1" noChangeArrowheads="1"/>
          </p:cNvSpPr>
          <p:nvPr>
            <p:ph type="title"/>
          </p:nvPr>
        </p:nvSpPr>
        <p:spPr>
          <a:xfrm>
            <a:off x="2209800" y="228600"/>
            <a:ext cx="7772400" cy="762000"/>
          </a:xfrm>
        </p:spPr>
        <p:txBody>
          <a:bodyPr/>
          <a:lstStyle/>
          <a:p>
            <a:pPr algn="ctr"/>
            <a:r>
              <a:rPr lang="en-US" altLang="en-US" sz="3600" dirty="0">
                <a:effectLst>
                  <a:outerShdw blurRad="38100" dist="38100" dir="2700000" algn="tl">
                    <a:srgbClr val="000000">
                      <a:alpha val="43137"/>
                    </a:srgbClr>
                  </a:outerShdw>
                </a:effectLst>
              </a:rPr>
              <a:t>Other Alternatives?</a:t>
            </a:r>
          </a:p>
        </p:txBody>
      </p:sp>
      <p:sp>
        <p:nvSpPr>
          <p:cNvPr id="56323" name="Rectangle 3">
            <a:extLst>
              <a:ext uri="{FF2B5EF4-FFF2-40B4-BE49-F238E27FC236}">
                <a16:creationId xmlns:a16="http://schemas.microsoft.com/office/drawing/2014/main" id="{6ABBA201-BB17-4325-BC49-F3BD6D27CB68}"/>
              </a:ext>
            </a:extLst>
          </p:cNvPr>
          <p:cNvSpPr>
            <a:spLocks noGrp="1" noChangeArrowheads="1"/>
          </p:cNvSpPr>
          <p:nvPr>
            <p:ph type="body" idx="1"/>
          </p:nvPr>
        </p:nvSpPr>
        <p:spPr>
          <a:xfrm>
            <a:off x="1981200" y="1143000"/>
            <a:ext cx="3962400" cy="4724400"/>
          </a:xfrm>
        </p:spPr>
        <p:txBody>
          <a:bodyPr/>
          <a:lstStyle/>
          <a:p>
            <a:pPr marL="742950" indent="-742950">
              <a:spcBef>
                <a:spcPts val="0"/>
              </a:spcBef>
              <a:spcAft>
                <a:spcPts val="24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Religious system?</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Jerusalem?</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Rome?</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Revived Rome?</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Two Babylons?</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Trans-temporal</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Eclecticism</a:t>
            </a:r>
          </a:p>
        </p:txBody>
      </p:sp>
      <p:pic>
        <p:nvPicPr>
          <p:cNvPr id="56327" name="Picture 7" descr="C:\Documents and Settings\Owner\Application Data\Microsoft\Media Catalog\clip0006.BMP">
            <a:extLst>
              <a:ext uri="{FF2B5EF4-FFF2-40B4-BE49-F238E27FC236}">
                <a16:creationId xmlns:a16="http://schemas.microsoft.com/office/drawing/2014/main" id="{FBCED134-0DD2-4460-A537-0438B8E47F1B}"/>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848600" y="1645726"/>
            <a:ext cx="278765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04256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233CF8-91C8-45CB-9690-5B529F365335}"/>
              </a:ext>
            </a:extLst>
          </p:cNvPr>
          <p:cNvPicPr>
            <a:picLocks noChangeAspect="1"/>
          </p:cNvPicPr>
          <p:nvPr/>
        </p:nvPicPr>
        <p:blipFill>
          <a:blip r:embed="rId2"/>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Daniel 1:1-2</a:t>
            </a:r>
          </a:p>
          <a:p>
            <a:pPr marL="0" indent="0" algn="just" eaLnBrk="1" hangingPunct="1">
              <a:spcBef>
                <a:spcPts val="0"/>
              </a:spcBef>
              <a:buNone/>
              <a:defRPr/>
            </a:pP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1 </a:t>
            </a:r>
            <a:r>
              <a:rPr lang="en-US" dirty="0">
                <a:effectLst>
                  <a:outerShdw blurRad="38100" dist="38100" dir="2700000" algn="tl">
                    <a:srgbClr val="000000">
                      <a:alpha val="43137"/>
                    </a:srgbClr>
                  </a:outerShdw>
                </a:effectLst>
              </a:rPr>
              <a:t>In the third year of the reign of Jehoiakim king of Judah, Nebuchadnezzar king of Babylon came to Jerusalem and besieged it.</a:t>
            </a:r>
            <a:r>
              <a:rPr lang="en-US" baseline="30000" dirty="0">
                <a:effectLst>
                  <a:outerShdw blurRad="38100" dist="38100" dir="2700000" algn="tl">
                    <a:srgbClr val="000000">
                      <a:alpha val="43137"/>
                    </a:srgbClr>
                  </a:outerShdw>
                </a:effectLst>
              </a:rPr>
              <a:t>2</a:t>
            </a:r>
            <a:r>
              <a:rPr lang="en-US" dirty="0">
                <a:effectLst>
                  <a:outerShdw blurRad="38100" dist="38100" dir="2700000" algn="tl">
                    <a:srgbClr val="000000">
                      <a:alpha val="43137"/>
                    </a:srgbClr>
                  </a:outerShdw>
                </a:effectLst>
              </a:rPr>
              <a:t> The Lord gave Jehoiakim king of Judah into his hand, along with some of the vessels of the house of God; and he brought them to the land of </a:t>
            </a:r>
            <a:r>
              <a:rPr lang="en-US" b="1" u="sng" dirty="0">
                <a:solidFill>
                  <a:srgbClr val="FFFFCC"/>
                </a:solidFill>
                <a:effectLst>
                  <a:outerShdw blurRad="38100" dist="38100" dir="2700000" algn="tl">
                    <a:srgbClr val="000000">
                      <a:alpha val="43137"/>
                    </a:srgbClr>
                  </a:outerShdw>
                </a:effectLst>
              </a:rPr>
              <a:t>Shinar</a:t>
            </a:r>
            <a:r>
              <a:rPr lang="en-US" dirty="0">
                <a:effectLst>
                  <a:outerShdw blurRad="38100" dist="38100" dir="2700000" algn="tl">
                    <a:srgbClr val="000000">
                      <a:alpha val="43137"/>
                    </a:srgbClr>
                  </a:outerShdw>
                </a:effectLst>
              </a:rPr>
              <a:t>, to the house of his god, and he brought the vessels into the treasury of his god</a:t>
            </a:r>
            <a:r>
              <a:rPr lang="en-US" alt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504775790"/>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8CDF9E-C7EA-465B-B82C-09E1AC5B33EE}"/>
              </a:ext>
            </a:extLst>
          </p:cNvPr>
          <p:cNvPicPr>
            <a:picLocks noChangeAspect="1"/>
          </p:cNvPicPr>
          <p:nvPr/>
        </p:nvPicPr>
        <p:blipFill>
          <a:blip r:embed="rId2"/>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1524000" y="0"/>
            <a:ext cx="9144000" cy="2286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Revelation 17:18</a:t>
            </a:r>
            <a:endParaRPr lang="en-US" sz="4000" kern="1200" dirty="0">
              <a:solidFill>
                <a:schemeClr val="tx2"/>
              </a:solidFill>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The woman whom you saw is the great </a:t>
            </a:r>
            <a:r>
              <a:rPr lang="en-US" sz="3600" b="1" u="sng" dirty="0">
                <a:solidFill>
                  <a:srgbClr val="FFFFCC"/>
                </a:solidFill>
                <a:effectLst>
                  <a:outerShdw blurRad="38100" dist="38100" dir="2700000" algn="tl">
                    <a:srgbClr val="000000">
                      <a:alpha val="43137"/>
                    </a:srgbClr>
                  </a:outerShdw>
                </a:effectLst>
              </a:rPr>
              <a:t>city</a:t>
            </a:r>
            <a:r>
              <a:rPr lang="en-US" sz="3600" dirty="0">
                <a:effectLst>
                  <a:outerShdw blurRad="38100" dist="38100" dir="2700000" algn="tl">
                    <a:srgbClr val="000000">
                      <a:alpha val="43137"/>
                    </a:srgbClr>
                  </a:outerShdw>
                </a:effectLst>
              </a:rPr>
              <a:t>, which reigns over the kings of the earth.</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7803" y="3124202"/>
            <a:ext cx="1420083" cy="1721141"/>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626607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A5913E-7A25-44AD-8A4A-92C6BB3BDCB7}"/>
              </a:ext>
            </a:extLst>
          </p:cNvPr>
          <p:cNvPicPr>
            <a:picLocks noChangeAspect="1"/>
          </p:cNvPicPr>
          <p:nvPr/>
        </p:nvPicPr>
        <p:blipFill>
          <a:blip r:embed="rId2"/>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609600" y="0"/>
            <a:ext cx="10972800" cy="32766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Revelation 18:10</a:t>
            </a:r>
            <a:endParaRPr lang="en-US" sz="4000" kern="1200" dirty="0">
              <a:solidFill>
                <a:schemeClr val="tx2"/>
              </a:solidFill>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standing at a distance because of the fear of her torment, saying, ‘Woe, woe, the great </a:t>
            </a:r>
            <a:r>
              <a:rPr lang="en-US" sz="3600" b="1" u="sng" dirty="0">
                <a:solidFill>
                  <a:srgbClr val="FFFFCC"/>
                </a:solidFill>
                <a:effectLst>
                  <a:outerShdw blurRad="38100" dist="38100" dir="2700000" algn="tl">
                    <a:srgbClr val="000000">
                      <a:alpha val="43137"/>
                    </a:srgbClr>
                  </a:outerShdw>
                </a:effectLst>
              </a:rPr>
              <a:t>city</a:t>
            </a:r>
            <a:r>
              <a:rPr lang="en-US" sz="3600" dirty="0">
                <a:effectLst>
                  <a:outerShdw blurRad="38100" dist="38100" dir="2700000" algn="tl">
                    <a:srgbClr val="000000">
                      <a:alpha val="43137"/>
                    </a:srgbClr>
                  </a:outerShdw>
                </a:effectLst>
              </a:rPr>
              <a:t>, Babylon, the strong city! For in one hour your judgment has come.’”</a:t>
            </a:r>
          </a:p>
        </p:txBody>
      </p:sp>
      <p:pic>
        <p:nvPicPr>
          <p:cNvPr id="7" name="Picture 6" descr="http://www.maggiesnotebook.com/wp-content/uploads/2011/08/Apostle_John_35.jpg">
            <a:extLst>
              <a:ext uri="{FF2B5EF4-FFF2-40B4-BE49-F238E27FC236}">
                <a16:creationId xmlns:a16="http://schemas.microsoft.com/office/drawing/2014/main" id="{E4FF16B1-299B-41E9-A2A9-E1B43B714AF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7803" y="3124202"/>
            <a:ext cx="1420083" cy="1721141"/>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0159142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2EFC223-AE86-4F96-AEF4-A22E7B501DF4}"/>
              </a:ext>
            </a:extLst>
          </p:cNvPr>
          <p:cNvSpPr>
            <a:spLocks noGrp="1" noChangeArrowheads="1"/>
          </p:cNvSpPr>
          <p:nvPr>
            <p:ph type="title"/>
          </p:nvPr>
        </p:nvSpPr>
        <p:spPr>
          <a:xfrm>
            <a:off x="3505200" y="228600"/>
            <a:ext cx="5181600" cy="914400"/>
          </a:xfrm>
        </p:spPr>
        <p:txBody>
          <a:bodyPr/>
          <a:lstStyle/>
          <a:p>
            <a:pPr algn="ctr">
              <a:spcAft>
                <a:spcPts val="600"/>
              </a:spcAft>
            </a:pPr>
            <a:r>
              <a:rPr lang="en-US" altLang="en-US" sz="3600" dirty="0">
                <a:solidFill>
                  <a:srgbClr val="00FFFF"/>
                </a:solidFill>
                <a:effectLst>
                  <a:outerShdw blurRad="38100" dist="38100" dir="2700000" algn="tl">
                    <a:srgbClr val="000000">
                      <a:alpha val="43137"/>
                    </a:srgbClr>
                  </a:outerShdw>
                </a:effectLst>
                <a:cs typeface="Times New Roman" panose="02020603050405020304" pitchFamily="18" charset="0"/>
              </a:rPr>
              <a:t>Bullinger</a:t>
            </a:r>
            <a:b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br>
            <a:r>
              <a:rPr lang="en-US" sz="2000" i="1" dirty="0">
                <a:solidFill>
                  <a:schemeClr val="tx1"/>
                </a:solidFill>
                <a:effectLst>
                  <a:outerShdw blurRad="38100" dist="38100" dir="2700000" algn="tl">
                    <a:srgbClr val="000000">
                      <a:alpha val="43137"/>
                    </a:srgbClr>
                  </a:outerShdw>
                </a:effectLst>
                <a:cs typeface="Times New Roman" panose="02020603050405020304" pitchFamily="18" charset="0"/>
              </a:rPr>
              <a:t>The Apocalypse or “The Day of the Lord”</a:t>
            </a:r>
            <a:r>
              <a:rPr lang="en-US" altLang="en-US" sz="2000" dirty="0">
                <a:solidFill>
                  <a:schemeClr val="tx1"/>
                </a:solidFill>
                <a:effectLst>
                  <a:outerShdw blurRad="38100" dist="38100" dir="2700000" algn="tl">
                    <a:srgbClr val="000000">
                      <a:alpha val="43137"/>
                    </a:srgbClr>
                  </a:outerShdw>
                </a:effectLst>
                <a:cs typeface="Times New Roman" panose="02020603050405020304" pitchFamily="18" charset="0"/>
              </a:rPr>
              <a:t>, 509</a:t>
            </a:r>
            <a:endParaRPr lang="en-US" altLang="en-US" sz="2000" dirty="0">
              <a:solidFill>
                <a:schemeClr val="tx1"/>
              </a:solidFill>
              <a:effectLst>
                <a:outerShdw blurRad="38100" dist="38100" dir="2700000" algn="tl">
                  <a:srgbClr val="000000">
                    <a:alpha val="43137"/>
                  </a:srgbClr>
                </a:outerShdw>
              </a:effectLst>
            </a:endParaRPr>
          </a:p>
        </p:txBody>
      </p:sp>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609600" y="1371600"/>
            <a:ext cx="10972800" cy="4343400"/>
          </a:xfrm>
        </p:spPr>
        <p:txBody>
          <a:bodyPr/>
          <a:lstStyle/>
          <a:p>
            <a:pPr marL="0" indent="0" algn="just">
              <a:buNone/>
            </a:pPr>
            <a:r>
              <a:rPr lang="en-US" altLang="en-US" dirty="0">
                <a:effectLst>
                  <a:outerShdw blurRad="38100" dist="38100" dir="2700000" algn="tl">
                    <a:srgbClr val="000000">
                      <a:alpha val="43137"/>
                    </a:srgbClr>
                  </a:outerShdw>
                </a:effectLst>
                <a:cs typeface="Times New Roman" panose="02020603050405020304" pitchFamily="18" charset="0"/>
              </a:rPr>
              <a:t>“</a:t>
            </a:r>
            <a:r>
              <a:rPr lang="en-US" dirty="0">
                <a:effectLst>
                  <a:outerShdw blurRad="38100" dist="38100" dir="2700000" algn="tl">
                    <a:srgbClr val="000000">
                      <a:alpha val="43137"/>
                    </a:srgbClr>
                  </a:outerShdw>
                </a:effectLst>
              </a:rPr>
              <a:t>It is indeed surprising how any mistake could have been made in the identification of this woman. For the Holy Spirit first shows us her very name upon her forehead. Then, in verse 18, He tells us as plainly as words can tell anything, that ‘the woman which thou </a:t>
            </a:r>
            <a:r>
              <a:rPr lang="en-US" dirty="0" err="1">
                <a:effectLst>
                  <a:outerShdw blurRad="38100" dist="38100" dir="2700000" algn="tl">
                    <a:srgbClr val="000000">
                      <a:alpha val="43137"/>
                    </a:srgbClr>
                  </a:outerShdw>
                </a:effectLst>
              </a:rPr>
              <a:t>sawest</a:t>
            </a:r>
            <a:r>
              <a:rPr lang="en-US" dirty="0">
                <a:effectLst>
                  <a:outerShdw blurRad="38100" dist="38100" dir="2700000" algn="tl">
                    <a:srgbClr val="000000">
                      <a:alpha val="43137"/>
                    </a:srgbClr>
                  </a:outerShdw>
                </a:effectLst>
              </a:rPr>
              <a:t> is that great city, which </a:t>
            </a:r>
            <a:r>
              <a:rPr lang="en-US" dirty="0" err="1">
                <a:effectLst>
                  <a:outerShdw blurRad="38100" dist="38100" dir="2700000" algn="tl">
                    <a:srgbClr val="000000">
                      <a:alpha val="43137"/>
                    </a:srgbClr>
                  </a:outerShdw>
                </a:effectLst>
              </a:rPr>
              <a:t>reignest</a:t>
            </a:r>
            <a:r>
              <a:rPr lang="en-US" dirty="0">
                <a:effectLst>
                  <a:outerShdw blurRad="38100" dist="38100" dir="2700000" algn="tl">
                    <a:srgbClr val="000000">
                      <a:alpha val="43137"/>
                    </a:srgbClr>
                  </a:outerShdw>
                </a:effectLst>
              </a:rPr>
              <a:t> over the kings of the earth’, and chap. xvi. 19, as well as xvii. 5, identifies this city with Babylon. </a:t>
            </a:r>
            <a:r>
              <a:rPr lang="en-US" b="1" u="sng" dirty="0">
                <a:solidFill>
                  <a:srgbClr val="FFFFCC"/>
                </a:solidFill>
                <a:effectLst>
                  <a:outerShdw blurRad="38100" dist="38100" dir="2700000" algn="tl">
                    <a:srgbClr val="000000">
                      <a:alpha val="43137"/>
                    </a:srgbClr>
                  </a:outerShdw>
                </a:effectLst>
              </a:rPr>
              <a:t>God says it is a ‘city.’ He does not say </a:t>
            </a:r>
            <a:r>
              <a:rPr lang="en-US" b="1" i="1" u="sng" dirty="0">
                <a:solidFill>
                  <a:srgbClr val="FFFFCC"/>
                </a:solidFill>
                <a:effectLst>
                  <a:outerShdw blurRad="38100" dist="38100" dir="2700000" algn="tl">
                    <a:srgbClr val="000000">
                      <a:alpha val="43137"/>
                    </a:srgbClr>
                  </a:outerShdw>
                </a:effectLst>
              </a:rPr>
              <a:t>a system</a:t>
            </a:r>
            <a:r>
              <a:rPr lang="en-US" b="1" u="sng" dirty="0">
                <a:solidFill>
                  <a:srgbClr val="FFFFCC"/>
                </a:solidFill>
                <a:effectLst>
                  <a:outerShdw blurRad="38100" dist="38100" dir="2700000" algn="tl">
                    <a:srgbClr val="000000">
                      <a:alpha val="43137"/>
                    </a:srgbClr>
                  </a:outerShdw>
                </a:effectLst>
              </a:rPr>
              <a:t> or </a:t>
            </a:r>
            <a:r>
              <a:rPr lang="en-US" b="1" i="1" u="sng" dirty="0">
                <a:solidFill>
                  <a:srgbClr val="FFFFCC"/>
                </a:solidFill>
                <a:effectLst>
                  <a:outerShdw blurRad="38100" dist="38100" dir="2700000" algn="tl">
                    <a:srgbClr val="000000">
                      <a:alpha val="43137"/>
                    </a:srgbClr>
                  </a:outerShdw>
                </a:effectLst>
              </a:rPr>
              <a:t>a religion</a:t>
            </a:r>
            <a:r>
              <a:rPr lang="en-US" b="1" u="sng" dirty="0">
                <a:solidFill>
                  <a:srgbClr val="FFFFCC"/>
                </a:solidFill>
                <a:effectLst>
                  <a:outerShdw blurRad="38100" dist="38100" dir="2700000" algn="tl">
                    <a:srgbClr val="000000">
                      <a:alpha val="43137"/>
                    </a:srgbClr>
                  </a:outerShdw>
                </a:effectLst>
              </a:rPr>
              <a:t>, but a ‘CITY</a:t>
            </a:r>
            <a:r>
              <a:rPr lang="en-US" altLang="en-US" b="1" dirty="0">
                <a:solidFill>
                  <a:srgbClr val="FFFFCC"/>
                </a:solidFill>
                <a:effectLst>
                  <a:outerShdw blurRad="38100" dist="38100" dir="2700000" algn="tl">
                    <a:srgbClr val="000000">
                      <a:alpha val="43137"/>
                    </a:srgbClr>
                  </a:outerShdw>
                </a:effectLst>
                <a:cs typeface="Times New Roman" panose="02020603050405020304" pitchFamily="18" charset="0"/>
              </a:rPr>
              <a:t>.’</a:t>
            </a:r>
            <a:r>
              <a:rPr lang="en-US" altLang="en-US" b="1" dirty="0">
                <a:effectLst>
                  <a:outerShdw blurRad="38100" dist="38100" dir="2700000" algn="tl">
                    <a:srgbClr val="000000">
                      <a:alpha val="43137"/>
                    </a:srgbClr>
                  </a:outerShdw>
                </a:effectLst>
                <a:cs typeface="Times New Roman" panose="02020603050405020304" pitchFamily="18" charset="0"/>
              </a:rPr>
              <a:t>”</a:t>
            </a:r>
            <a:r>
              <a:rPr lang="en-US" altLang="en-US" dirty="0">
                <a:effectLst>
                  <a:outerShdw blurRad="38100" dist="38100" dir="2700000" algn="tl">
                    <a:srgbClr val="000000">
                      <a:alpha val="43137"/>
                    </a:srgbClr>
                  </a:outerShdw>
                </a:effectLst>
                <a:cs typeface="Times New Roman" panose="02020603050405020304" pitchFamily="18" charset="0"/>
              </a:rPr>
              <a:t> </a:t>
            </a:r>
          </a:p>
        </p:txBody>
      </p:sp>
    </p:spTree>
    <p:extLst>
      <p:ext uri="{BB962C8B-B14F-4D97-AF65-F5344CB8AC3E}">
        <p14:creationId xmlns:p14="http://schemas.microsoft.com/office/powerpoint/2010/main" val="213355242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EDEAA22-82FC-467E-864C-8ADE94018B25}"/>
              </a:ext>
            </a:extLst>
          </p:cNvPr>
          <p:cNvSpPr>
            <a:spLocks noGrp="1" noChangeArrowheads="1"/>
          </p:cNvSpPr>
          <p:nvPr>
            <p:ph type="title"/>
          </p:nvPr>
        </p:nvSpPr>
        <p:spPr>
          <a:xfrm>
            <a:off x="2209800" y="228600"/>
            <a:ext cx="7772400" cy="762000"/>
          </a:xfrm>
        </p:spPr>
        <p:txBody>
          <a:bodyPr/>
          <a:lstStyle/>
          <a:p>
            <a:pPr algn="ctr"/>
            <a:r>
              <a:rPr lang="en-US" altLang="en-US" sz="3600" dirty="0">
                <a:effectLst>
                  <a:outerShdw blurRad="38100" dist="38100" dir="2700000" algn="tl">
                    <a:srgbClr val="000000">
                      <a:alpha val="43137"/>
                    </a:srgbClr>
                  </a:outerShdw>
                </a:effectLst>
              </a:rPr>
              <a:t>Other Alternatives?</a:t>
            </a:r>
          </a:p>
        </p:txBody>
      </p:sp>
      <p:sp>
        <p:nvSpPr>
          <p:cNvPr id="56323" name="Rectangle 3">
            <a:extLst>
              <a:ext uri="{FF2B5EF4-FFF2-40B4-BE49-F238E27FC236}">
                <a16:creationId xmlns:a16="http://schemas.microsoft.com/office/drawing/2014/main" id="{6ABBA201-BB17-4325-BC49-F3BD6D27CB68}"/>
              </a:ext>
            </a:extLst>
          </p:cNvPr>
          <p:cNvSpPr>
            <a:spLocks noGrp="1" noChangeArrowheads="1"/>
          </p:cNvSpPr>
          <p:nvPr>
            <p:ph type="body" idx="1"/>
          </p:nvPr>
        </p:nvSpPr>
        <p:spPr>
          <a:xfrm>
            <a:off x="1981200" y="1143000"/>
            <a:ext cx="3962400" cy="4724400"/>
          </a:xfrm>
        </p:spPr>
        <p:txBody>
          <a:bodyPr/>
          <a:lstStyle/>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Religious system?</a:t>
            </a:r>
          </a:p>
          <a:p>
            <a:pPr marL="742950" indent="-742950">
              <a:spcBef>
                <a:spcPts val="0"/>
              </a:spcBef>
              <a:spcAft>
                <a:spcPts val="24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Jerusalem?</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Rome?</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Revived Rome?</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Two Babylons?</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Trans-temporal</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Eclecticism</a:t>
            </a:r>
          </a:p>
        </p:txBody>
      </p:sp>
      <p:pic>
        <p:nvPicPr>
          <p:cNvPr id="56327" name="Picture 7" descr="C:\Documents and Settings\Owner\Application Data\Microsoft\Media Catalog\clip0006.BMP">
            <a:extLst>
              <a:ext uri="{FF2B5EF4-FFF2-40B4-BE49-F238E27FC236}">
                <a16:creationId xmlns:a16="http://schemas.microsoft.com/office/drawing/2014/main" id="{FBCED134-0DD2-4460-A537-0438B8E47F1B}"/>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848600" y="1645726"/>
            <a:ext cx="278765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65492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447800"/>
            <a:ext cx="10972800" cy="4572000"/>
          </a:xfrm>
        </p:spPr>
        <p:txBody>
          <a:bodyPr/>
          <a:lstStyle/>
          <a:p>
            <a:pPr marL="0" indent="0" algn="just">
              <a:spcBef>
                <a:spcPts val="0"/>
              </a:spcBef>
              <a:buNone/>
              <a:defRPr/>
            </a:pPr>
            <a:r>
              <a:rPr lang="en-US" dirty="0">
                <a:effectLst>
                  <a:outerShdw blurRad="38100" dist="38100" dir="2700000" algn="tl">
                    <a:srgbClr val="000000">
                      <a:alpha val="43137"/>
                    </a:srgbClr>
                  </a:outerShdw>
                </a:effectLst>
              </a:rPr>
              <a:t>“</a:t>
            </a:r>
            <a:r>
              <a:rPr lang="en-US" dirty="0">
                <a:effectLst/>
              </a:rPr>
              <a:t>What has puzzled me over the years is not the identity of “the great prostitute,” but how so many could mistake her historical identity...In biblical history only one nation is inextricably linked to the moniker “harlot.” And that nation is Israel! Anyone who has read the Bible even once has flashbacks to the graphic images of apostate Israel when they first encounter the great prostitute of Revelation. From the Pentateuch to the Prophets, the image is repeated endlessly. Perhaps the most gut-wrenching portrayal of Israel as prostitute is found in Hosea</a:t>
            </a:r>
            <a:r>
              <a:rPr lang="en-US" dirty="0">
                <a:effectLst>
                  <a:outerShdw blurRad="38100" dist="38100" dir="2700000" algn="tl">
                    <a:srgbClr val="000000">
                      <a:alpha val="43137"/>
                    </a:srgbClr>
                  </a:outerShdw>
                </a:effectLst>
              </a:rPr>
              <a:t>.”</a:t>
            </a:r>
          </a:p>
        </p:txBody>
      </p:sp>
      <p:pic>
        <p:nvPicPr>
          <p:cNvPr id="1026" name="Picture 2" descr="Related image">
            <a:extLst>
              <a:ext uri="{FF2B5EF4-FFF2-40B4-BE49-F238E27FC236}">
                <a16:creationId xmlns:a16="http://schemas.microsoft.com/office/drawing/2014/main" id="{994D3A36-29C3-4443-BDF6-238DE9C3F4C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76200"/>
            <a:ext cx="776796" cy="1066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74B5F60-F64D-4B2A-BA11-5082CEA0E22C}"/>
              </a:ext>
            </a:extLst>
          </p:cNvPr>
          <p:cNvSpPr/>
          <p:nvPr/>
        </p:nvSpPr>
        <p:spPr>
          <a:xfrm>
            <a:off x="3169951" y="278250"/>
            <a:ext cx="5852101" cy="1154162"/>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Hank </a:t>
            </a:r>
            <a:r>
              <a:rPr 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Hanegraaff</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spcAft>
                <a:spcPts val="1200"/>
              </a:spcAft>
            </a:pP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Apocalypse Code: Find out What the Bible Really Says About the End Times and Why It Matters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TN: Nelson, 2007), 118, 19-20.</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389644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5C822E-3E0A-4A72-BB6C-D862FCEA90DE}"/>
              </a:ext>
            </a:extLst>
          </p:cNvPr>
          <p:cNvPicPr>
            <a:picLocks noChangeAspect="1"/>
          </p:cNvPicPr>
          <p:nvPr/>
        </p:nvPicPr>
        <p:blipFill>
          <a:blip r:embed="rId2"/>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609600" y="0"/>
            <a:ext cx="10972800" cy="32766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Nahum 3:4</a:t>
            </a:r>
            <a:endParaRPr lang="en-US" sz="4000" kern="12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i="1" dirty="0">
                <a:effectLst>
                  <a:outerShdw blurRad="38100" dist="38100" dir="2700000" algn="tl">
                    <a:srgbClr val="000000">
                      <a:alpha val="43137"/>
                    </a:srgbClr>
                  </a:outerShdw>
                </a:effectLst>
              </a:rPr>
              <a:t>All</a:t>
            </a:r>
            <a:r>
              <a:rPr lang="en-US" sz="3600" dirty="0">
                <a:effectLst>
                  <a:outerShdw blurRad="38100" dist="38100" dir="2700000" algn="tl">
                    <a:srgbClr val="000000">
                      <a:alpha val="43137"/>
                    </a:srgbClr>
                  </a:outerShdw>
                </a:effectLst>
              </a:rPr>
              <a:t> because of the many </a:t>
            </a:r>
            <a:r>
              <a:rPr lang="en-US" sz="3600" b="1" u="sng" dirty="0">
                <a:solidFill>
                  <a:srgbClr val="FFFFCC"/>
                </a:solidFill>
                <a:effectLst>
                  <a:outerShdw blurRad="38100" dist="38100" dir="2700000" algn="tl">
                    <a:srgbClr val="000000">
                      <a:alpha val="43137"/>
                    </a:srgbClr>
                  </a:outerShdw>
                </a:effectLst>
              </a:rPr>
              <a:t>harlotries</a:t>
            </a:r>
            <a:r>
              <a:rPr lang="en-US" sz="3600" dirty="0">
                <a:effectLst>
                  <a:outerShdw blurRad="38100" dist="38100" dir="2700000" algn="tl">
                    <a:srgbClr val="000000">
                      <a:alpha val="43137"/>
                    </a:srgbClr>
                  </a:outerShdw>
                </a:effectLst>
              </a:rPr>
              <a:t> of the </a:t>
            </a:r>
            <a:r>
              <a:rPr lang="en-US" sz="3600" b="1" u="sng" dirty="0">
                <a:solidFill>
                  <a:srgbClr val="FFFFCC"/>
                </a:solidFill>
                <a:effectLst>
                  <a:outerShdw blurRad="38100" dist="38100" dir="2700000" algn="tl">
                    <a:srgbClr val="000000">
                      <a:alpha val="43137"/>
                    </a:srgbClr>
                  </a:outerShdw>
                </a:effectLst>
              </a:rPr>
              <a:t>harlot</a:t>
            </a:r>
            <a:r>
              <a:rPr lang="en-US" sz="3600" dirty="0">
                <a:effectLst>
                  <a:outerShdw blurRad="38100" dist="38100" dir="2700000" algn="tl">
                    <a:srgbClr val="000000">
                      <a:alpha val="43137"/>
                    </a:srgbClr>
                  </a:outerShdw>
                </a:effectLst>
              </a:rPr>
              <a:t>, The charming one, the mistress of sorceries, Who sells nations by her </a:t>
            </a:r>
            <a:r>
              <a:rPr lang="en-US" sz="3600" b="1" u="sng" dirty="0">
                <a:solidFill>
                  <a:srgbClr val="FFFFCC"/>
                </a:solidFill>
                <a:effectLst>
                  <a:outerShdw blurRad="38100" dist="38100" dir="2700000" algn="tl">
                    <a:srgbClr val="000000">
                      <a:alpha val="43137"/>
                    </a:srgbClr>
                  </a:outerShdw>
                </a:effectLst>
              </a:rPr>
              <a:t>harlotries</a:t>
            </a:r>
            <a:r>
              <a:rPr lang="en-US" sz="3600" dirty="0">
                <a:effectLst>
                  <a:outerShdw blurRad="38100" dist="38100" dir="2700000" algn="tl">
                    <a:srgbClr val="000000">
                      <a:alpha val="43137"/>
                    </a:srgbClr>
                  </a:outerShdw>
                </a:effectLst>
              </a:rPr>
              <a:t> And families by her sorceries.”</a:t>
            </a:r>
          </a:p>
        </p:txBody>
      </p:sp>
      <p:pic>
        <p:nvPicPr>
          <p:cNvPr id="5" name="Picture 6" descr="http://www.maggiesnotebook.com/wp-content/uploads/2011/08/Apostle_John_35.jpg">
            <a:extLst>
              <a:ext uri="{FF2B5EF4-FFF2-40B4-BE49-F238E27FC236}">
                <a16:creationId xmlns:a16="http://schemas.microsoft.com/office/drawing/2014/main" id="{3AD2EBC2-BA1E-49DE-AD5C-2229DEEE17F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7803" y="3124202"/>
            <a:ext cx="1420083" cy="1721141"/>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6345287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53CA40-FF48-419B-B361-45B637AB78BA}"/>
              </a:ext>
            </a:extLst>
          </p:cNvPr>
          <p:cNvPicPr>
            <a:picLocks noChangeAspect="1"/>
          </p:cNvPicPr>
          <p:nvPr/>
        </p:nvPicPr>
        <p:blipFill>
          <a:blip r:embed="rId2"/>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609600" y="1"/>
            <a:ext cx="10972800" cy="3884929"/>
          </a:xfrm>
        </p:spPr>
        <p:txBody>
          <a:bodyPr/>
          <a:lstStyle/>
          <a:p>
            <a:pPr marL="0" indent="0" algn="ctr" eaLnBrk="1" hangingPunct="1">
              <a:spcBef>
                <a:spcPts val="0"/>
              </a:spcBef>
              <a:spcAft>
                <a:spcPts val="1200"/>
              </a:spcAft>
              <a:buNone/>
              <a:defRPr/>
            </a:pPr>
            <a:r>
              <a:rPr lang="en-US" altLang="en-US" sz="4000" kern="1200" dirty="0">
                <a:solidFill>
                  <a:schemeClr val="tx2"/>
                </a:solidFill>
                <a:ea typeface="+mj-ea"/>
                <a:cs typeface="+mj-cs"/>
              </a:rPr>
              <a:t>Isaiah 23:17</a:t>
            </a:r>
            <a:endParaRPr lang="en-US" sz="4000" kern="12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“It will come about at the end of seventy years that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will visit </a:t>
            </a:r>
            <a:r>
              <a:rPr lang="en-US" sz="3600" b="1" u="sng" dirty="0" err="1">
                <a:solidFill>
                  <a:srgbClr val="FFFFCC"/>
                </a:solidFill>
                <a:effectLst>
                  <a:outerShdw blurRad="38100" dist="38100" dir="2700000" algn="tl">
                    <a:srgbClr val="000000">
                      <a:alpha val="43137"/>
                    </a:srgbClr>
                  </a:outerShdw>
                </a:effectLst>
              </a:rPr>
              <a:t>Tyre</a:t>
            </a:r>
            <a:r>
              <a:rPr lang="en-US" sz="3600" dirty="0">
                <a:effectLst>
                  <a:outerShdw blurRad="38100" dist="38100" dir="2700000" algn="tl">
                    <a:srgbClr val="000000">
                      <a:alpha val="43137"/>
                    </a:srgbClr>
                  </a:outerShdw>
                </a:effectLst>
              </a:rPr>
              <a:t>. Then she will go back to her </a:t>
            </a:r>
            <a:r>
              <a:rPr lang="en-US" sz="3600" b="1" u="sng" dirty="0">
                <a:solidFill>
                  <a:srgbClr val="FFFFCC"/>
                </a:solidFill>
                <a:effectLst>
                  <a:outerShdw blurRad="38100" dist="38100" dir="2700000" algn="tl">
                    <a:srgbClr val="000000">
                      <a:alpha val="43137"/>
                    </a:srgbClr>
                  </a:outerShdw>
                </a:effectLst>
              </a:rPr>
              <a:t>harlot’s</a:t>
            </a:r>
            <a:r>
              <a:rPr lang="en-US" sz="3600" dirty="0">
                <a:effectLst>
                  <a:outerShdw blurRad="38100" dist="38100" dir="2700000" algn="tl">
                    <a:srgbClr val="000000">
                      <a:alpha val="43137"/>
                    </a:srgbClr>
                  </a:outerShdw>
                </a:effectLst>
              </a:rPr>
              <a:t> wages and will play the </a:t>
            </a:r>
            <a:r>
              <a:rPr lang="en-US" sz="3600" b="1" u="sng" dirty="0">
                <a:solidFill>
                  <a:srgbClr val="FFFFCC"/>
                </a:solidFill>
                <a:effectLst>
                  <a:outerShdw blurRad="38100" dist="38100" dir="2700000" algn="tl">
                    <a:srgbClr val="000000">
                      <a:alpha val="43137"/>
                    </a:srgbClr>
                  </a:outerShdw>
                </a:effectLst>
              </a:rPr>
              <a:t>harlot</a:t>
            </a:r>
            <a:r>
              <a:rPr lang="en-US" sz="3600" dirty="0">
                <a:effectLst>
                  <a:outerShdw blurRad="38100" dist="38100" dir="2700000" algn="tl">
                    <a:srgbClr val="000000">
                      <a:alpha val="43137"/>
                    </a:srgbClr>
                  </a:outerShdw>
                </a:effectLst>
              </a:rPr>
              <a:t> with all the kingdoms on the face of the earth.”</a:t>
            </a:r>
          </a:p>
        </p:txBody>
      </p:sp>
      <p:pic>
        <p:nvPicPr>
          <p:cNvPr id="6" name="Picture 6" descr="http://www.maggiesnotebook.com/wp-content/uploads/2011/08/Apostle_John_35.jpg">
            <a:extLst>
              <a:ext uri="{FF2B5EF4-FFF2-40B4-BE49-F238E27FC236}">
                <a16:creationId xmlns:a16="http://schemas.microsoft.com/office/drawing/2014/main" id="{0EF6A364-1B6A-4A12-860E-F956711A21D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7803" y="3124202"/>
            <a:ext cx="1420083" cy="1721141"/>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3658308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128266794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68352099-223B-4221-96F4-9F500609B942}"/>
              </a:ext>
            </a:extLst>
          </p:cNvPr>
          <p:cNvSpPr>
            <a:spLocks noGrp="1"/>
          </p:cNvSpPr>
          <p:nvPr>
            <p:ph type="title"/>
          </p:nvPr>
        </p:nvSpPr>
        <p:spPr>
          <a:xfrm>
            <a:off x="2209800" y="228600"/>
            <a:ext cx="7772400" cy="926814"/>
          </a:xfrm>
        </p:spPr>
        <p:txBody>
          <a:bodyPr/>
          <a:lstStyle/>
          <a:p>
            <a:pPr algn="ctr" eaLnBrk="1" hangingPunct="1"/>
            <a:r>
              <a:rPr lang="en-US" altLang="en-US" sz="3600" kern="1200" dirty="0">
                <a:effectLst>
                  <a:outerShdw blurRad="38100" dist="38100" dir="2700000" algn="tl">
                    <a:srgbClr val="000000">
                      <a:alpha val="43137"/>
                    </a:srgbClr>
                  </a:outerShdw>
                </a:effectLst>
                <a:cs typeface="Calibri" panose="020F0502020204030204" pitchFamily="34" charset="0"/>
              </a:rPr>
              <a:t>Late Date (A.D. 95)</a:t>
            </a:r>
            <a:br>
              <a:rPr lang="en-US" altLang="en-US" sz="3600" kern="1200" dirty="0">
                <a:effectLst>
                  <a:outerShdw blurRad="38100" dist="38100" dir="2700000" algn="tl">
                    <a:srgbClr val="000000">
                      <a:alpha val="43137"/>
                    </a:srgbClr>
                  </a:outerShdw>
                </a:effectLst>
                <a:cs typeface="Calibri" panose="020F0502020204030204" pitchFamily="34" charset="0"/>
              </a:rPr>
            </a:br>
            <a:r>
              <a:rPr 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Irenaeus </a:t>
            </a:r>
            <a:r>
              <a:rPr lang="en-US" sz="2400" i="1"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Against Heresies </a:t>
            </a:r>
            <a:r>
              <a:rPr 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5.30.3</a:t>
            </a:r>
            <a:endParaRPr lang="en-US" alt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3" name="Content Placeholder 2">
            <a:extLst>
              <a:ext uri="{FF2B5EF4-FFF2-40B4-BE49-F238E27FC236}">
                <a16:creationId xmlns:a16="http://schemas.microsoft.com/office/drawing/2014/main" id="{F738D345-BF81-4B42-846C-AE978CADA1CC}"/>
              </a:ext>
            </a:extLst>
          </p:cNvPr>
          <p:cNvSpPr>
            <a:spLocks noGrp="1"/>
          </p:cNvSpPr>
          <p:nvPr>
            <p:ph idx="1"/>
          </p:nvPr>
        </p:nvSpPr>
        <p:spPr>
          <a:xfrm>
            <a:off x="2971800" y="1801678"/>
            <a:ext cx="8886986" cy="2743200"/>
          </a:xfrm>
        </p:spPr>
        <p:txBody>
          <a:bodyPr/>
          <a:lstStyle/>
          <a:p>
            <a:pPr marL="0" indent="0" algn="just" eaLnBrk="1" hangingPunct="1">
              <a:buNone/>
              <a:defRPr/>
            </a:pPr>
            <a:r>
              <a:rPr lang="en-US" sz="3600" dirty="0">
                <a:effectLst>
                  <a:outerShdw blurRad="38100" dist="38100" dir="2700000" algn="tl">
                    <a:srgbClr val="000000">
                      <a:alpha val="43137"/>
                    </a:srgbClr>
                  </a:outerShdw>
                </a:effectLst>
                <a:cs typeface="Calibri" panose="020F0502020204030204" pitchFamily="34" charset="0"/>
              </a:rPr>
              <a:t>“But if it had been necessary to announce his name plainly at the present time, it would have been spoken by him who saw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apocalypse. For it was not seen long ago, but almost in our own time, at the end of the reign of Domitian</a:t>
            </a:r>
            <a:r>
              <a:rPr lang="en-US" sz="3600" b="1"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 </a:t>
            </a:r>
          </a:p>
        </p:txBody>
      </p:sp>
      <p:pic>
        <p:nvPicPr>
          <p:cNvPr id="4" name="Picture 3">
            <a:extLst>
              <a:ext uri="{FF2B5EF4-FFF2-40B4-BE49-F238E27FC236}">
                <a16:creationId xmlns:a16="http://schemas.microsoft.com/office/drawing/2014/main" id="{BC0B546D-E4DE-4E76-8B7E-58428F0CE7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1258" y="1981200"/>
            <a:ext cx="2333624" cy="3200400"/>
          </a:xfrm>
          <a:prstGeom prst="rect">
            <a:avLst/>
          </a:prstGeom>
        </p:spPr>
      </p:pic>
    </p:spTree>
    <p:extLst>
      <p:ext uri="{BB962C8B-B14F-4D97-AF65-F5344CB8AC3E}">
        <p14:creationId xmlns:p14="http://schemas.microsoft.com/office/powerpoint/2010/main" val="100838221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EDEAA22-82FC-467E-864C-8ADE94018B25}"/>
              </a:ext>
            </a:extLst>
          </p:cNvPr>
          <p:cNvSpPr>
            <a:spLocks noGrp="1" noChangeArrowheads="1"/>
          </p:cNvSpPr>
          <p:nvPr>
            <p:ph type="title"/>
          </p:nvPr>
        </p:nvSpPr>
        <p:spPr>
          <a:xfrm>
            <a:off x="2209800" y="228600"/>
            <a:ext cx="7772400" cy="762000"/>
          </a:xfrm>
        </p:spPr>
        <p:txBody>
          <a:bodyPr/>
          <a:lstStyle/>
          <a:p>
            <a:pPr algn="ctr"/>
            <a:r>
              <a:rPr lang="en-US" altLang="en-US" sz="3600" dirty="0">
                <a:effectLst>
                  <a:outerShdw blurRad="38100" dist="38100" dir="2700000" algn="tl">
                    <a:srgbClr val="000000">
                      <a:alpha val="43137"/>
                    </a:srgbClr>
                  </a:outerShdw>
                </a:effectLst>
              </a:rPr>
              <a:t>Other Alternatives?</a:t>
            </a:r>
          </a:p>
        </p:txBody>
      </p:sp>
      <p:sp>
        <p:nvSpPr>
          <p:cNvPr id="56323" name="Rectangle 3">
            <a:extLst>
              <a:ext uri="{FF2B5EF4-FFF2-40B4-BE49-F238E27FC236}">
                <a16:creationId xmlns:a16="http://schemas.microsoft.com/office/drawing/2014/main" id="{6ABBA201-BB17-4325-BC49-F3BD6D27CB68}"/>
              </a:ext>
            </a:extLst>
          </p:cNvPr>
          <p:cNvSpPr>
            <a:spLocks noGrp="1" noChangeArrowheads="1"/>
          </p:cNvSpPr>
          <p:nvPr>
            <p:ph type="body" idx="1"/>
          </p:nvPr>
        </p:nvSpPr>
        <p:spPr>
          <a:xfrm>
            <a:off x="1981200" y="1143000"/>
            <a:ext cx="3962400" cy="4724400"/>
          </a:xfrm>
        </p:spPr>
        <p:txBody>
          <a:bodyPr/>
          <a:lstStyle/>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Religious system?</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Jerusalem?</a:t>
            </a:r>
          </a:p>
          <a:p>
            <a:pPr marL="742950" indent="-742950">
              <a:spcBef>
                <a:spcPts val="0"/>
              </a:spcBef>
              <a:spcAft>
                <a:spcPts val="24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Rome?</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Revived Rome?</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Two Babylons?</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Trans-temporal</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Eclecticism</a:t>
            </a:r>
          </a:p>
        </p:txBody>
      </p:sp>
      <p:pic>
        <p:nvPicPr>
          <p:cNvPr id="56327" name="Picture 7" descr="C:\Documents and Settings\Owner\Application Data\Microsoft\Media Catalog\clip0006.BMP">
            <a:extLst>
              <a:ext uri="{FF2B5EF4-FFF2-40B4-BE49-F238E27FC236}">
                <a16:creationId xmlns:a16="http://schemas.microsoft.com/office/drawing/2014/main" id="{FBCED134-0DD2-4460-A537-0438B8E47F1B}"/>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848600" y="1645726"/>
            <a:ext cx="278765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76700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355986616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B4774B-D1E8-4B39-95A8-6CEC1F0B73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2376" y="228324"/>
            <a:ext cx="9047248" cy="6401355"/>
          </a:xfrm>
          <a:prstGeom prst="rect">
            <a:avLst/>
          </a:prstGeom>
        </p:spPr>
      </p:pic>
    </p:spTree>
    <p:extLst>
      <p:ext uri="{BB962C8B-B14F-4D97-AF65-F5344CB8AC3E}">
        <p14:creationId xmlns:p14="http://schemas.microsoft.com/office/powerpoint/2010/main" val="286081079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D721D6-7A8F-4A0F-BF3D-5B32BB7FC4FC}"/>
              </a:ext>
            </a:extLst>
          </p:cNvPr>
          <p:cNvPicPr>
            <a:picLocks noChangeAspect="1"/>
          </p:cNvPicPr>
          <p:nvPr/>
        </p:nvPicPr>
        <p:blipFill>
          <a:blip r:embed="rId2"/>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609600" y="0"/>
            <a:ext cx="10972800" cy="4495800"/>
          </a:xfrm>
        </p:spPr>
        <p:txBody>
          <a:bodyPr/>
          <a:lstStyle/>
          <a:p>
            <a:pPr marL="0" indent="0" algn="ctr" eaLnBrk="1" hangingPunct="1">
              <a:spcBef>
                <a:spcPts val="0"/>
              </a:spcBef>
              <a:spcAft>
                <a:spcPts val="1200"/>
              </a:spcAft>
              <a:buNone/>
              <a:defRPr/>
            </a:pPr>
            <a:r>
              <a:rPr lang="en-US" altLang="en-US" sz="4000" kern="1200" dirty="0">
                <a:solidFill>
                  <a:schemeClr val="tx2"/>
                </a:solidFill>
                <a:ea typeface="+mj-ea"/>
                <a:cs typeface="+mj-cs"/>
              </a:rPr>
              <a:t>Revelation 17:9-10</a:t>
            </a:r>
            <a:endParaRPr lang="en-US" sz="4000" kern="1200" dirty="0">
              <a:solidFill>
                <a:schemeClr val="tx2"/>
              </a:solidFill>
              <a:ea typeface="+mj-ea"/>
              <a:cs typeface="+mj-cs"/>
            </a:endParaRPr>
          </a:p>
          <a:p>
            <a:pPr marL="0" indent="0" algn="just">
              <a:spcBef>
                <a:spcPts val="0"/>
              </a:spcBef>
              <a:buNone/>
              <a:defRPr/>
            </a:pPr>
            <a:r>
              <a:rPr lang="en-US" sz="3400" dirty="0">
                <a:effectLst>
                  <a:outerShdw blurRad="38100" dist="38100" dir="2700000" algn="tl">
                    <a:srgbClr val="000000">
                      <a:alpha val="43137"/>
                    </a:srgbClr>
                  </a:outerShdw>
                </a:effectLst>
              </a:rPr>
              <a:t>“Here is the mind which has wisdom. The seven heads are </a:t>
            </a:r>
            <a:r>
              <a:rPr lang="en-US" sz="3400" b="1" u="sng" dirty="0">
                <a:solidFill>
                  <a:srgbClr val="FFFFCC"/>
                </a:solidFill>
                <a:effectLst>
                  <a:outerShdw blurRad="38100" dist="38100" dir="2700000" algn="tl">
                    <a:srgbClr val="000000">
                      <a:alpha val="43137"/>
                    </a:srgbClr>
                  </a:outerShdw>
                </a:effectLst>
              </a:rPr>
              <a:t>seven mountains [</a:t>
            </a:r>
            <a:r>
              <a:rPr lang="en-US" sz="3400" b="1" i="1" u="sng" dirty="0" err="1">
                <a:solidFill>
                  <a:srgbClr val="FFFFCC"/>
                </a:solidFill>
                <a:effectLst>
                  <a:outerShdw blurRad="38100" dist="38100" dir="2700000" algn="tl">
                    <a:srgbClr val="000000">
                      <a:alpha val="43137"/>
                    </a:srgbClr>
                  </a:outerShdw>
                </a:effectLst>
              </a:rPr>
              <a:t>oros</a:t>
            </a:r>
            <a:r>
              <a:rPr lang="en-US" sz="3400" b="1" u="sng" dirty="0">
                <a:solidFill>
                  <a:srgbClr val="FFFFCC"/>
                </a:solidFill>
                <a:effectLst>
                  <a:outerShdw blurRad="38100" dist="38100" dir="2700000" algn="tl">
                    <a:srgbClr val="000000">
                      <a:alpha val="43137"/>
                    </a:srgbClr>
                  </a:outerShdw>
                </a:effectLst>
              </a:rPr>
              <a:t>]</a:t>
            </a:r>
            <a:r>
              <a:rPr lang="en-US" sz="3400" b="1"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on which the woman sits, </a:t>
            </a:r>
            <a:r>
              <a:rPr lang="en-US" sz="3400" baseline="30000" dirty="0">
                <a:effectLst>
                  <a:outerShdw blurRad="38100" dist="38100" dir="2700000" algn="tl">
                    <a:srgbClr val="000000">
                      <a:alpha val="43137"/>
                    </a:srgbClr>
                  </a:outerShdw>
                </a:effectLst>
              </a:rPr>
              <a:t>10 </a:t>
            </a:r>
            <a:r>
              <a:rPr lang="en-US" sz="3400" dirty="0">
                <a:effectLst>
                  <a:outerShdw blurRad="38100" dist="38100" dir="2700000" algn="tl">
                    <a:srgbClr val="000000">
                      <a:alpha val="43137"/>
                    </a:srgbClr>
                  </a:outerShdw>
                </a:effectLst>
              </a:rPr>
              <a:t>and </a:t>
            </a:r>
            <a:r>
              <a:rPr lang="en-US" sz="3400" b="1" u="sng" dirty="0">
                <a:solidFill>
                  <a:srgbClr val="FFFFCC"/>
                </a:solidFill>
                <a:effectLst>
                  <a:outerShdw blurRad="38100" dist="38100" dir="2700000" algn="tl">
                    <a:srgbClr val="000000">
                      <a:alpha val="43137"/>
                    </a:srgbClr>
                  </a:outerShdw>
                </a:effectLst>
              </a:rPr>
              <a:t>they are seven kings</a:t>
            </a:r>
            <a:r>
              <a:rPr lang="en-US" sz="3400" dirty="0">
                <a:effectLst>
                  <a:outerShdw blurRad="38100" dist="38100" dir="2700000" algn="tl">
                    <a:srgbClr val="000000">
                      <a:alpha val="43137"/>
                    </a:srgbClr>
                  </a:outerShdw>
                </a:effectLst>
              </a:rPr>
              <a:t>; five have fallen, one is, the other has not yet come; and when he comes, he must remain a little while.”</a:t>
            </a:r>
          </a:p>
        </p:txBody>
      </p:sp>
      <p:pic>
        <p:nvPicPr>
          <p:cNvPr id="6" name="Picture 6" descr="http://www.maggiesnotebook.com/wp-content/uploads/2011/08/Apostle_John_35.jpg">
            <a:extLst>
              <a:ext uri="{FF2B5EF4-FFF2-40B4-BE49-F238E27FC236}">
                <a16:creationId xmlns:a16="http://schemas.microsoft.com/office/drawing/2014/main" id="{4DCF3993-4005-4EBF-9561-0B7C75C8D3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30158" y="3581400"/>
            <a:ext cx="1131684" cy="13716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7794570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10B28B-AA46-4D36-A90C-2A9618FB0B7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228600" y="0"/>
            <a:ext cx="11811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buClr>
                <a:schemeClr val="tx2"/>
              </a:buClr>
              <a:buSzPct val="75000"/>
              <a:defRPr/>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Daniel 2:37-38</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O king</a:t>
            </a:r>
            <a:r>
              <a:rPr lang="en-US" sz="3600" dirty="0">
                <a:effectLst>
                  <a:outerShdw blurRad="38100" dist="38100" dir="2700000" algn="tl">
                    <a:srgbClr val="000000">
                      <a:alpha val="43137"/>
                    </a:srgbClr>
                  </a:outerShdw>
                </a:effectLst>
                <a:latin typeface="Calibri" panose="020F0502020204030204" pitchFamily="34" charset="0"/>
              </a:rPr>
              <a:t>, are the king of kings, to whom </a:t>
            </a:r>
            <a:r>
              <a:rPr lang="en-US" sz="3600" dirty="0">
                <a:effectLst>
                  <a:outerShdw blurRad="38100" dist="38100" dir="2700000" algn="tl">
                    <a:srgbClr val="000000">
                      <a:alpha val="43137"/>
                    </a:srgbClr>
                  </a:outerShdw>
                </a:effectLst>
                <a:latin typeface="Calibri" panose="020F0502020204030204" pitchFamily="34" charset="0"/>
                <a:cs typeface="+mn-cs"/>
              </a:rPr>
              <a:t>the God of heaven has given</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the kingdom</a:t>
            </a:r>
            <a:r>
              <a:rPr lang="en-US" sz="3600" dirty="0">
                <a:effectLst>
                  <a:outerShdw blurRad="38100" dist="38100" dir="2700000" algn="tl">
                    <a:srgbClr val="000000">
                      <a:alpha val="43137"/>
                    </a:srgbClr>
                  </a:outerShdw>
                </a:effectLst>
                <a:latin typeface="Calibri" panose="020F0502020204030204" pitchFamily="34" charset="0"/>
              </a:rPr>
              <a:t>, the power, the strength and the glory; </a:t>
            </a:r>
            <a:r>
              <a:rPr lang="en-US" sz="3600" baseline="30000" dirty="0">
                <a:effectLst>
                  <a:outerShdw blurRad="38100" dist="38100" dir="2700000" algn="tl">
                    <a:srgbClr val="000000">
                      <a:alpha val="43137"/>
                    </a:srgbClr>
                  </a:outerShdw>
                </a:effectLst>
                <a:latin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rPr>
              <a:t>and wherever the sons of men dwell, </a:t>
            </a:r>
            <a:r>
              <a:rPr lang="en-US" sz="3600" i="1" dirty="0">
                <a:effectLst>
                  <a:outerShdw blurRad="38100" dist="38100" dir="2700000" algn="tl">
                    <a:srgbClr val="000000">
                      <a:alpha val="43137"/>
                    </a:srgbClr>
                  </a:outerShdw>
                </a:effectLst>
                <a:latin typeface="Calibri" panose="020F0502020204030204" pitchFamily="34" charset="0"/>
              </a:rPr>
              <a:t>or</a:t>
            </a:r>
            <a:r>
              <a:rPr lang="en-US" sz="3600" dirty="0">
                <a:effectLst>
                  <a:outerShdw blurRad="38100" dist="38100" dir="2700000" algn="tl">
                    <a:srgbClr val="000000">
                      <a:alpha val="43137"/>
                    </a:srgbClr>
                  </a:outerShdw>
                </a:effectLst>
                <a:latin typeface="Calibri" panose="020F0502020204030204" pitchFamily="34" charset="0"/>
              </a:rPr>
              <a:t> the beasts of the field, or the birds of the sky, </a:t>
            </a:r>
            <a:r>
              <a:rPr lang="en-US" sz="3600" dirty="0">
                <a:effectLst>
                  <a:outerShdw blurRad="38100" dist="38100" dir="2700000" algn="tl">
                    <a:srgbClr val="000000">
                      <a:alpha val="43137"/>
                    </a:srgbClr>
                  </a:outerShdw>
                </a:effectLst>
                <a:latin typeface="Calibri" panose="020F0502020204030204" pitchFamily="34" charset="0"/>
                <a:cs typeface="+mn-cs"/>
              </a:rPr>
              <a:t>He has given them</a:t>
            </a:r>
            <a:r>
              <a:rPr lang="en-US" sz="3600" dirty="0">
                <a:effectLst>
                  <a:outerShdw blurRad="38100" dist="38100" dir="2700000" algn="tl">
                    <a:srgbClr val="000000">
                      <a:alpha val="43137"/>
                    </a:srgbClr>
                  </a:outerShdw>
                </a:effectLst>
                <a:latin typeface="Calibri" panose="020F0502020204030204" pitchFamily="34" charset="0"/>
              </a:rPr>
              <a:t> into your hand and </a:t>
            </a:r>
            <a:r>
              <a:rPr lang="en-US" sz="3600" dirty="0">
                <a:effectLst>
                  <a:outerShdw blurRad="38100" dist="38100" dir="2700000" algn="tl">
                    <a:srgbClr val="000000">
                      <a:alpha val="43137"/>
                    </a:srgbClr>
                  </a:outerShdw>
                </a:effectLst>
                <a:latin typeface="Calibri" panose="020F0502020204030204" pitchFamily="34" charset="0"/>
                <a:cs typeface="+mn-cs"/>
              </a:rPr>
              <a:t>has caused you</a:t>
            </a:r>
            <a:r>
              <a:rPr lang="en-US" sz="3600" dirty="0">
                <a:effectLst>
                  <a:outerShdw blurRad="38100" dist="38100" dir="2700000" algn="tl">
                    <a:srgbClr val="000000">
                      <a:alpha val="43137"/>
                    </a:srgbClr>
                  </a:outerShdw>
                </a:effectLst>
                <a:latin typeface="Calibri" panose="020F0502020204030204" pitchFamily="34" charset="0"/>
              </a:rPr>
              <a:t> to rule over them all.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You are the head of gold.</a:t>
            </a:r>
          </a:p>
        </p:txBody>
      </p:sp>
      <p:pic>
        <p:nvPicPr>
          <p:cNvPr id="6" name="Picture 6" descr="http://www.maggiesnotebook.com/wp-content/uploads/2011/08/Apostle_John_35.jpg">
            <a:extLst>
              <a:ext uri="{FF2B5EF4-FFF2-40B4-BE49-F238E27FC236}">
                <a16:creationId xmlns:a16="http://schemas.microsoft.com/office/drawing/2014/main" id="{9E3667A8-384D-42BC-BB39-A0F4E42B2CE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05604" y="3764280"/>
            <a:ext cx="980792" cy="118872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6069702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69B91-A04D-4BA3-A43E-191AA5EAEE1D}"/>
              </a:ext>
            </a:extLst>
          </p:cNvPr>
          <p:cNvPicPr>
            <a:picLocks noChangeAspect="1"/>
          </p:cNvPicPr>
          <p:nvPr/>
        </p:nvPicPr>
        <p:blipFill>
          <a:blip r:embed="rId2"/>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609600" y="0"/>
            <a:ext cx="10972800" cy="3276600"/>
          </a:xfrm>
        </p:spPr>
        <p:txBody>
          <a:bodyPr/>
          <a:lstStyle/>
          <a:p>
            <a:pPr marL="0" indent="0" algn="ctr" eaLnBrk="1" hangingPunct="1">
              <a:spcBef>
                <a:spcPts val="0"/>
              </a:spcBef>
              <a:spcAft>
                <a:spcPts val="1200"/>
              </a:spcAft>
              <a:buNone/>
              <a:defRPr/>
            </a:pPr>
            <a:r>
              <a:rPr lang="en-US" altLang="en-US" sz="4000" kern="1200" dirty="0">
                <a:solidFill>
                  <a:schemeClr val="tx2"/>
                </a:solidFill>
                <a:ea typeface="+mj-ea"/>
                <a:cs typeface="+mj-cs"/>
              </a:rPr>
              <a:t>Revelation 17:3</a:t>
            </a:r>
            <a:endParaRPr lang="en-US" sz="4000" kern="12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“And he carried me away in the Spirit into a wilderness; and I saw </a:t>
            </a:r>
            <a:r>
              <a:rPr lang="en-US" sz="3600" b="1" u="sng" dirty="0">
                <a:solidFill>
                  <a:srgbClr val="FFFFCC"/>
                </a:solidFill>
                <a:effectLst>
                  <a:outerShdw blurRad="38100" dist="38100" dir="2700000" algn="tl">
                    <a:srgbClr val="000000">
                      <a:alpha val="43137"/>
                    </a:srgbClr>
                  </a:outerShdw>
                </a:effectLst>
              </a:rPr>
              <a:t>a woman sitting on a scarlet beast</a:t>
            </a:r>
            <a:r>
              <a:rPr lang="en-US" sz="3600" dirty="0">
                <a:effectLst>
                  <a:outerShdw blurRad="38100" dist="38100" dir="2700000" algn="tl">
                    <a:srgbClr val="000000">
                      <a:alpha val="43137"/>
                    </a:srgbClr>
                  </a:outerShdw>
                </a:effectLst>
              </a:rPr>
              <a:t>, full of blasphemous names, having seven heads and ten horns.”</a:t>
            </a:r>
          </a:p>
        </p:txBody>
      </p:sp>
      <p:pic>
        <p:nvPicPr>
          <p:cNvPr id="5" name="Picture 6" descr="http://www.maggiesnotebook.com/wp-content/uploads/2011/08/Apostle_John_35.jpg">
            <a:extLst>
              <a:ext uri="{FF2B5EF4-FFF2-40B4-BE49-F238E27FC236}">
                <a16:creationId xmlns:a16="http://schemas.microsoft.com/office/drawing/2014/main" id="{21E8D1EC-0BB9-4D75-9534-676BC2AADF8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6989" y="3276600"/>
            <a:ext cx="1358022" cy="164592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5991887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Documents and Settings\Owner\Application Data\Microsoft\Media Catalog\clip0006.BMP">
            <a:extLst>
              <a:ext uri="{FF2B5EF4-FFF2-40B4-BE49-F238E27FC236}">
                <a16:creationId xmlns:a16="http://schemas.microsoft.com/office/drawing/2014/main" id="{B56E6A2E-5F1D-4CC5-AE3F-AD36C0E1AC31}"/>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016375" y="304800"/>
            <a:ext cx="4159250" cy="6281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6515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099EC-BFBD-4C3B-9A9C-D104E576053D}"/>
              </a:ext>
            </a:extLst>
          </p:cNvPr>
          <p:cNvPicPr>
            <a:picLocks noChangeAspect="1"/>
          </p:cNvPicPr>
          <p:nvPr/>
        </p:nvPicPr>
        <p:blipFill>
          <a:blip r:embed="rId2"/>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609600" y="0"/>
            <a:ext cx="10972800" cy="2286000"/>
          </a:xfrm>
        </p:spPr>
        <p:txBody>
          <a:bodyPr/>
          <a:lstStyle/>
          <a:p>
            <a:pPr marL="0" indent="0" algn="ctr" eaLnBrk="1" hangingPunct="1">
              <a:spcBef>
                <a:spcPts val="0"/>
              </a:spcBef>
              <a:spcAft>
                <a:spcPts val="1200"/>
              </a:spcAft>
              <a:buNone/>
              <a:defRPr/>
            </a:pPr>
            <a:r>
              <a:rPr lang="en-US" altLang="en-US" sz="4000" kern="1200" dirty="0">
                <a:solidFill>
                  <a:schemeClr val="tx2"/>
                </a:solidFill>
                <a:ea typeface="+mj-ea"/>
                <a:cs typeface="+mj-cs"/>
              </a:rPr>
              <a:t>1 Peter 5:13</a:t>
            </a:r>
            <a:endParaRPr lang="en-US" sz="4000" kern="12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“She who is in </a:t>
            </a:r>
            <a:r>
              <a:rPr lang="en-US" sz="3600" b="1" u="sng" dirty="0">
                <a:solidFill>
                  <a:srgbClr val="FFFFCC"/>
                </a:solidFill>
                <a:effectLst>
                  <a:outerShdw blurRad="38100" dist="38100" dir="2700000" algn="tl">
                    <a:srgbClr val="000000">
                      <a:alpha val="43137"/>
                    </a:srgbClr>
                  </a:outerShdw>
                </a:effectLst>
              </a:rPr>
              <a:t>Babylon</a:t>
            </a:r>
            <a:r>
              <a:rPr lang="en-US" sz="3600" dirty="0">
                <a:effectLst>
                  <a:outerShdw blurRad="38100" dist="38100" dir="2700000" algn="tl">
                    <a:srgbClr val="000000">
                      <a:alpha val="43137"/>
                    </a:srgbClr>
                  </a:outerShdw>
                </a:effectLst>
              </a:rPr>
              <a:t>, chosen together with you, sends you greetings, and </a:t>
            </a:r>
            <a:r>
              <a:rPr lang="en-US" sz="3600" i="1" dirty="0">
                <a:effectLst>
                  <a:outerShdw blurRad="38100" dist="38100" dir="2700000" algn="tl">
                    <a:srgbClr val="000000">
                      <a:alpha val="43137"/>
                    </a:srgbClr>
                  </a:outerShdw>
                </a:effectLst>
              </a:rPr>
              <a:t>so does</a:t>
            </a:r>
            <a:r>
              <a:rPr lang="en-US" sz="3600" dirty="0">
                <a:effectLst>
                  <a:outerShdw blurRad="38100" dist="38100" dir="2700000" algn="tl">
                    <a:srgbClr val="000000">
                      <a:alpha val="43137"/>
                    </a:srgbClr>
                  </a:outerShdw>
                </a:effectLst>
              </a:rPr>
              <a:t> my son, Mark.”</a:t>
            </a:r>
          </a:p>
        </p:txBody>
      </p:sp>
      <p:pic>
        <p:nvPicPr>
          <p:cNvPr id="6" name="Picture 6" descr="http://www.maggiesnotebook.com/wp-content/uploads/2011/08/Apostle_John_35.jpg">
            <a:extLst>
              <a:ext uri="{FF2B5EF4-FFF2-40B4-BE49-F238E27FC236}">
                <a16:creationId xmlns:a16="http://schemas.microsoft.com/office/drawing/2014/main" id="{58055913-660A-4B30-B792-7358E79822B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52931" y="2514600"/>
            <a:ext cx="1886138" cy="22860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2076876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15DA11-AC36-4082-A3A5-7FF1DD3347A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7650" name="Rectangle 3"/>
          <p:cNvSpPr>
            <a:spLocks noGrp="1"/>
          </p:cNvSpPr>
          <p:nvPr>
            <p:ph type="body" idx="4294967295"/>
          </p:nvPr>
        </p:nvSpPr>
        <p:spPr>
          <a:xfrm>
            <a:off x="685800" y="0"/>
            <a:ext cx="11049000" cy="2971800"/>
          </a:xfrm>
        </p:spPr>
        <p:txBody>
          <a:bodyPr/>
          <a:lstStyle/>
          <a:p>
            <a:pPr marL="0" indent="0" algn="ctr">
              <a:spcBef>
                <a:spcPts val="0"/>
              </a:spcBef>
              <a:spcAft>
                <a:spcPts val="1200"/>
              </a:spcAft>
              <a:buNone/>
              <a:defRPr/>
            </a:pPr>
            <a:r>
              <a:rPr lang="en-US" altLang="en-US" sz="4000" kern="1200" dirty="0">
                <a:solidFill>
                  <a:schemeClr val="tx2"/>
                </a:solidFill>
                <a:effectLst>
                  <a:outerShdw blurRad="38100" dist="38100" dir="2700000" algn="tl">
                    <a:srgbClr val="000000">
                      <a:alpha val="43137"/>
                    </a:srgbClr>
                  </a:outerShdw>
                </a:effectLst>
                <a:ea typeface="+mj-ea"/>
                <a:cs typeface="+mj-cs"/>
              </a:rPr>
              <a:t>1 Peter 1:1</a:t>
            </a:r>
            <a:endParaRPr lang="en-US" sz="4000" kern="12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pPr>
            <a:r>
              <a:rPr lang="en-US" sz="3600" dirty="0">
                <a:effectLst>
                  <a:outerShdw blurRad="38100" dist="38100" dir="2700000" algn="tl">
                    <a:srgbClr val="000000">
                      <a:alpha val="43137"/>
                    </a:srgbClr>
                  </a:outerShdw>
                </a:effectLst>
              </a:rPr>
              <a:t>“To those who reside as aliens, scattered throughout </a:t>
            </a:r>
            <a:r>
              <a:rPr lang="en-US" sz="3600" b="1" u="sng" dirty="0">
                <a:solidFill>
                  <a:srgbClr val="FFFFCC"/>
                </a:solidFill>
                <a:effectLst>
                  <a:outerShdw blurRad="38100" dist="38100" dir="2700000" algn="tl">
                    <a:srgbClr val="000000">
                      <a:alpha val="43137"/>
                    </a:srgbClr>
                  </a:outerShdw>
                </a:effectLst>
              </a:rPr>
              <a:t>Pontus, Galatia, Cappadocia, Asia, and Bithynia</a:t>
            </a:r>
            <a:r>
              <a:rPr lang="en-US" sz="3600" dirty="0">
                <a:effectLst>
                  <a:outerShdw blurRad="38100" dist="38100" dir="2700000" algn="tl">
                    <a:srgbClr val="000000">
                      <a:alpha val="43137"/>
                    </a:srgbClr>
                  </a:outerShdw>
                </a:effectLst>
              </a:rPr>
              <a:t>, who are chosen.”</a:t>
            </a:r>
          </a:p>
        </p:txBody>
      </p:sp>
      <p:pic>
        <p:nvPicPr>
          <p:cNvPr id="6" name="Picture 6" descr="http://www.maggiesnotebook.com/wp-content/uploads/2011/08/Apostle_John_35.jpg">
            <a:extLst>
              <a:ext uri="{FF2B5EF4-FFF2-40B4-BE49-F238E27FC236}">
                <a16:creationId xmlns:a16="http://schemas.microsoft.com/office/drawing/2014/main" id="{1FBA31CC-9D1D-46AD-A1C8-E48E8ED0375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41547" y="3048000"/>
            <a:ext cx="1508906" cy="182880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3572513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099EC-BFBD-4C3B-9A9C-D104E576053D}"/>
              </a:ext>
            </a:extLst>
          </p:cNvPr>
          <p:cNvPicPr>
            <a:picLocks noChangeAspect="1"/>
          </p:cNvPicPr>
          <p:nvPr/>
        </p:nvPicPr>
        <p:blipFill>
          <a:blip r:embed="rId2"/>
          <a:stretch>
            <a:fillRect/>
          </a:stretch>
        </p:blipFill>
        <p:spPr>
          <a:xfrm>
            <a:off x="15239" y="0"/>
            <a:ext cx="12161521" cy="6858000"/>
          </a:xfrm>
          <a:prstGeom prst="rect">
            <a:avLst/>
          </a:prstGeom>
        </p:spPr>
      </p:pic>
      <p:sp>
        <p:nvSpPr>
          <p:cNvPr id="5" name="Rectangle 1">
            <a:extLst>
              <a:ext uri="{FF2B5EF4-FFF2-40B4-BE49-F238E27FC236}">
                <a16:creationId xmlns:a16="http://schemas.microsoft.com/office/drawing/2014/main" id="{3EDEE309-1C46-4CE3-8E5D-AF96322526B4}"/>
              </a:ext>
            </a:extLst>
          </p:cNvPr>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eaLnBrk="1" hangingPunct="1">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Galatians 2:7-8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on the contrary, seeing that I had been entrusted with the gospel to the uncircumcised,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 as Peter had been to the circumcised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He who effectually worked for Peter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his apostleship to the circumcised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effectually worked for me also to the Gentiles).”</a:t>
            </a:r>
          </a:p>
        </p:txBody>
      </p:sp>
    </p:spTree>
    <p:extLst>
      <p:ext uri="{BB962C8B-B14F-4D97-AF65-F5344CB8AC3E}">
        <p14:creationId xmlns:p14="http://schemas.microsoft.com/office/powerpoint/2010/main" val="260156743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B4774B-D1E8-4B39-95A8-6CEC1F0B73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2376" y="228324"/>
            <a:ext cx="9047248" cy="6401355"/>
          </a:xfrm>
          <a:prstGeom prst="rect">
            <a:avLst/>
          </a:prstGeom>
        </p:spPr>
      </p:pic>
    </p:spTree>
    <p:extLst>
      <p:ext uri="{BB962C8B-B14F-4D97-AF65-F5344CB8AC3E}">
        <p14:creationId xmlns:p14="http://schemas.microsoft.com/office/powerpoint/2010/main" val="198687850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F32C0014-0CD1-4B2D-B361-5F1BEF25750A}"/>
              </a:ext>
            </a:extLst>
          </p:cNvPr>
          <p:cNvSpPr>
            <a:spLocks noGrp="1"/>
          </p:cNvSpPr>
          <p:nvPr>
            <p:ph type="title"/>
          </p:nvPr>
        </p:nvSpPr>
        <p:spPr>
          <a:xfrm>
            <a:off x="2209800" y="228600"/>
            <a:ext cx="7772400" cy="914400"/>
          </a:xfrm>
        </p:spPr>
        <p:txBody>
          <a:bodyPr/>
          <a:lstStyle/>
          <a:p>
            <a:pPr algn="ctr" eaLnBrk="1" hangingPunct="1"/>
            <a:r>
              <a:rPr lang="en-US" altLang="en-US" sz="3600" dirty="0">
                <a:effectLst>
                  <a:outerShdw blurRad="38100" dist="38100" dir="2700000" algn="tl">
                    <a:srgbClr val="000000">
                      <a:alpha val="43137"/>
                    </a:srgbClr>
                  </a:outerShdw>
                </a:effectLst>
              </a:rPr>
              <a:t>Josephus</a:t>
            </a:r>
            <a:br>
              <a:rPr lang="en-US" altLang="en-US" sz="3600" dirty="0">
                <a:effectLst>
                  <a:outerShdw blurRad="38100" dist="38100" dir="2700000" algn="tl">
                    <a:srgbClr val="000000">
                      <a:alpha val="43137"/>
                    </a:srgbClr>
                  </a:outerShdw>
                </a:effectLst>
              </a:rPr>
            </a:br>
            <a:r>
              <a:rPr lang="en-US" altLang="en-US" sz="2000" i="1" dirty="0">
                <a:solidFill>
                  <a:schemeClr val="tx1"/>
                </a:solidFill>
                <a:effectLst>
                  <a:outerShdw blurRad="38100" dist="38100" dir="2700000" algn="tl">
                    <a:srgbClr val="000000">
                      <a:alpha val="43137"/>
                    </a:srgbClr>
                  </a:outerShdw>
                </a:effectLst>
                <a:ea typeface="+mn-ea"/>
                <a:cs typeface="+mn-cs"/>
              </a:rPr>
              <a:t>Antiquities</a:t>
            </a:r>
            <a:r>
              <a:rPr lang="en-US" altLang="en-US" sz="2000" dirty="0">
                <a:solidFill>
                  <a:schemeClr val="tx1"/>
                </a:solidFill>
                <a:effectLst>
                  <a:outerShdw blurRad="38100" dist="38100" dir="2700000" algn="tl">
                    <a:srgbClr val="000000">
                      <a:alpha val="43137"/>
                    </a:srgbClr>
                  </a:outerShdw>
                </a:effectLst>
                <a:ea typeface="+mn-ea"/>
                <a:cs typeface="+mn-cs"/>
              </a:rPr>
              <a:t>, 15.2.2</a:t>
            </a:r>
            <a:endParaRPr lang="en-US" altLang="en-US" sz="3200" dirty="0">
              <a:solidFill>
                <a:schemeClr val="tx1"/>
              </a:solidFill>
              <a:effectLst>
                <a:outerShdw blurRad="38100" dist="38100" dir="2700000" algn="tl">
                  <a:srgbClr val="000000">
                    <a:alpha val="43137"/>
                  </a:srgbClr>
                </a:outerShdw>
              </a:effectLst>
              <a:ea typeface="+mn-ea"/>
              <a:cs typeface="+mn-cs"/>
            </a:endParaRPr>
          </a:p>
        </p:txBody>
      </p:sp>
      <p:sp>
        <p:nvSpPr>
          <p:cNvPr id="3" name="Content Placeholder 2">
            <a:extLst>
              <a:ext uri="{FF2B5EF4-FFF2-40B4-BE49-F238E27FC236}">
                <a16:creationId xmlns:a16="http://schemas.microsoft.com/office/drawing/2014/main" id="{00043FB3-B8EB-4091-93FC-4C2B7BEF9FB9}"/>
              </a:ext>
            </a:extLst>
          </p:cNvPr>
          <p:cNvSpPr>
            <a:spLocks noGrp="1"/>
          </p:cNvSpPr>
          <p:nvPr>
            <p:ph idx="1"/>
          </p:nvPr>
        </p:nvSpPr>
        <p:spPr>
          <a:xfrm>
            <a:off x="609600" y="1295400"/>
            <a:ext cx="10972800" cy="4191000"/>
          </a:xfrm>
        </p:spPr>
        <p:txBody>
          <a:bodyPr/>
          <a:lstStyle/>
          <a:p>
            <a:pPr marL="0" indent="0" algn="just" eaLnBrk="1" hangingPunct="1">
              <a:buNone/>
              <a:defRPr/>
            </a:pPr>
            <a:r>
              <a:rPr lang="en-US" dirty="0">
                <a:effectLst>
                  <a:outerShdw blurRad="38100" dist="38100" dir="2700000" algn="tl">
                    <a:srgbClr val="000000">
                      <a:alpha val="43137"/>
                    </a:srgbClr>
                  </a:outerShdw>
                </a:effectLst>
              </a:rPr>
              <a:t>“But when </a:t>
            </a:r>
            <a:r>
              <a:rPr lang="en-US" dirty="0" err="1">
                <a:effectLst>
                  <a:outerShdw blurRad="38100" dist="38100" dir="2700000" algn="tl">
                    <a:srgbClr val="000000">
                      <a:alpha val="43137"/>
                    </a:srgbClr>
                  </a:outerShdw>
                </a:effectLst>
              </a:rPr>
              <a:t>Hyrcanus</a:t>
            </a:r>
            <a:r>
              <a:rPr lang="en-US" dirty="0">
                <a:effectLst>
                  <a:outerShdw blurRad="38100" dist="38100" dir="2700000" algn="tl">
                    <a:srgbClr val="000000">
                      <a:alpha val="43137"/>
                    </a:srgbClr>
                  </a:outerShdw>
                </a:effectLst>
              </a:rPr>
              <a:t> was brought into Parthia the king </a:t>
            </a:r>
            <a:r>
              <a:rPr lang="en-US" dirty="0" err="1">
                <a:effectLst>
                  <a:outerShdw blurRad="38100" dist="38100" dir="2700000" algn="tl">
                    <a:srgbClr val="000000">
                      <a:alpha val="43137"/>
                    </a:srgbClr>
                  </a:outerShdw>
                </a:effectLst>
              </a:rPr>
              <a:t>Phraates</a:t>
            </a:r>
            <a:r>
              <a:rPr lang="en-US" dirty="0">
                <a:effectLst>
                  <a:outerShdw blurRad="38100" dist="38100" dir="2700000" algn="tl">
                    <a:srgbClr val="000000">
                      <a:alpha val="43137"/>
                    </a:srgbClr>
                  </a:outerShdw>
                </a:effectLst>
              </a:rPr>
              <a:t> treated him after a very gentle manner, as having already learned of what an illustrious family he was; on which account he set him free from his bonds, and </a:t>
            </a:r>
            <a:r>
              <a:rPr lang="en-US" b="1" i="1" u="sng" dirty="0">
                <a:solidFill>
                  <a:srgbClr val="FFFFCC"/>
                </a:solidFill>
                <a:effectLst>
                  <a:outerShdw blurRad="38100" dist="38100" dir="2700000" algn="tl">
                    <a:srgbClr val="000000">
                      <a:alpha val="43137"/>
                    </a:srgbClr>
                  </a:outerShdw>
                </a:effectLst>
              </a:rPr>
              <a:t>gave him a habitation at Babylon, where there were Jews in great numbers. These Jews honored </a:t>
            </a:r>
            <a:r>
              <a:rPr lang="en-US" b="1" i="1" u="sng" dirty="0" err="1">
                <a:solidFill>
                  <a:srgbClr val="FFFFCC"/>
                </a:solidFill>
                <a:effectLst>
                  <a:outerShdw blurRad="38100" dist="38100" dir="2700000" algn="tl">
                    <a:srgbClr val="000000">
                      <a:alpha val="43137"/>
                    </a:srgbClr>
                  </a:outerShdw>
                </a:effectLst>
              </a:rPr>
              <a:t>Hyrcanus</a:t>
            </a:r>
            <a:r>
              <a:rPr lang="en-US" b="1" i="1" u="sng" dirty="0">
                <a:solidFill>
                  <a:srgbClr val="FFFFCC"/>
                </a:solidFill>
                <a:effectLst>
                  <a:outerShdw blurRad="38100" dist="38100" dir="2700000" algn="tl">
                    <a:srgbClr val="000000">
                      <a:alpha val="43137"/>
                    </a:srgbClr>
                  </a:outerShdw>
                </a:effectLst>
              </a:rPr>
              <a:t> as their high priest and king, as did all the Jewish nation that dwelt as far as Euphrates</a:t>
            </a:r>
            <a:r>
              <a:rPr lang="en-US" dirty="0">
                <a:effectLst>
                  <a:outerShdw blurRad="38100" dist="38100" dir="2700000" algn="tl">
                    <a:srgbClr val="000000">
                      <a:alpha val="43137"/>
                    </a:srgbClr>
                  </a:outerShdw>
                </a:effectLst>
              </a:rPr>
              <a:t>; which respect was very much to his satisfaction...”</a:t>
            </a:r>
          </a:p>
        </p:txBody>
      </p:sp>
    </p:spTree>
    <p:extLst>
      <p:ext uri="{BB962C8B-B14F-4D97-AF65-F5344CB8AC3E}">
        <p14:creationId xmlns:p14="http://schemas.microsoft.com/office/powerpoint/2010/main" val="288975803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799"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Genesis 11:1-4</a:t>
            </a:r>
          </a:p>
          <a:p>
            <a:pPr marL="0" indent="0" algn="just" eaLnBrk="1" hangingPunct="1">
              <a:spcBef>
                <a:spcPts val="0"/>
              </a:spcBef>
              <a:spcAft>
                <a:spcPts val="600"/>
              </a:spcAft>
              <a:buNone/>
              <a:defRPr/>
            </a:pPr>
            <a:r>
              <a:rPr lang="en-US" altLang="en-US" baseline="30000" dirty="0">
                <a:effectLst>
                  <a:outerShdw blurRad="38100" dist="38100" dir="2700000" algn="tl">
                    <a:srgbClr val="000000">
                      <a:alpha val="43137"/>
                    </a:srgbClr>
                  </a:outerShdw>
                </a:effectLst>
              </a:rPr>
              <a:t>1</a:t>
            </a:r>
            <a:r>
              <a:rPr lang="en-US" altLang="en-US" dirty="0">
                <a:effectLst>
                  <a:outerShdw blurRad="38100" dist="38100" dir="2700000" algn="tl">
                    <a:srgbClr val="000000">
                      <a:alpha val="43137"/>
                    </a:srgbClr>
                  </a:outerShdw>
                </a:effectLst>
              </a:rPr>
              <a:t> Now </a:t>
            </a:r>
            <a:r>
              <a:rPr lang="en-US" altLang="en-US" b="1" u="sng" dirty="0">
                <a:solidFill>
                  <a:srgbClr val="FFFFCC"/>
                </a:solidFill>
                <a:effectLst>
                  <a:outerShdw blurRad="38100" dist="38100" dir="2700000" algn="tl">
                    <a:srgbClr val="000000">
                      <a:alpha val="43137"/>
                    </a:srgbClr>
                  </a:outerShdw>
                </a:effectLst>
              </a:rPr>
              <a:t>the whole earth used the same language and the same words</a:t>
            </a:r>
            <a:r>
              <a:rPr lang="en-US" altLang="en-US" dirty="0">
                <a:effectLst>
                  <a:outerShdw blurRad="38100" dist="38100" dir="2700000" algn="tl">
                    <a:srgbClr val="000000">
                      <a:alpha val="43137"/>
                    </a:srgbClr>
                  </a:outerShdw>
                </a:effectLst>
              </a:rPr>
              <a:t>. </a:t>
            </a:r>
            <a:r>
              <a:rPr lang="en-US" altLang="en-US" baseline="30000" dirty="0">
                <a:effectLst>
                  <a:outerShdw blurRad="38100" dist="38100" dir="2700000" algn="tl">
                    <a:srgbClr val="000000">
                      <a:alpha val="43137"/>
                    </a:srgbClr>
                  </a:outerShdw>
                </a:effectLst>
              </a:rPr>
              <a:t>2</a:t>
            </a:r>
            <a:r>
              <a:rPr lang="en-US" altLang="en-US" dirty="0">
                <a:effectLst>
                  <a:outerShdw blurRad="38100" dist="38100" dir="2700000" algn="tl">
                    <a:srgbClr val="000000">
                      <a:alpha val="43137"/>
                    </a:srgbClr>
                  </a:outerShdw>
                </a:effectLst>
              </a:rPr>
              <a:t> It came about as they journeyed east, that they found a plain in the land of Shinar and settled there. </a:t>
            </a:r>
            <a:r>
              <a:rPr lang="en-US" altLang="en-US" baseline="30000" dirty="0">
                <a:effectLst>
                  <a:outerShdw blurRad="38100" dist="38100" dir="2700000" algn="tl">
                    <a:srgbClr val="000000">
                      <a:alpha val="43137"/>
                    </a:srgbClr>
                  </a:outerShdw>
                </a:effectLst>
              </a:rPr>
              <a:t>3</a:t>
            </a:r>
            <a:r>
              <a:rPr lang="en-US" altLang="en-US" dirty="0">
                <a:effectLst>
                  <a:outerShdw blurRad="38100" dist="38100" dir="2700000" algn="tl">
                    <a:srgbClr val="000000">
                      <a:alpha val="43137"/>
                    </a:srgbClr>
                  </a:outerShdw>
                </a:effectLst>
              </a:rPr>
              <a:t> They said to one another, “Come, let us make bricks and burn them thoroughly.” And they used brick for stone, and they used tar for mortar. </a:t>
            </a:r>
            <a:r>
              <a:rPr lang="en-US" altLang="en-US" baseline="30000" dirty="0">
                <a:effectLst>
                  <a:outerShdw blurRad="38100" dist="38100" dir="2700000" algn="tl">
                    <a:srgbClr val="000000">
                      <a:alpha val="43137"/>
                    </a:srgbClr>
                  </a:outerShdw>
                </a:effectLst>
              </a:rPr>
              <a:t>4</a:t>
            </a:r>
            <a:r>
              <a:rPr lang="en-US" altLang="en-US" dirty="0">
                <a:effectLst>
                  <a:outerShdw blurRad="38100" dist="38100" dir="2700000" algn="tl">
                    <a:srgbClr val="000000">
                      <a:alpha val="43137"/>
                    </a:srgbClr>
                  </a:outerShdw>
                </a:effectLst>
              </a:rPr>
              <a:t> They said, “Come, let us build for ourselves a city, and a tower whose top will reach into heaven, and let us make for ourselves a name, otherwise we will be scattered abroad over the face of the whole earth.”</a:t>
            </a:r>
          </a:p>
        </p:txBody>
      </p:sp>
    </p:spTree>
    <p:extLst>
      <p:ext uri="{BB962C8B-B14F-4D97-AF65-F5344CB8AC3E}">
        <p14:creationId xmlns:p14="http://schemas.microsoft.com/office/powerpoint/2010/main" val="978731784"/>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90800" y="1381136"/>
            <a:ext cx="9216325" cy="2862322"/>
          </a:xfrm>
          <a:prstGeom prst="rect">
            <a:avLst/>
          </a:prstGeom>
        </p:spPr>
        <p:txBody>
          <a:bodyPr wrap="square">
            <a:spAutoFit/>
          </a:bodyPr>
          <a:lstStyle/>
          <a:p>
            <a:pPr algn="just" eaLnBrk="1" hangingPunct="1"/>
            <a:r>
              <a:rPr lang="en-US" sz="3600" dirty="0">
                <a:latin typeface="Calibri" panose="020F0502020204030204" pitchFamily="34" charset="0"/>
                <a:cs typeface="Calibri" panose="020F0502020204030204" pitchFamily="34" charset="0"/>
              </a:rPr>
              <a:t>“Another clear distinctive of literal interpretation is its avoidance of assumptions not justified in the text. Theories that 'Babylon' in Revelation chapters 14 and 16-18 is a code for Rome have been widespread.”</a:t>
            </a:r>
          </a:p>
        </p:txBody>
      </p:sp>
      <p:sp>
        <p:nvSpPr>
          <p:cNvPr id="5" name="TextBox 4"/>
          <p:cNvSpPr txBox="1"/>
          <p:nvPr/>
        </p:nvSpPr>
        <p:spPr>
          <a:xfrm>
            <a:off x="2324100" y="219670"/>
            <a:ext cx="7543800" cy="923330"/>
          </a:xfrm>
          <a:prstGeom prst="rect">
            <a:avLst/>
          </a:prstGeom>
          <a:noFill/>
        </p:spPr>
        <p:txBody>
          <a:bodyPr wrap="square" rtlCol="0">
            <a:spAutoFit/>
          </a:bodyPr>
          <a:lstStyle/>
          <a:p>
            <a:pPr algn="ctr"/>
            <a:r>
              <a:rPr lang="en-US" alt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outerShdw>
                </a:effectLst>
                <a:latin typeface="Calibri" panose="020F0502020204030204" pitchFamily="34" charset="0"/>
                <a:ea typeface="+mj-ea"/>
                <a:cs typeface="+mj-cs"/>
              </a:rPr>
              <a:t>Robert Thomas</a:t>
            </a:r>
          </a:p>
          <a:p>
            <a:pPr algn="ctr"/>
            <a:r>
              <a:rPr lang="en-US" altLang="en-US" sz="1800" i="1" dirty="0">
                <a:effectLst>
                  <a:outerShdw blurRad="38100" dist="38100" dir="2700000" algn="tl">
                    <a:srgbClr val="000000"/>
                  </a:outerShdw>
                </a:effectLst>
                <a:latin typeface="Calibri" panose="020F0502020204030204" pitchFamily="34" charset="0"/>
                <a:cs typeface="+mn-cs"/>
              </a:rPr>
              <a:t>“Evangelical Hermeneutics,” .336.</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9139" y="1173997"/>
            <a:ext cx="2074961" cy="3276600"/>
          </a:xfrm>
          <a:prstGeom prst="rect">
            <a:avLst/>
          </a:prstGeom>
        </p:spPr>
      </p:pic>
    </p:spTree>
    <p:extLst>
      <p:ext uri="{BB962C8B-B14F-4D97-AF65-F5344CB8AC3E}">
        <p14:creationId xmlns:p14="http://schemas.microsoft.com/office/powerpoint/2010/main" val="931592536"/>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600202"/>
            <a:ext cx="10972800" cy="5016758"/>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No man can believe what an abomination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papacy</a:t>
            </a:r>
            <a:r>
              <a:rPr lang="en-US" sz="3200" dirty="0">
                <a:effectLst>
                  <a:outerShdw blurRad="38100" dist="38100" dir="2700000" algn="tl">
                    <a:srgbClr val="000000">
                      <a:alpha val="43137"/>
                    </a:srgbClr>
                  </a:outerShdw>
                </a:effectLst>
                <a:latin typeface="Calibri" panose="020F0502020204030204" pitchFamily="34" charset="0"/>
              </a:rPr>
              <a:t> is. A Christian does not have to be of low intelligence, either, to recognize it. God himself must deride him in the hellish fire, and our Lord Jesus Christ, St. Paul says in II Thessalonians 2 [:8] will slay him with the breath of his mouth and destroy him by his glorious coming." I only deride, with my own weak derision, so that those who now live and those who will come after us should know what I have thought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pope, the damned antichrist</a:t>
            </a:r>
            <a:r>
              <a:rPr lang="en-US" sz="3200" dirty="0">
                <a:effectLst>
                  <a:outerShdw blurRad="38100" dist="38100" dir="2700000" algn="tl">
                    <a:srgbClr val="000000">
                      <a:alpha val="43137"/>
                    </a:srgbClr>
                  </a:outerShdw>
                </a:effectLst>
                <a:latin typeface="Calibri" panose="020F0502020204030204" pitchFamily="34" charset="0"/>
              </a:rPr>
              <a:t>, and so that whoever wishes to be a Christian may be warned against such an abomination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3" name="Rectangle 2"/>
          <p:cNvSpPr/>
          <p:nvPr/>
        </p:nvSpPr>
        <p:spPr>
          <a:xfrm>
            <a:off x="2924179" y="217438"/>
            <a:ext cx="6343649"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Martin Luther</a:t>
            </a:r>
          </a:p>
          <a:p>
            <a:pPr lvl="0" algn="ct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"Against the Roman Papacy, an Institution of the Devil," in </a:t>
            </a:r>
            <a:r>
              <a:rPr lang="en-US" sz="1600" i="1" dirty="0">
                <a:solidFill>
                  <a:srgbClr val="FFFFFF"/>
                </a:solidFill>
                <a:effectLst>
                  <a:outerShdw blurRad="38100" dist="38100" dir="2700000" algn="tl">
                    <a:srgbClr val="000000">
                      <a:alpha val="43137"/>
                    </a:srgbClr>
                  </a:outerShdw>
                </a:effectLst>
                <a:latin typeface="Calibri" panose="020F0502020204030204" pitchFamily="34" charset="0"/>
              </a:rPr>
              <a:t>Luther's Works</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ed. Eric. W. </a:t>
            </a:r>
            <a:r>
              <a:rPr lang="en-US" sz="1600" dirty="0" err="1">
                <a:solidFill>
                  <a:srgbClr val="FFFFFF"/>
                </a:solidFill>
                <a:effectLst>
                  <a:outerShdw blurRad="38100" dist="38100" dir="2700000" algn="tl">
                    <a:srgbClr val="000000">
                      <a:alpha val="43137"/>
                    </a:srgbClr>
                  </a:outerShdw>
                </a:effectLst>
                <a:latin typeface="Calibri" panose="020F0502020204030204" pitchFamily="34" charset="0"/>
              </a:rPr>
              <a:t>Gritsch</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(Philadelphia, PA: Fortress Press, 1966), 273-74.</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914400" cy="914400"/>
          </a:xfrm>
          <a:prstGeom prst="rect">
            <a:avLst/>
          </a:prstGeom>
        </p:spPr>
      </p:pic>
    </p:spTree>
    <p:extLst>
      <p:ext uri="{BB962C8B-B14F-4D97-AF65-F5344CB8AC3E}">
        <p14:creationId xmlns:p14="http://schemas.microsoft.com/office/powerpoint/2010/main" val="106348347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71601"/>
            <a:ext cx="10972800" cy="3785652"/>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dirty="0">
                <a:effectLst>
                  <a:outerShdw blurRad="38100" dist="38100" dir="2700000" algn="tl">
                    <a:srgbClr val="000000">
                      <a:alpha val="43137"/>
                    </a:srgbClr>
                  </a:outerShdw>
                </a:effectLst>
                <a:latin typeface="Calibri" panose="020F0502020204030204" pitchFamily="34" charset="0"/>
              </a:rPr>
              <a:t>therefore is evident that we by no means deny that the churches under his tyranny remain churches. But these he has profaned by his sacrilegious impiety, afflicted by his inhuman domination, corrupted and well-nigh killed by his evil and deadly doctrines, which are like poisoned drinks. In them Christ lies hidden, half buried, the gospel overthrown, piety scattered, the worship of God nearly wiped out. In them, briefly, everything is so confused that there we see the face of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Babylon</a:t>
            </a:r>
            <a:r>
              <a:rPr lang="en-US" sz="3000" dirty="0">
                <a:effectLst>
                  <a:outerShdw blurRad="38100" dist="38100" dir="2700000" algn="tl">
                    <a:srgbClr val="000000">
                      <a:alpha val="43137"/>
                    </a:srgbClr>
                  </a:outerShdw>
                </a:effectLst>
                <a:latin typeface="Calibri" panose="020F0502020204030204" pitchFamily="34" charset="0"/>
              </a:rPr>
              <a:t> rather than that of the Holy City of God</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3" name="Rectangle 2"/>
          <p:cNvSpPr/>
          <p:nvPr/>
        </p:nvSpPr>
        <p:spPr>
          <a:xfrm>
            <a:off x="2114551" y="220414"/>
            <a:ext cx="7962899" cy="1031051"/>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John Calvin</a:t>
            </a:r>
          </a:p>
          <a:p>
            <a:pPr algn="ctr">
              <a:spcAft>
                <a:spcPts val="600"/>
              </a:spcAft>
            </a:pPr>
            <a:r>
              <a:rPr lang="en-US" sz="2000" dirty="0">
                <a:effectLst>
                  <a:outerShdw blurRad="38100" dist="38100" dir="2700000" algn="tl">
                    <a:srgbClr val="000000">
                      <a:alpha val="43137"/>
                    </a:srgbClr>
                  </a:outerShdw>
                </a:effectLst>
                <a:latin typeface="Calibri" panose="020F0502020204030204" pitchFamily="34" charset="0"/>
              </a:rPr>
              <a:t>Calvin, </a:t>
            </a:r>
            <a:r>
              <a:rPr lang="en-US" sz="2000" i="1" dirty="0">
                <a:effectLst>
                  <a:outerShdw blurRad="38100" dist="38100" dir="2700000" algn="tl">
                    <a:srgbClr val="000000">
                      <a:alpha val="43137"/>
                    </a:srgbClr>
                  </a:outerShdw>
                </a:effectLst>
                <a:latin typeface="Calibri" panose="020F0502020204030204" pitchFamily="34" charset="0"/>
              </a:rPr>
              <a:t>Institutes</a:t>
            </a:r>
            <a:r>
              <a:rPr lang="en-US" sz="2000" dirty="0">
                <a:effectLst>
                  <a:outerShdw blurRad="38100" dist="38100" dir="2700000" algn="tl">
                    <a:srgbClr val="000000">
                      <a:alpha val="43137"/>
                    </a:srgbClr>
                  </a:outerShdw>
                </a:effectLst>
                <a:latin typeface="Calibri" panose="020F0502020204030204" pitchFamily="34" charset="0"/>
              </a:rPr>
              <a:t>, IV, ii, 12.</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4149" y="91440"/>
            <a:ext cx="575051" cy="822960"/>
          </a:xfrm>
          <a:prstGeom prst="rect">
            <a:avLst/>
          </a:prstGeom>
        </p:spPr>
      </p:pic>
    </p:spTree>
    <p:extLst>
      <p:ext uri="{BB962C8B-B14F-4D97-AF65-F5344CB8AC3E}">
        <p14:creationId xmlns:p14="http://schemas.microsoft.com/office/powerpoint/2010/main" val="271631483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EDEAA22-82FC-467E-864C-8ADE94018B25}"/>
              </a:ext>
            </a:extLst>
          </p:cNvPr>
          <p:cNvSpPr>
            <a:spLocks noGrp="1" noChangeArrowheads="1"/>
          </p:cNvSpPr>
          <p:nvPr>
            <p:ph type="title"/>
          </p:nvPr>
        </p:nvSpPr>
        <p:spPr>
          <a:xfrm>
            <a:off x="2209800" y="228600"/>
            <a:ext cx="7772400" cy="762000"/>
          </a:xfrm>
        </p:spPr>
        <p:txBody>
          <a:bodyPr/>
          <a:lstStyle/>
          <a:p>
            <a:pPr algn="ctr"/>
            <a:r>
              <a:rPr lang="en-US" altLang="en-US" sz="3600" dirty="0">
                <a:effectLst>
                  <a:outerShdw blurRad="38100" dist="38100" dir="2700000" algn="tl">
                    <a:srgbClr val="000000">
                      <a:alpha val="43137"/>
                    </a:srgbClr>
                  </a:outerShdw>
                </a:effectLst>
              </a:rPr>
              <a:t>Other Alternatives?</a:t>
            </a:r>
          </a:p>
        </p:txBody>
      </p:sp>
      <p:sp>
        <p:nvSpPr>
          <p:cNvPr id="56323" name="Rectangle 3">
            <a:extLst>
              <a:ext uri="{FF2B5EF4-FFF2-40B4-BE49-F238E27FC236}">
                <a16:creationId xmlns:a16="http://schemas.microsoft.com/office/drawing/2014/main" id="{6ABBA201-BB17-4325-BC49-F3BD6D27CB68}"/>
              </a:ext>
            </a:extLst>
          </p:cNvPr>
          <p:cNvSpPr>
            <a:spLocks noGrp="1" noChangeArrowheads="1"/>
          </p:cNvSpPr>
          <p:nvPr>
            <p:ph type="body" idx="1"/>
          </p:nvPr>
        </p:nvSpPr>
        <p:spPr>
          <a:xfrm>
            <a:off x="1981200" y="1143000"/>
            <a:ext cx="3962400" cy="4724400"/>
          </a:xfrm>
        </p:spPr>
        <p:txBody>
          <a:bodyPr/>
          <a:lstStyle/>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Religious system?</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Jerusalem?</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Rome?</a:t>
            </a:r>
          </a:p>
          <a:p>
            <a:pPr marL="742950" indent="-742950">
              <a:spcBef>
                <a:spcPts val="0"/>
              </a:spcBef>
              <a:spcAft>
                <a:spcPts val="24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Revived Rome?</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Two Babylons?</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Trans-temporal</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Eclecticism</a:t>
            </a:r>
          </a:p>
        </p:txBody>
      </p:sp>
      <p:pic>
        <p:nvPicPr>
          <p:cNvPr id="56327" name="Picture 7" descr="C:\Documents and Settings\Owner\Application Data\Microsoft\Media Catalog\clip0006.BMP">
            <a:extLst>
              <a:ext uri="{FF2B5EF4-FFF2-40B4-BE49-F238E27FC236}">
                <a16:creationId xmlns:a16="http://schemas.microsoft.com/office/drawing/2014/main" id="{FBCED134-0DD2-4460-A537-0438B8E47F1B}"/>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848600" y="1645726"/>
            <a:ext cx="278765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11519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36392" y="152116"/>
            <a:ext cx="8919221" cy="6553768"/>
          </a:xfrm>
          <a:prstGeom prst="rect">
            <a:avLst/>
          </a:prstGeom>
        </p:spPr>
      </p:pic>
    </p:spTree>
    <p:extLst>
      <p:ext uri="{BB962C8B-B14F-4D97-AF65-F5344CB8AC3E}">
        <p14:creationId xmlns:p14="http://schemas.microsoft.com/office/powerpoint/2010/main" val="3863645972"/>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69B91-A04D-4BA3-A43E-191AA5EAEE1D}"/>
              </a:ext>
            </a:extLst>
          </p:cNvPr>
          <p:cNvPicPr>
            <a:picLocks noChangeAspect="1"/>
          </p:cNvPicPr>
          <p:nvPr/>
        </p:nvPicPr>
        <p:blipFill>
          <a:blip r:embed="rId2"/>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609600" y="0"/>
            <a:ext cx="10972800" cy="3276600"/>
          </a:xfrm>
        </p:spPr>
        <p:txBody>
          <a:bodyPr/>
          <a:lstStyle/>
          <a:p>
            <a:pPr marL="0" indent="0" algn="ctr" eaLnBrk="1" hangingPunct="1">
              <a:spcBef>
                <a:spcPts val="0"/>
              </a:spcBef>
              <a:spcAft>
                <a:spcPts val="1200"/>
              </a:spcAft>
              <a:buNone/>
              <a:defRPr/>
            </a:pPr>
            <a:r>
              <a:rPr lang="en-US" altLang="en-US" sz="4000" kern="1200" dirty="0">
                <a:solidFill>
                  <a:schemeClr val="tx2"/>
                </a:solidFill>
                <a:ea typeface="+mj-ea"/>
                <a:cs typeface="+mj-cs"/>
              </a:rPr>
              <a:t>Revelation 17:3</a:t>
            </a:r>
            <a:endParaRPr lang="en-US" sz="4000" kern="12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“And he carried me away in the Spirit into a wilderness; and I saw </a:t>
            </a:r>
            <a:r>
              <a:rPr lang="en-US" sz="3600" b="1" u="sng" dirty="0">
                <a:solidFill>
                  <a:srgbClr val="FFFFCC"/>
                </a:solidFill>
                <a:effectLst>
                  <a:outerShdw blurRad="38100" dist="38100" dir="2700000" algn="tl">
                    <a:srgbClr val="000000">
                      <a:alpha val="43137"/>
                    </a:srgbClr>
                  </a:outerShdw>
                </a:effectLst>
              </a:rPr>
              <a:t>a woman sitting on a scarlet beast</a:t>
            </a:r>
            <a:r>
              <a:rPr lang="en-US" sz="3600" dirty="0">
                <a:effectLst>
                  <a:outerShdw blurRad="38100" dist="38100" dir="2700000" algn="tl">
                    <a:srgbClr val="000000">
                      <a:alpha val="43137"/>
                    </a:srgbClr>
                  </a:outerShdw>
                </a:effectLst>
              </a:rPr>
              <a:t>, full of blasphemous names, having seven heads and ten horns.”</a:t>
            </a:r>
          </a:p>
        </p:txBody>
      </p:sp>
      <p:pic>
        <p:nvPicPr>
          <p:cNvPr id="5" name="Picture 6" descr="http://www.maggiesnotebook.com/wp-content/uploads/2011/08/Apostle_John_35.jpg">
            <a:extLst>
              <a:ext uri="{FF2B5EF4-FFF2-40B4-BE49-F238E27FC236}">
                <a16:creationId xmlns:a16="http://schemas.microsoft.com/office/drawing/2014/main" id="{21E8D1EC-0BB9-4D75-9534-676BC2AADF8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6989" y="3276600"/>
            <a:ext cx="1358022" cy="164592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5563277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Documents and Settings\Owner\Application Data\Microsoft\Media Catalog\clip0006.BMP">
            <a:extLst>
              <a:ext uri="{FF2B5EF4-FFF2-40B4-BE49-F238E27FC236}">
                <a16:creationId xmlns:a16="http://schemas.microsoft.com/office/drawing/2014/main" id="{B56E6A2E-5F1D-4CC5-AE3F-AD36C0E1AC31}"/>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016375" y="304800"/>
            <a:ext cx="4159250" cy="6281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01529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EDEAA22-82FC-467E-864C-8ADE94018B25}"/>
              </a:ext>
            </a:extLst>
          </p:cNvPr>
          <p:cNvSpPr>
            <a:spLocks noGrp="1" noChangeArrowheads="1"/>
          </p:cNvSpPr>
          <p:nvPr>
            <p:ph type="title"/>
          </p:nvPr>
        </p:nvSpPr>
        <p:spPr>
          <a:xfrm>
            <a:off x="2209800" y="228600"/>
            <a:ext cx="7772400" cy="762000"/>
          </a:xfrm>
        </p:spPr>
        <p:txBody>
          <a:bodyPr/>
          <a:lstStyle/>
          <a:p>
            <a:pPr algn="ctr"/>
            <a:r>
              <a:rPr lang="en-US" altLang="en-US" sz="3600" dirty="0">
                <a:effectLst>
                  <a:outerShdw blurRad="38100" dist="38100" dir="2700000" algn="tl">
                    <a:srgbClr val="000000">
                      <a:alpha val="43137"/>
                    </a:srgbClr>
                  </a:outerShdw>
                </a:effectLst>
              </a:rPr>
              <a:t>Other Alternatives?</a:t>
            </a:r>
          </a:p>
        </p:txBody>
      </p:sp>
      <p:sp>
        <p:nvSpPr>
          <p:cNvPr id="56323" name="Rectangle 3">
            <a:extLst>
              <a:ext uri="{FF2B5EF4-FFF2-40B4-BE49-F238E27FC236}">
                <a16:creationId xmlns:a16="http://schemas.microsoft.com/office/drawing/2014/main" id="{6ABBA201-BB17-4325-BC49-F3BD6D27CB68}"/>
              </a:ext>
            </a:extLst>
          </p:cNvPr>
          <p:cNvSpPr>
            <a:spLocks noGrp="1" noChangeArrowheads="1"/>
          </p:cNvSpPr>
          <p:nvPr>
            <p:ph type="body" idx="1"/>
          </p:nvPr>
        </p:nvSpPr>
        <p:spPr>
          <a:xfrm>
            <a:off x="1981200" y="1143000"/>
            <a:ext cx="3962400" cy="4724400"/>
          </a:xfrm>
        </p:spPr>
        <p:txBody>
          <a:bodyPr/>
          <a:lstStyle/>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Religious system?</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Jerusalem?</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Rome?</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Revived Rome?</a:t>
            </a:r>
          </a:p>
          <a:p>
            <a:pPr marL="742950" indent="-742950">
              <a:spcBef>
                <a:spcPts val="0"/>
              </a:spcBef>
              <a:spcAft>
                <a:spcPts val="2400"/>
              </a:spcAft>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Two Babylons?</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Trans-temporal</a:t>
            </a:r>
          </a:p>
          <a:p>
            <a:pPr marL="742950" indent="-742950">
              <a:spcBef>
                <a:spcPts val="0"/>
              </a:spcBef>
              <a:spcAft>
                <a:spcPts val="2400"/>
              </a:spcAft>
              <a:buSzPct val="100000"/>
              <a:buFont typeface="+mj-lt"/>
              <a:buAutoNum type="arabicPeriod"/>
            </a:pPr>
            <a:r>
              <a:rPr lang="en-US" altLang="en-US" dirty="0">
                <a:effectLst>
                  <a:outerShdw blurRad="38100" dist="38100" dir="2700000" algn="tl">
                    <a:srgbClr val="000000">
                      <a:alpha val="43137"/>
                    </a:srgbClr>
                  </a:outerShdw>
                </a:effectLst>
              </a:rPr>
              <a:t>Eclecticism</a:t>
            </a:r>
          </a:p>
        </p:txBody>
      </p:sp>
      <p:pic>
        <p:nvPicPr>
          <p:cNvPr id="56327" name="Picture 7" descr="C:\Documents and Settings\Owner\Application Data\Microsoft\Media Catalog\clip0006.BMP">
            <a:extLst>
              <a:ext uri="{FF2B5EF4-FFF2-40B4-BE49-F238E27FC236}">
                <a16:creationId xmlns:a16="http://schemas.microsoft.com/office/drawing/2014/main" id="{FBCED134-0DD2-4460-A537-0438B8E47F1B}"/>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848600" y="1645726"/>
            <a:ext cx="278765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75107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848100" y="228600"/>
            <a:ext cx="4495800" cy="1066800"/>
          </a:xfrm>
        </p:spPr>
        <p:txBody>
          <a:bodyPr/>
          <a:lstStyle/>
          <a:p>
            <a:pPr algn="ctr">
              <a:spcBef>
                <a:spcPts val="0"/>
              </a:spcBef>
              <a:spcAft>
                <a:spcPts val="1200"/>
              </a:spcAft>
            </a:pPr>
            <a:r>
              <a:rPr lang="en-US" sz="3200" dirty="0">
                <a:effectLst>
                  <a:outerShdw blurRad="38100" dist="38100" dir="2700000" algn="tl">
                    <a:srgbClr val="000000">
                      <a:alpha val="43137"/>
                    </a:srgbClr>
                  </a:outerShdw>
                </a:effectLst>
              </a:rPr>
              <a:t>John F. Walvoord</a:t>
            </a:r>
            <a:br>
              <a:rPr lang="en-US" sz="1800" dirty="0">
                <a:effectLst>
                  <a:outerShdw blurRad="38100" dist="38100" dir="2700000" algn="tl">
                    <a:srgbClr val="000000">
                      <a:alpha val="43137"/>
                    </a:srgbClr>
                  </a:outerShdw>
                </a:effectLst>
              </a:rPr>
            </a:br>
            <a:r>
              <a:rPr lang="en-US" sz="1600" i="1" dirty="0">
                <a:solidFill>
                  <a:schemeClr val="tx1"/>
                </a:solidFill>
                <a:effectLst>
                  <a:outerShdw blurRad="38100" dist="38100" dir="2700000" algn="tl">
                    <a:srgbClr val="000000">
                      <a:alpha val="43137"/>
                    </a:srgbClr>
                  </a:outerShdw>
                </a:effectLst>
              </a:rPr>
              <a:t>The Revelation of Jesus Christ: A Commentary</a:t>
            </a:r>
            <a:r>
              <a:rPr lang="en-US" sz="1600" dirty="0">
                <a:solidFill>
                  <a:schemeClr val="tx1"/>
                </a:solidFill>
                <a:effectLst>
                  <a:outerShdw blurRad="38100" dist="38100" dir="2700000" algn="tl">
                    <a:srgbClr val="000000">
                      <a:alpha val="43137"/>
                    </a:srgbClr>
                  </a:outerShdw>
                </a:effectLst>
              </a:rPr>
              <a:t> (Chicago: Moody, 1966), 267.</a:t>
            </a:r>
          </a:p>
        </p:txBody>
      </p:sp>
      <p:sp>
        <p:nvSpPr>
          <p:cNvPr id="16387" name="Rectangle 3"/>
          <p:cNvSpPr>
            <a:spLocks noGrp="1" noChangeArrowheads="1"/>
          </p:cNvSpPr>
          <p:nvPr>
            <p:ph type="body" idx="1"/>
          </p:nvPr>
        </p:nvSpPr>
        <p:spPr>
          <a:xfrm>
            <a:off x="304800" y="1554480"/>
            <a:ext cx="11582400" cy="3703320"/>
          </a:xfrm>
        </p:spPr>
        <p:txBody>
          <a:bodyPr/>
          <a:lstStyle/>
          <a:p>
            <a:pPr marL="0" indent="0" algn="just">
              <a:buNone/>
              <a:defRPr/>
            </a:pP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Babylon</a:t>
            </a:r>
            <a:r>
              <a:rPr lang="en-US" sz="3600" u="sng"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ecclesiastically</a:t>
            </a:r>
            <a:r>
              <a:rPr lang="en-US" sz="3600" u="sng"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symbolized</a:t>
            </a:r>
            <a:r>
              <a:rPr lang="en-US" sz="3600" dirty="0">
                <a:effectLst>
                  <a:outerShdw blurRad="38100" dist="38100" dir="2700000" algn="tl">
                    <a:srgbClr val="000000">
                      <a:alpha val="43137"/>
                    </a:srgbClr>
                  </a:outerShdw>
                </a:effectLst>
              </a:rPr>
              <a:t> by the woman in Revelation 17, proposes a common worship and a common religion through uniting in a world church. This is destroyed by the beast in Revelation 17:16 who thus fulfills the will of God (Rev. 17:17). </a:t>
            </a:r>
            <a:r>
              <a:rPr lang="en-US" sz="3600" b="1" u="sng" dirty="0">
                <a:solidFill>
                  <a:srgbClr val="FFFFCC"/>
                </a:solidFill>
                <a:effectLst>
                  <a:outerShdw blurRad="38100" dist="38100" dir="2700000" algn="tl">
                    <a:srgbClr val="000000">
                      <a:alpha val="43137"/>
                    </a:srgbClr>
                  </a:outerShdw>
                </a:effectLst>
              </a:rPr>
              <a:t>Babylon</a:t>
            </a:r>
            <a:r>
              <a:rPr lang="en-US" sz="3600" u="sng"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politically</a:t>
            </a:r>
            <a:r>
              <a:rPr lang="en-US" sz="3600" u="sng"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symbolized</a:t>
            </a:r>
            <a:r>
              <a:rPr lang="en-US" sz="3600" dirty="0">
                <a:effectLst>
                  <a:outerShdw blurRad="38100" dist="38100" dir="2700000" algn="tl">
                    <a:srgbClr val="000000">
                      <a:alpha val="43137"/>
                    </a:srgbClr>
                  </a:outerShdw>
                </a:effectLst>
              </a:rPr>
              <a:t> by the great city of Revelation 18, attempts to achieve its domination of the world by a world common market and a world government. These are destroyed by Christ at His second coming (Rev. 19:11–21).”</a:t>
            </a:r>
          </a:p>
        </p:txBody>
      </p:sp>
      <p:pic>
        <p:nvPicPr>
          <p:cNvPr id="28676"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00200" y="76200"/>
            <a:ext cx="920116" cy="1097280"/>
          </a:xfrm>
          <a:prstGeom prst="rect">
            <a:avLst/>
          </a:prstGeom>
          <a:noFill/>
          <a:ln w="9525">
            <a:noFill/>
            <a:miter lim="800000"/>
            <a:headEnd/>
            <a:tailEnd/>
          </a:ln>
        </p:spPr>
      </p:pic>
    </p:spTree>
    <p:extLst>
      <p:ext uri="{BB962C8B-B14F-4D97-AF65-F5344CB8AC3E}">
        <p14:creationId xmlns:p14="http://schemas.microsoft.com/office/powerpoint/2010/main" val="3052361835"/>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076700" y="228600"/>
            <a:ext cx="4038600" cy="1066800"/>
          </a:xfrm>
        </p:spPr>
        <p:txBody>
          <a:bodyPr/>
          <a:lstStyle/>
          <a:p>
            <a:pPr algn="ctr">
              <a:spcBef>
                <a:spcPts val="1200"/>
              </a:spcBef>
            </a:pPr>
            <a:r>
              <a:rPr lang="en-US" sz="3200" dirty="0">
                <a:effectLst>
                  <a:outerShdw blurRad="38100" dist="38100" dir="2700000" algn="tl">
                    <a:srgbClr val="000000">
                      <a:alpha val="43137"/>
                    </a:srgbClr>
                  </a:outerShdw>
                </a:effectLst>
              </a:rPr>
              <a:t>John F. Walvoord</a:t>
            </a:r>
            <a:br>
              <a:rPr lang="en-US" sz="1800" dirty="0">
                <a:effectLst>
                  <a:outerShdw blurRad="38100" dist="38100" dir="2700000" algn="tl">
                    <a:srgbClr val="000000">
                      <a:alpha val="43137"/>
                    </a:srgbClr>
                  </a:outerShdw>
                </a:effectLst>
              </a:rPr>
            </a:br>
            <a:r>
              <a:rPr lang="en-US" sz="1600" i="1" dirty="0">
                <a:solidFill>
                  <a:schemeClr val="tx1"/>
                </a:solidFill>
                <a:effectLst>
                  <a:outerShdw blurRad="38100" dist="38100" dir="2700000" algn="tl">
                    <a:srgbClr val="000000">
                      <a:alpha val="43137"/>
                    </a:srgbClr>
                  </a:outerShdw>
                </a:effectLst>
              </a:rPr>
              <a:t>The Revelation of Jesus Christ: A Commentary</a:t>
            </a:r>
            <a:r>
              <a:rPr lang="en-US" sz="1600" dirty="0">
                <a:solidFill>
                  <a:schemeClr val="tx1"/>
                </a:solidFill>
                <a:effectLst>
                  <a:outerShdw blurRad="38100" dist="38100" dir="2700000" algn="tl">
                    <a:srgbClr val="000000">
                      <a:alpha val="43137"/>
                    </a:srgbClr>
                  </a:outerShdw>
                </a:effectLst>
              </a:rPr>
              <a:t> (Chicago: Moody, 1966), 257, 263.</a:t>
            </a:r>
          </a:p>
        </p:txBody>
      </p:sp>
      <p:sp>
        <p:nvSpPr>
          <p:cNvPr id="16387" name="Rectangle 3"/>
          <p:cNvSpPr>
            <a:spLocks noGrp="1" noChangeArrowheads="1"/>
          </p:cNvSpPr>
          <p:nvPr>
            <p:ph type="body" idx="1"/>
          </p:nvPr>
        </p:nvSpPr>
        <p:spPr>
          <a:xfrm>
            <a:off x="342900" y="1752600"/>
            <a:ext cx="11506200" cy="3703320"/>
          </a:xfrm>
        </p:spPr>
        <p:txBody>
          <a:bodyPr/>
          <a:lstStyle/>
          <a:p>
            <a:pPr marL="0" indent="0" algn="just">
              <a:buNone/>
              <a:defRPr/>
            </a:pPr>
            <a:r>
              <a:rPr lang="en-US" sz="3600" dirty="0">
                <a:effectLst>
                  <a:outerShdw blurRad="38100" dist="38100" dir="2700000" algn="tl">
                    <a:srgbClr val="000000">
                      <a:alpha val="43137"/>
                    </a:srgbClr>
                  </a:outerShdw>
                </a:effectLst>
              </a:rPr>
              <a:t>“The city here according to verse 5 is a mystery, </a:t>
            </a:r>
            <a:r>
              <a:rPr lang="en-US" sz="3600" b="1" u="sng" dirty="0">
                <a:solidFill>
                  <a:srgbClr val="FFFFCC"/>
                </a:solidFill>
                <a:effectLst>
                  <a:outerShdw blurRad="38100" dist="38100" dir="2700000" algn="tl">
                    <a:srgbClr val="000000">
                      <a:alpha val="43137"/>
                    </a:srgbClr>
                  </a:outerShdw>
                </a:effectLst>
              </a:rPr>
              <a:t>not a literal city</a:t>
            </a:r>
            <a:r>
              <a:rPr lang="en-US" sz="3600" dirty="0">
                <a:effectLst>
                  <a:outerShdw blurRad="38100" dist="38100" dir="2700000" algn="tl">
                    <a:srgbClr val="000000">
                      <a:alpha val="43137"/>
                    </a:srgbClr>
                  </a:outerShdw>
                </a:effectLst>
              </a:rPr>
              <a:t>...The ultimate decision depends upon the judgment of the expositor, but in many respects it is simpler to postulate a rebuilt Babylon </a:t>
            </a:r>
            <a:r>
              <a:rPr lang="en-US" sz="3600" b="1" u="sng" dirty="0">
                <a:solidFill>
                  <a:srgbClr val="FFFFCC"/>
                </a:solidFill>
                <a:effectLst>
                  <a:outerShdw blurRad="38100" dist="38100" dir="2700000" algn="tl">
                    <a:srgbClr val="000000">
                      <a:alpha val="43137"/>
                    </a:srgbClr>
                  </a:outerShdw>
                </a:effectLst>
              </a:rPr>
              <a:t>as fulfilling literally</a:t>
            </a:r>
            <a:r>
              <a:rPr lang="en-US" sz="3600" dirty="0">
                <a:effectLst>
                  <a:outerShdw blurRad="38100" dist="38100" dir="2700000" algn="tl">
                    <a:srgbClr val="000000">
                      <a:alpha val="43137"/>
                    </a:srgbClr>
                  </a:outerShdw>
                </a:effectLst>
              </a:rPr>
              <a:t> the Old Testament prophecies as well as that embodied in this chapter.”</a:t>
            </a:r>
          </a:p>
        </p:txBody>
      </p:sp>
      <p:pic>
        <p:nvPicPr>
          <p:cNvPr id="28676"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00200" y="76200"/>
            <a:ext cx="920116" cy="1097280"/>
          </a:xfrm>
          <a:prstGeom prst="rect">
            <a:avLst/>
          </a:prstGeom>
          <a:noFill/>
          <a:ln w="9525">
            <a:noFill/>
            <a:miter lim="800000"/>
            <a:headEnd/>
            <a:tailEnd/>
          </a:ln>
        </p:spPr>
      </p:pic>
    </p:spTree>
    <p:extLst>
      <p:ext uri="{BB962C8B-B14F-4D97-AF65-F5344CB8AC3E}">
        <p14:creationId xmlns:p14="http://schemas.microsoft.com/office/powerpoint/2010/main" val="2031184755"/>
      </p:ext>
    </p:extLst>
  </p:cSld>
  <p:clrMapOvr>
    <a:masterClrMapping/>
  </p:clrMapOvr>
  <p:transition/>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16765</TotalTime>
  <Words>8058</Words>
  <Application>Microsoft Office PowerPoint</Application>
  <PresentationFormat>Widescreen</PresentationFormat>
  <Paragraphs>745</Paragraphs>
  <Slides>140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140</vt:i4>
      </vt:variant>
    </vt:vector>
  </HeadingPairs>
  <TitlesOfParts>
    <vt:vector size="144" baseType="lpstr">
      <vt:lpstr>Calibri</vt:lpstr>
      <vt:lpstr>Times New Roman</vt:lpstr>
      <vt:lpstr>Wingdings</vt:lpstr>
      <vt:lpstr>Azure</vt:lpstr>
      <vt:lpstr>The Role of Babylon in Bible Prophecy Pre-Trib. Study Group December 2020, Prophecy Conference</vt:lpstr>
      <vt:lpstr>Seven Areas</vt:lpstr>
      <vt:lpstr>Seven Areas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Larkin, The Book of Revelation, 151. </vt:lpstr>
      <vt:lpstr>Seven Areas</vt:lpstr>
      <vt:lpstr>Isaiah 13-14</vt:lpstr>
      <vt:lpstr>Isaiah 13/Matthew 24 Connection</vt:lpstr>
      <vt:lpstr>PowerPoint Presentation</vt:lpstr>
      <vt:lpstr>PowerPoint Presentation</vt:lpstr>
      <vt:lpstr>ARAB TENT HOME at Babylon 1899-1908 “It will never be inhabited or lived in from generation to generation; Nor will the Arab pitch his tent there” (Isaiah 13:20)</vt:lpstr>
      <vt:lpstr>PowerPoint Presentation</vt:lpstr>
      <vt:lpstr>PowerPoint Presentation</vt:lpstr>
      <vt:lpstr>Jeremiah 50-51</vt:lpstr>
      <vt:lpstr>Herodotus, Histories, 1:191 (450 B.C.)</vt:lpstr>
      <vt:lpstr>PowerPoint Presentation</vt:lpstr>
      <vt:lpstr>PowerPoint Presentation</vt:lpstr>
      <vt:lpstr>PowerPoint Presentation</vt:lpstr>
      <vt:lpstr>Babylon’s History After 539 B.C.</vt:lpstr>
      <vt:lpstr>PowerPoint Presentation</vt:lpstr>
      <vt:lpstr>PowerPoint Presentation</vt:lpstr>
      <vt:lpstr>Larkin, The Book of Revelation, 158. </vt:lpstr>
      <vt:lpstr>Seven Areas</vt:lpstr>
      <vt:lpstr>PowerPoint Presentation</vt:lpstr>
      <vt:lpstr>PowerPoint Presentation</vt:lpstr>
      <vt:lpstr>Zechariah 5:5-11</vt:lpstr>
      <vt:lpstr>Zechariah 5:5-11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Newton Babylon: Its Future, History, and Doom, 1890, p. 64. </vt:lpstr>
      <vt:lpstr>Seven Areas</vt:lpstr>
      <vt:lpstr>PowerPoint Presentation</vt:lpstr>
      <vt:lpstr>PowerPoint Presentation</vt:lpstr>
      <vt:lpstr>PowerPoint Presentation</vt:lpstr>
      <vt:lpstr>East = Babylon</vt:lpstr>
      <vt:lpstr>PowerPoint Presentation</vt:lpstr>
      <vt:lpstr>PowerPoint Presentation</vt:lpstr>
      <vt:lpstr>Seven Areas</vt:lpstr>
      <vt:lpstr>PowerPoint Presentation</vt:lpstr>
      <vt:lpstr>PowerPoint Presentation</vt:lpstr>
      <vt:lpstr>5 Non-Chronological Parenthetical Insertions</vt:lpstr>
      <vt:lpstr>5 Non-Chronological Parenthetical Insertions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“Mystery” Defined</vt:lpstr>
      <vt:lpstr>PowerPoint Presentation</vt:lpstr>
      <vt:lpstr>PowerPoint Presentation</vt:lpstr>
      <vt:lpstr>PowerPoint Presentation</vt:lpstr>
      <vt:lpstr>PowerPoint Presentation</vt:lpstr>
      <vt:lpstr>Seven Areas</vt:lpstr>
      <vt:lpstr>PowerPoint Presentation</vt:lpstr>
      <vt:lpstr>Other Alternatives?</vt:lpstr>
      <vt:lpstr>Other Alternatives?</vt:lpstr>
      <vt:lpstr>PowerPoint Presentation</vt:lpstr>
      <vt:lpstr>PowerPoint Presentation</vt:lpstr>
      <vt:lpstr>Bullinger The Apocalypse or “The Day of the Lord”, 509</vt:lpstr>
      <vt:lpstr>Other Alternatives?</vt:lpstr>
      <vt:lpstr>PowerPoint Presentation</vt:lpstr>
      <vt:lpstr>PowerPoint Presentation</vt:lpstr>
      <vt:lpstr>PowerPoint Presentation</vt:lpstr>
      <vt:lpstr>PowerPoint Presentation</vt:lpstr>
      <vt:lpstr>Late Date (A.D. 95) Irenaeus Against Heresies 5.30.3</vt:lpstr>
      <vt:lpstr>Other Alternatives?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Josephus Antiquities, 15.2.2</vt:lpstr>
      <vt:lpstr>PowerPoint Presentation</vt:lpstr>
      <vt:lpstr>PowerPoint Presentation</vt:lpstr>
      <vt:lpstr>PowerPoint Presentation</vt:lpstr>
      <vt:lpstr>Other Alternatives?</vt:lpstr>
      <vt:lpstr>PowerPoint Presentation</vt:lpstr>
      <vt:lpstr>PowerPoint Presentation</vt:lpstr>
      <vt:lpstr>PowerPoint Presentation</vt:lpstr>
      <vt:lpstr>Other Alternatives?</vt:lpstr>
      <vt:lpstr>John F. Walvoord The Revelation of Jesus Christ: A Commentary (Chicago: Moody, 1966), 267.</vt:lpstr>
      <vt:lpstr>John F. Walvoord The Revelation of Jesus Christ: A Commentary (Chicago: Moody, 1966), 257, 263.</vt:lpstr>
      <vt:lpstr>PowerPoint Presentation</vt:lpstr>
      <vt:lpstr>PowerPoint Presentation</vt:lpstr>
      <vt:lpstr>Bullinger The Apocalypse or “The Day of the Lord”, 509</vt:lpstr>
      <vt:lpstr>PowerPoint Presentation</vt:lpstr>
      <vt:lpstr>PowerPoint Presentation</vt:lpstr>
      <vt:lpstr>PowerPoint Presentation</vt:lpstr>
      <vt:lpstr>Other Alternatives?</vt:lpstr>
      <vt:lpstr>PowerPoint Presentation</vt:lpstr>
      <vt:lpstr>Other Alternatives?</vt:lpstr>
      <vt:lpstr>PowerPoint Presentation</vt:lpstr>
      <vt:lpstr>PowerPoint Presentation</vt:lpstr>
      <vt:lpstr>Seven Areas</vt:lpstr>
      <vt:lpstr>PowerPoint Presentation</vt:lpstr>
      <vt:lpstr>PowerPoint Presentation</vt:lpstr>
      <vt:lpstr>PowerPoint Presentation</vt:lpstr>
      <vt:lpstr>PowerPoint Presentation</vt:lpstr>
      <vt:lpstr>“Want Middle East Stability? Move UN to Iraq”</vt:lpstr>
      <vt:lpstr>How Could Babylon Be Built So Quickly?</vt:lpstr>
      <vt:lpstr>How Could Babylon Be Built So Quickly?</vt:lpstr>
      <vt:lpstr>PowerPoint Presentation</vt:lpstr>
      <vt:lpstr>PowerPoint Presentation</vt:lpstr>
      <vt:lpstr>How Could Babylon Be Built So Quickly?</vt:lpstr>
      <vt:lpstr>How Could Babylon Be Built So Quickly?</vt:lpstr>
      <vt:lpstr>PowerPoint Presentation</vt:lpstr>
      <vt:lpstr>PowerPoint Presentation</vt:lpstr>
      <vt:lpstr>PowerPoint Presentation</vt:lpstr>
      <vt:lpstr>How Could Babylon Be Built So Quickly?</vt:lpstr>
      <vt:lpstr>How Could Babylon Be Built So Quickly?</vt:lpstr>
      <vt:lpstr>PowerPoint Presentation</vt:lpstr>
      <vt:lpstr>How Could Babylon Be Built So Quickly?</vt:lpstr>
      <vt:lpstr>PowerPoint Presentation</vt:lpstr>
      <vt:lpstr>PowerPoint Presentation</vt:lpstr>
      <vt:lpstr>How Could Babylon Be Built So Quickly?</vt:lpstr>
      <vt:lpstr>A Prince’s $500 Billion Desert Dream: Flying Cars, Robot Dinosaurs and a Giant Artificial Moon</vt:lpstr>
      <vt:lpstr>How Could Babylon Be Built So Quickly?</vt:lpstr>
      <vt:lpstr>Babylon Needs a Harbor?</vt:lpstr>
      <vt:lpstr>Babylon Needs a Harbor?</vt:lpstr>
      <vt:lpstr>Babylon Needs a Harbor?</vt:lpstr>
      <vt:lpstr>Conclusion</vt:lpstr>
      <vt:lpstr>Seven Areas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Babylon in Bible Prophecy</dc:title>
  <dc:subject>Babylon in Bible Prophecy</dc:subject>
  <dc:creator>A. Woods</dc:creator>
  <dc:description>Modified by Jim McGowan</dc:description>
  <cp:lastModifiedBy>Andy Woods</cp:lastModifiedBy>
  <cp:revision>1736</cp:revision>
  <cp:lastPrinted>2017-02-05T01:03:10Z</cp:lastPrinted>
  <dcterms:created xsi:type="dcterms:W3CDTF">2009-03-17T12:21:13Z</dcterms:created>
  <dcterms:modified xsi:type="dcterms:W3CDTF">2020-12-01T01:36:31Z</dcterms:modified>
</cp:coreProperties>
</file>