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423" r:id="rId3"/>
    <p:sldId id="419" r:id="rId4"/>
    <p:sldId id="441" r:id="rId5"/>
    <p:sldId id="424" r:id="rId6"/>
    <p:sldId id="422" r:id="rId7"/>
    <p:sldId id="436" r:id="rId8"/>
    <p:sldId id="442" r:id="rId9"/>
    <p:sldId id="443" r:id="rId10"/>
    <p:sldId id="435" r:id="rId11"/>
    <p:sldId id="429" r:id="rId12"/>
    <p:sldId id="437" r:id="rId13"/>
    <p:sldId id="438" r:id="rId14"/>
    <p:sldId id="415" r:id="rId15"/>
    <p:sldId id="425" r:id="rId16"/>
    <p:sldId id="426" r:id="rId17"/>
    <p:sldId id="439" r:id="rId18"/>
    <p:sldId id="440" r:id="rId19"/>
    <p:sldId id="262" r:id="rId20"/>
    <p:sldId id="263" r:id="rId21"/>
    <p:sldId id="265" r:id="rId22"/>
    <p:sldId id="261" r:id="rId23"/>
    <p:sldId id="434" r:id="rId24"/>
    <p:sldId id="264" r:id="rId25"/>
    <p:sldId id="259" r:id="rId26"/>
    <p:sldId id="431" r:id="rId27"/>
    <p:sldId id="430" r:id="rId28"/>
    <p:sldId id="421" r:id="rId29"/>
    <p:sldId id="433" r:id="rId30"/>
    <p:sldId id="258" r:id="rId31"/>
    <p:sldId id="260" r:id="rId32"/>
    <p:sldId id="417" r:id="rId33"/>
    <p:sldId id="43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3C1"/>
    <a:srgbClr val="FFFF00"/>
    <a:srgbClr val="FFFF66"/>
    <a:srgbClr val="678D97"/>
    <a:srgbClr val="9A9A9A"/>
    <a:srgbClr val="849AB0"/>
    <a:srgbClr val="8A91AA"/>
    <a:srgbClr val="A50021"/>
    <a:srgbClr val="8B9CA9"/>
    <a:srgbClr val="749A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96" d="100"/>
          <a:sy n="96" d="100"/>
        </p:scale>
        <p:origin x="84"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35CDAF-6957-4059-901C-9157BB4E9D32}" type="datetimeFigureOut">
              <a:rPr lang="en-US" smtClean="0"/>
              <a:t>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9D0B0-5A0D-49D5-8D3A-3042D48EDD43}" type="slidenum">
              <a:rPr lang="en-US" smtClean="0"/>
              <a:t>‹#›</a:t>
            </a:fld>
            <a:endParaRPr lang="en-US"/>
          </a:p>
        </p:txBody>
      </p:sp>
    </p:spTree>
    <p:extLst>
      <p:ext uri="{BB962C8B-B14F-4D97-AF65-F5344CB8AC3E}">
        <p14:creationId xmlns:p14="http://schemas.microsoft.com/office/powerpoint/2010/main" val="421815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Word of the Year  “PANDEMIC”</a:t>
            </a:r>
          </a:p>
          <a:p>
            <a:endParaRPr lang="en-US" dirty="0"/>
          </a:p>
          <a:p>
            <a:r>
              <a:rPr lang="en-US" dirty="0"/>
              <a:t>Many views of the pandemic.  </a:t>
            </a:r>
          </a:p>
          <a:p>
            <a:endParaRPr lang="en-US" dirty="0"/>
          </a:p>
          <a:p>
            <a:r>
              <a:rPr lang="en-US" dirty="0"/>
              <a:t>Story about our time in Israel and getting back</a:t>
            </a:r>
          </a:p>
          <a:p>
            <a:r>
              <a:rPr lang="en-US" dirty="0"/>
              <a:t>“Armageddon was closed”  Lockdown  </a:t>
            </a:r>
          </a:p>
          <a:p>
            <a:r>
              <a:rPr lang="en-US" dirty="0"/>
              <a:t>Things are pretty bad when Armageddon is closed. </a:t>
            </a:r>
          </a:p>
        </p:txBody>
      </p:sp>
      <p:sp>
        <p:nvSpPr>
          <p:cNvPr id="4" name="Slide Number Placeholder 3"/>
          <p:cNvSpPr>
            <a:spLocks noGrp="1"/>
          </p:cNvSpPr>
          <p:nvPr>
            <p:ph type="sldNum" sz="quarter" idx="5"/>
          </p:nvPr>
        </p:nvSpPr>
        <p:spPr/>
        <p:txBody>
          <a:bodyPr/>
          <a:lstStyle/>
          <a:p>
            <a:fld id="{BE59D0B0-5A0D-49D5-8D3A-3042D48EDD43}" type="slidenum">
              <a:rPr lang="en-US" smtClean="0"/>
              <a:t>1</a:t>
            </a:fld>
            <a:endParaRPr lang="en-US"/>
          </a:p>
        </p:txBody>
      </p:sp>
    </p:spTree>
    <p:extLst>
      <p:ext uri="{BB962C8B-B14F-4D97-AF65-F5344CB8AC3E}">
        <p14:creationId xmlns:p14="http://schemas.microsoft.com/office/powerpoint/2010/main" val="111725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Corona Virus points toward increased globalism. </a:t>
            </a:r>
          </a:p>
        </p:txBody>
      </p:sp>
      <p:sp>
        <p:nvSpPr>
          <p:cNvPr id="4" name="Slide Number Placeholder 3"/>
          <p:cNvSpPr>
            <a:spLocks noGrp="1"/>
          </p:cNvSpPr>
          <p:nvPr>
            <p:ph type="sldNum" sz="quarter" idx="5"/>
          </p:nvPr>
        </p:nvSpPr>
        <p:spPr/>
        <p:txBody>
          <a:bodyPr/>
          <a:lstStyle/>
          <a:p>
            <a:fld id="{BE59D0B0-5A0D-49D5-8D3A-3042D48EDD43}" type="slidenum">
              <a:rPr lang="en-US" smtClean="0"/>
              <a:t>18</a:t>
            </a:fld>
            <a:endParaRPr lang="en-US"/>
          </a:p>
        </p:txBody>
      </p:sp>
    </p:spTree>
    <p:extLst>
      <p:ext uri="{BB962C8B-B14F-4D97-AF65-F5344CB8AC3E}">
        <p14:creationId xmlns:p14="http://schemas.microsoft.com/office/powerpoint/2010/main" val="1238060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Sounding the alarm.</a:t>
            </a:r>
          </a:p>
        </p:txBody>
      </p:sp>
      <p:sp>
        <p:nvSpPr>
          <p:cNvPr id="4" name="Slide Number Placeholder 3"/>
          <p:cNvSpPr>
            <a:spLocks noGrp="1"/>
          </p:cNvSpPr>
          <p:nvPr>
            <p:ph type="sldNum" sz="quarter" idx="5"/>
          </p:nvPr>
        </p:nvSpPr>
        <p:spPr/>
        <p:txBody>
          <a:bodyPr/>
          <a:lstStyle/>
          <a:p>
            <a:fld id="{BE59D0B0-5A0D-49D5-8D3A-3042D48EDD43}" type="slidenum">
              <a:rPr lang="en-US" smtClean="0"/>
              <a:t>28</a:t>
            </a:fld>
            <a:endParaRPr lang="en-US"/>
          </a:p>
        </p:txBody>
      </p:sp>
    </p:spTree>
    <p:extLst>
      <p:ext uri="{BB962C8B-B14F-4D97-AF65-F5344CB8AC3E}">
        <p14:creationId xmlns:p14="http://schemas.microsoft.com/office/powerpoint/2010/main" val="3837262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Pretext for more power</a:t>
            </a:r>
          </a:p>
          <a:p>
            <a:r>
              <a:rPr lang="en-US" sz="1200" dirty="0"/>
              <a:t>Increasing social controls</a:t>
            </a:r>
          </a:p>
          <a:p>
            <a:r>
              <a:rPr lang="en-US" sz="1200" dirty="0"/>
              <a:t>In keeping with the movement toward global govt., more govt. power, etc.</a:t>
            </a:r>
          </a:p>
          <a:p>
            <a:endParaRPr lang="en-US" dirty="0"/>
          </a:p>
        </p:txBody>
      </p:sp>
      <p:sp>
        <p:nvSpPr>
          <p:cNvPr id="4" name="Slide Number Placeholder 3"/>
          <p:cNvSpPr>
            <a:spLocks noGrp="1"/>
          </p:cNvSpPr>
          <p:nvPr>
            <p:ph type="sldNum" sz="quarter" idx="5"/>
          </p:nvPr>
        </p:nvSpPr>
        <p:spPr/>
        <p:txBody>
          <a:bodyPr/>
          <a:lstStyle/>
          <a:p>
            <a:fld id="{BE59D0B0-5A0D-49D5-8D3A-3042D48EDD43}" type="slidenum">
              <a:rPr lang="en-US" smtClean="0"/>
              <a:t>31</a:t>
            </a:fld>
            <a:endParaRPr lang="en-US"/>
          </a:p>
        </p:txBody>
      </p:sp>
    </p:spTree>
    <p:extLst>
      <p:ext uri="{BB962C8B-B14F-4D97-AF65-F5344CB8AC3E}">
        <p14:creationId xmlns:p14="http://schemas.microsoft.com/office/powerpoint/2010/main" val="194000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Theme of our conference this year:  “With our eye on the sky”</a:t>
            </a:r>
          </a:p>
          <a:p>
            <a:r>
              <a:rPr lang="en-US" dirty="0"/>
              <a:t>Elon Musk tweeted on May 22 SpaceX launched</a:t>
            </a:r>
          </a:p>
          <a:p>
            <a:r>
              <a:rPr lang="en-US" dirty="0"/>
              <a:t>a Falcon 9 rocket carrying the first US astronauts into space in 9 yrs. </a:t>
            </a:r>
          </a:p>
          <a:p>
            <a:r>
              <a:rPr lang="en-US" dirty="0"/>
              <a:t>Queen “Bohemian Rhapsody”  “Open your eyes, look up to the skies.”</a:t>
            </a:r>
          </a:p>
          <a:p>
            <a:r>
              <a:rPr lang="en-US" dirty="0"/>
              <a:t>Let’s keep our eye on the sky—not as a form of escapism, but in expectation. </a:t>
            </a:r>
          </a:p>
          <a:p>
            <a:r>
              <a:rPr lang="en-US" dirty="0"/>
              <a:t>In hope, that the best is yet to come. </a:t>
            </a:r>
          </a:p>
          <a:p>
            <a:r>
              <a:rPr lang="en-US" dirty="0"/>
              <a:t>“Open your eyes look up to the sky”</a:t>
            </a:r>
          </a:p>
        </p:txBody>
      </p:sp>
      <p:sp>
        <p:nvSpPr>
          <p:cNvPr id="4" name="Slide Number Placeholder 3"/>
          <p:cNvSpPr>
            <a:spLocks noGrp="1"/>
          </p:cNvSpPr>
          <p:nvPr>
            <p:ph type="sldNum" sz="quarter" idx="5"/>
          </p:nvPr>
        </p:nvSpPr>
        <p:spPr/>
        <p:txBody>
          <a:bodyPr/>
          <a:lstStyle/>
          <a:p>
            <a:fld id="{BE59D0B0-5A0D-49D5-8D3A-3042D48EDD43}" type="slidenum">
              <a:rPr lang="en-US" smtClean="0"/>
              <a:t>32</a:t>
            </a:fld>
            <a:endParaRPr lang="en-US"/>
          </a:p>
        </p:txBody>
      </p:sp>
    </p:spTree>
    <p:extLst>
      <p:ext uri="{BB962C8B-B14F-4D97-AF65-F5344CB8AC3E}">
        <p14:creationId xmlns:p14="http://schemas.microsoft.com/office/powerpoint/2010/main" val="13186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mn-cs"/>
              </a:rPr>
              <a:t>“pestilence”  </a:t>
            </a:r>
            <a:r>
              <a:rPr kumimoji="0" lang="en-US" sz="1200" b="1" i="0" u="none" strike="noStrike" kern="1200" cap="none" spc="0" normalizeH="0" baseline="0" noProof="0" dirty="0" err="1">
                <a:ln>
                  <a:noFill/>
                </a:ln>
                <a:solidFill>
                  <a:prstClr val="black"/>
                </a:solidFill>
                <a:effectLst/>
                <a:uLnTx/>
                <a:uFillTx/>
                <a:latin typeface="Arial" charset="0"/>
                <a:ea typeface="+mn-ea"/>
                <a:cs typeface="+mn-cs"/>
              </a:rPr>
              <a:t>thanato</a:t>
            </a:r>
            <a:r>
              <a:rPr kumimoji="0" lang="en-US" sz="1200" b="1" i="0" u="none" strike="noStrike" kern="1200" cap="none" spc="0" normalizeH="0" baseline="0" noProof="0" dirty="0">
                <a:ln>
                  <a:noFill/>
                </a:ln>
                <a:solidFill>
                  <a:prstClr val="black"/>
                </a:solidFill>
                <a:effectLst/>
                <a:uLnTx/>
                <a:uFillTx/>
                <a:latin typeface="Arial" charset="0"/>
                <a:ea typeface="+mn-ea"/>
                <a:cs typeface="+mn-cs"/>
              </a:rPr>
              <a:t>  “Death” (often </a:t>
            </a:r>
            <a:r>
              <a:rPr kumimoji="0" lang="en-US" sz="1200" b="1" i="0" u="none" strike="noStrike" kern="1200" cap="none" spc="0" normalizeH="0" baseline="0" noProof="0" dirty="0" err="1">
                <a:ln>
                  <a:noFill/>
                </a:ln>
                <a:solidFill>
                  <a:prstClr val="black"/>
                </a:solidFill>
                <a:effectLst/>
                <a:uLnTx/>
                <a:uFillTx/>
                <a:latin typeface="Arial" charset="0"/>
                <a:ea typeface="+mn-ea"/>
                <a:cs typeface="+mn-cs"/>
              </a:rPr>
              <a:t>assoc</a:t>
            </a:r>
            <a:r>
              <a:rPr kumimoji="0" lang="en-US" sz="1200" b="1" i="0" u="none" strike="noStrike" kern="1200" cap="none" spc="0" normalizeH="0" baseline="0" noProof="0" dirty="0">
                <a:ln>
                  <a:noFill/>
                </a:ln>
                <a:solidFill>
                  <a:prstClr val="black"/>
                </a:solidFill>
                <a:effectLst/>
                <a:uLnTx/>
                <a:uFillTx/>
                <a:latin typeface="Arial" charset="0"/>
                <a:ea typeface="+mn-ea"/>
                <a:cs typeface="+mn-cs"/>
              </a:rPr>
              <a:t> with famine and the sword in Scripture)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mn-cs"/>
              </a:rPr>
              <a:t>1 Chron. 21:12)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mn-cs"/>
              </a:rPr>
              <a:t>“wild beasts of the earth”  </a:t>
            </a:r>
            <a:r>
              <a:rPr kumimoji="0" lang="en-US" sz="1600" b="1" i="0" u="none" strike="noStrike" kern="1200" cap="none" spc="0" normalizeH="0" baseline="0" noProof="0" dirty="0">
                <a:ln>
                  <a:noFill/>
                </a:ln>
                <a:solidFill>
                  <a:prstClr val="black"/>
                </a:solidFill>
                <a:effectLst/>
                <a:uLnTx/>
                <a:uFillTx/>
                <a:latin typeface="Arial" charset="0"/>
                <a:ea typeface="+mn-ea"/>
                <a:cs typeface="+mn-cs"/>
              </a:rPr>
              <a:t> </a:t>
            </a:r>
            <a:r>
              <a:rPr kumimoji="0" lang="en-US" sz="1600" b="0" i="0" u="none" strike="noStrike" kern="1200" cap="none" spc="0" normalizeH="0" baseline="0" noProof="0" dirty="0" err="1">
                <a:ln>
                  <a:noFill/>
                </a:ln>
                <a:solidFill>
                  <a:prstClr val="black"/>
                </a:solidFill>
                <a:effectLst/>
                <a:uLnTx/>
                <a:uFillTx/>
                <a:latin typeface="Arial" charset="0"/>
                <a:ea typeface="+mn-ea"/>
                <a:cs typeface="+mn-cs"/>
              </a:rPr>
              <a:t>theerion</a:t>
            </a:r>
            <a:r>
              <a:rPr kumimoji="0" lang="en-US" sz="16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1200" b="0" i="0" u="none" strike="noStrike" kern="1200" cap="none" spc="0" normalizeH="0" baseline="0" noProof="0" dirty="0">
                <a:ln>
                  <a:noFill/>
                </a:ln>
                <a:solidFill>
                  <a:prstClr val="black"/>
                </a:solidFill>
                <a:effectLst/>
                <a:uLnTx/>
                <a:uFillTx/>
                <a:latin typeface="Arial" charset="0"/>
                <a:ea typeface="+mn-ea"/>
                <a:cs typeface="+mn-cs"/>
              </a:rPr>
              <a:t>38x in Rev.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Wild animals will become ferocious, unrestrained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Plagues from animals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Military and political rulers (All other references are to the coming Antichrist or his henchman the false prophet)</a:t>
            </a:r>
          </a:p>
          <a:p>
            <a:endParaRPr lang="en-US" dirty="0"/>
          </a:p>
        </p:txBody>
      </p:sp>
      <p:sp>
        <p:nvSpPr>
          <p:cNvPr id="4" name="Slide Number Placeholder 3"/>
          <p:cNvSpPr>
            <a:spLocks noGrp="1"/>
          </p:cNvSpPr>
          <p:nvPr>
            <p:ph type="sldNum" sz="quarter" idx="5"/>
          </p:nvPr>
        </p:nvSpPr>
        <p:spPr/>
        <p:txBody>
          <a:bodyPr/>
          <a:lstStyle/>
          <a:p>
            <a:fld id="{BE59D0B0-5A0D-49D5-8D3A-3042D48EDD43}" type="slidenum">
              <a:rPr lang="en-US" smtClean="0"/>
              <a:t>5</a:t>
            </a:fld>
            <a:endParaRPr lang="en-US"/>
          </a:p>
        </p:txBody>
      </p:sp>
    </p:spTree>
    <p:extLst>
      <p:ext uri="{BB962C8B-B14F-4D97-AF65-F5344CB8AC3E}">
        <p14:creationId xmlns:p14="http://schemas.microsoft.com/office/powerpoint/2010/main" val="317054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Seems implausible to me that wild animals will kill 25% of the earth</a:t>
            </a:r>
          </a:p>
          <a:p>
            <a:r>
              <a:rPr lang="en-US" dirty="0"/>
              <a:t>along with these other judgments. </a:t>
            </a:r>
          </a:p>
        </p:txBody>
      </p:sp>
      <p:sp>
        <p:nvSpPr>
          <p:cNvPr id="4" name="Slide Number Placeholder 3"/>
          <p:cNvSpPr>
            <a:spLocks noGrp="1"/>
          </p:cNvSpPr>
          <p:nvPr>
            <p:ph type="sldNum" sz="quarter" idx="5"/>
          </p:nvPr>
        </p:nvSpPr>
        <p:spPr/>
        <p:txBody>
          <a:bodyPr/>
          <a:lstStyle/>
          <a:p>
            <a:fld id="{BE59D0B0-5A0D-49D5-8D3A-3042D48EDD43}" type="slidenum">
              <a:rPr lang="en-US" smtClean="0"/>
              <a:t>6</a:t>
            </a:fld>
            <a:endParaRPr lang="en-US"/>
          </a:p>
        </p:txBody>
      </p:sp>
    </p:spTree>
    <p:extLst>
      <p:ext uri="{BB962C8B-B14F-4D97-AF65-F5344CB8AC3E}">
        <p14:creationId xmlns:p14="http://schemas.microsoft.com/office/powerpoint/2010/main" val="644714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new infectious diseases in the last 30 years.</a:t>
            </a:r>
          </a:p>
          <a:p>
            <a:r>
              <a:rPr lang="en-US" dirty="0"/>
              <a:t>75% are zoonotic diseases (spillovers)</a:t>
            </a:r>
          </a:p>
        </p:txBody>
      </p:sp>
      <p:sp>
        <p:nvSpPr>
          <p:cNvPr id="4" name="Slide Number Placeholder 3"/>
          <p:cNvSpPr>
            <a:spLocks noGrp="1"/>
          </p:cNvSpPr>
          <p:nvPr>
            <p:ph type="sldNum" sz="quarter" idx="5"/>
          </p:nvPr>
        </p:nvSpPr>
        <p:spPr/>
        <p:txBody>
          <a:bodyPr/>
          <a:lstStyle/>
          <a:p>
            <a:fld id="{BE59D0B0-5A0D-49D5-8D3A-3042D48EDD43}" type="slidenum">
              <a:rPr lang="en-US" smtClean="0"/>
              <a:t>7</a:t>
            </a:fld>
            <a:endParaRPr lang="en-US"/>
          </a:p>
        </p:txBody>
      </p:sp>
    </p:spTree>
    <p:extLst>
      <p:ext uri="{BB962C8B-B14F-4D97-AF65-F5344CB8AC3E}">
        <p14:creationId xmlns:p14="http://schemas.microsoft.com/office/powerpoint/2010/main" val="4222781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59D0B0-5A0D-49D5-8D3A-3042D48EDD43}" type="slidenum">
              <a:rPr lang="en-US" smtClean="0"/>
              <a:t>8</a:t>
            </a:fld>
            <a:endParaRPr lang="en-US"/>
          </a:p>
        </p:txBody>
      </p:sp>
    </p:spTree>
    <p:extLst>
      <p:ext uri="{BB962C8B-B14F-4D97-AF65-F5344CB8AC3E}">
        <p14:creationId xmlns:p14="http://schemas.microsoft.com/office/powerpoint/2010/main" val="172897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blueprint of the end.</a:t>
            </a:r>
          </a:p>
          <a:p>
            <a:endParaRPr lang="en-US" dirty="0"/>
          </a:p>
          <a:p>
            <a:r>
              <a:rPr lang="en-US" dirty="0"/>
              <a:t>“pestilence”   in Matt 24:7 in KJV, but not most</a:t>
            </a:r>
          </a:p>
          <a:p>
            <a:r>
              <a:rPr lang="en-US" dirty="0"/>
              <a:t>modern translations. </a:t>
            </a:r>
          </a:p>
        </p:txBody>
      </p:sp>
      <p:sp>
        <p:nvSpPr>
          <p:cNvPr id="4" name="Slide Number Placeholder 3"/>
          <p:cNvSpPr>
            <a:spLocks noGrp="1"/>
          </p:cNvSpPr>
          <p:nvPr>
            <p:ph type="sldNum" sz="quarter" idx="5"/>
          </p:nvPr>
        </p:nvSpPr>
        <p:spPr/>
        <p:txBody>
          <a:bodyPr/>
          <a:lstStyle/>
          <a:p>
            <a:fld id="{BE59D0B0-5A0D-49D5-8D3A-3042D48EDD43}" type="slidenum">
              <a:rPr lang="en-US" smtClean="0"/>
              <a:t>9</a:t>
            </a:fld>
            <a:endParaRPr lang="en-US"/>
          </a:p>
        </p:txBody>
      </p:sp>
    </p:spTree>
    <p:extLst>
      <p:ext uri="{BB962C8B-B14F-4D97-AF65-F5344CB8AC3E}">
        <p14:creationId xmlns:p14="http://schemas.microsoft.com/office/powerpoint/2010/main" val="2658351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view vv. 4-14 as unfolding during the current church age.   </a:t>
            </a:r>
          </a:p>
          <a:p>
            <a:r>
              <a:rPr lang="en-US" dirty="0"/>
              <a:t>Same with EBOLA.</a:t>
            </a:r>
          </a:p>
        </p:txBody>
      </p:sp>
      <p:sp>
        <p:nvSpPr>
          <p:cNvPr id="4" name="Slide Number Placeholder 3"/>
          <p:cNvSpPr>
            <a:spLocks noGrp="1"/>
          </p:cNvSpPr>
          <p:nvPr>
            <p:ph type="sldNum" sz="quarter" idx="5"/>
          </p:nvPr>
        </p:nvSpPr>
        <p:spPr/>
        <p:txBody>
          <a:bodyPr/>
          <a:lstStyle/>
          <a:p>
            <a:fld id="{BE59D0B0-5A0D-49D5-8D3A-3042D48EDD43}" type="slidenum">
              <a:rPr lang="en-US" smtClean="0"/>
              <a:t>11</a:t>
            </a:fld>
            <a:endParaRPr lang="en-US"/>
          </a:p>
        </p:txBody>
      </p:sp>
    </p:spTree>
    <p:extLst>
      <p:ext uri="{BB962C8B-B14F-4D97-AF65-F5344CB8AC3E}">
        <p14:creationId xmlns:p14="http://schemas.microsoft.com/office/powerpoint/2010/main" val="3188113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ndParaRPr>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F11A376E-C2C5-1A4A-95EB-55F998BE8A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8487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the genesis of the virus, it has been seized upon</a:t>
            </a:r>
          </a:p>
          <a:p>
            <a:r>
              <a:rPr lang="en-US" dirty="0"/>
              <a:t>by the global elites and politicians to gain power.</a:t>
            </a:r>
          </a:p>
          <a:p>
            <a:r>
              <a:rPr lang="en-US" dirty="0"/>
              <a:t>Leveraged to re-shape society.   Serving all kinds of agendas.</a:t>
            </a:r>
          </a:p>
        </p:txBody>
      </p:sp>
      <p:sp>
        <p:nvSpPr>
          <p:cNvPr id="4" name="Slide Number Placeholder 3"/>
          <p:cNvSpPr>
            <a:spLocks noGrp="1"/>
          </p:cNvSpPr>
          <p:nvPr>
            <p:ph type="sldNum" sz="quarter" idx="5"/>
          </p:nvPr>
        </p:nvSpPr>
        <p:spPr/>
        <p:txBody>
          <a:bodyPr/>
          <a:lstStyle/>
          <a:p>
            <a:fld id="{BE59D0B0-5A0D-49D5-8D3A-3042D48EDD43}" type="slidenum">
              <a:rPr lang="en-US" smtClean="0"/>
              <a:t>17</a:t>
            </a:fld>
            <a:endParaRPr lang="en-US"/>
          </a:p>
        </p:txBody>
      </p:sp>
    </p:spTree>
    <p:extLst>
      <p:ext uri="{BB962C8B-B14F-4D97-AF65-F5344CB8AC3E}">
        <p14:creationId xmlns:p14="http://schemas.microsoft.com/office/powerpoint/2010/main" val="2854251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D0BD-5B10-42A4-9D90-6A37E664C1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5C8022-9214-4926-A5EC-B811DBA6F8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876906-2B27-4402-8D94-EE316AED0697}"/>
              </a:ext>
            </a:extLst>
          </p:cNvPr>
          <p:cNvSpPr>
            <a:spLocks noGrp="1"/>
          </p:cNvSpPr>
          <p:nvPr>
            <p:ph type="dt" sz="half" idx="10"/>
          </p:nvPr>
        </p:nvSpPr>
        <p:spPr/>
        <p:txBody>
          <a:bodyPr/>
          <a:lstStyle/>
          <a:p>
            <a:fld id="{D1ACC7D0-6AC3-4A45-8197-04573326CDDC}" type="datetimeFigureOut">
              <a:rPr lang="en-US" smtClean="0"/>
              <a:t>12/2/2020</a:t>
            </a:fld>
            <a:endParaRPr lang="en-US"/>
          </a:p>
        </p:txBody>
      </p:sp>
      <p:sp>
        <p:nvSpPr>
          <p:cNvPr id="5" name="Footer Placeholder 4">
            <a:extLst>
              <a:ext uri="{FF2B5EF4-FFF2-40B4-BE49-F238E27FC236}">
                <a16:creationId xmlns:a16="http://schemas.microsoft.com/office/drawing/2014/main" id="{7A5E6872-FCEE-4150-B0C6-4BC5583FF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CD520-7A51-4866-9E15-CD4CEB2A9050}"/>
              </a:ext>
            </a:extLst>
          </p:cNvPr>
          <p:cNvSpPr>
            <a:spLocks noGrp="1"/>
          </p:cNvSpPr>
          <p:nvPr>
            <p:ph type="sldNum" sz="quarter" idx="12"/>
          </p:nvPr>
        </p:nvSpPr>
        <p:spPr/>
        <p:txBody>
          <a:bodyPr/>
          <a:lstStyle/>
          <a:p>
            <a:fld id="{BCDFE716-FE0C-4F3C-A5DA-0D9CEA5CCC49}" type="slidenum">
              <a:rPr lang="en-US" smtClean="0"/>
              <a:t>‹#›</a:t>
            </a:fld>
            <a:endParaRPr lang="en-US"/>
          </a:p>
        </p:txBody>
      </p:sp>
    </p:spTree>
    <p:extLst>
      <p:ext uri="{BB962C8B-B14F-4D97-AF65-F5344CB8AC3E}">
        <p14:creationId xmlns:p14="http://schemas.microsoft.com/office/powerpoint/2010/main" val="176824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2B17-7B8C-4EC1-A7DA-94D036A092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F2BD73-F71D-45D8-8AA4-05C69783C0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87F3D-0F8B-49AB-B206-4E7787DCD707}"/>
              </a:ext>
            </a:extLst>
          </p:cNvPr>
          <p:cNvSpPr>
            <a:spLocks noGrp="1"/>
          </p:cNvSpPr>
          <p:nvPr>
            <p:ph type="dt" sz="half" idx="10"/>
          </p:nvPr>
        </p:nvSpPr>
        <p:spPr/>
        <p:txBody>
          <a:bodyPr/>
          <a:lstStyle/>
          <a:p>
            <a:fld id="{D1ACC7D0-6AC3-4A45-8197-04573326CDDC}" type="datetimeFigureOut">
              <a:rPr lang="en-US" smtClean="0"/>
              <a:t>12/2/2020</a:t>
            </a:fld>
            <a:endParaRPr lang="en-US"/>
          </a:p>
        </p:txBody>
      </p:sp>
      <p:sp>
        <p:nvSpPr>
          <p:cNvPr id="5" name="Footer Placeholder 4">
            <a:extLst>
              <a:ext uri="{FF2B5EF4-FFF2-40B4-BE49-F238E27FC236}">
                <a16:creationId xmlns:a16="http://schemas.microsoft.com/office/drawing/2014/main" id="{31F7813E-98FE-437B-9B5B-A6E002D99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94743-3B36-40A9-8E34-7393B323971A}"/>
              </a:ext>
            </a:extLst>
          </p:cNvPr>
          <p:cNvSpPr>
            <a:spLocks noGrp="1"/>
          </p:cNvSpPr>
          <p:nvPr>
            <p:ph type="sldNum" sz="quarter" idx="12"/>
          </p:nvPr>
        </p:nvSpPr>
        <p:spPr/>
        <p:txBody>
          <a:bodyPr/>
          <a:lstStyle/>
          <a:p>
            <a:fld id="{BCDFE716-FE0C-4F3C-A5DA-0D9CEA5CCC49}" type="slidenum">
              <a:rPr lang="en-US" smtClean="0"/>
              <a:t>‹#›</a:t>
            </a:fld>
            <a:endParaRPr lang="en-US"/>
          </a:p>
        </p:txBody>
      </p:sp>
    </p:spTree>
    <p:extLst>
      <p:ext uri="{BB962C8B-B14F-4D97-AF65-F5344CB8AC3E}">
        <p14:creationId xmlns:p14="http://schemas.microsoft.com/office/powerpoint/2010/main" val="1935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AC7FCB-92FD-48B2-9997-89129048D2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D63011-D7BC-4C3D-BA37-816E9CEBA2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A3F0A-F0DA-4E22-8D9C-157925F6D317}"/>
              </a:ext>
            </a:extLst>
          </p:cNvPr>
          <p:cNvSpPr>
            <a:spLocks noGrp="1"/>
          </p:cNvSpPr>
          <p:nvPr>
            <p:ph type="dt" sz="half" idx="10"/>
          </p:nvPr>
        </p:nvSpPr>
        <p:spPr/>
        <p:txBody>
          <a:bodyPr/>
          <a:lstStyle/>
          <a:p>
            <a:fld id="{D1ACC7D0-6AC3-4A45-8197-04573326CDDC}" type="datetimeFigureOut">
              <a:rPr lang="en-US" smtClean="0"/>
              <a:t>12/2/2020</a:t>
            </a:fld>
            <a:endParaRPr lang="en-US"/>
          </a:p>
        </p:txBody>
      </p:sp>
      <p:sp>
        <p:nvSpPr>
          <p:cNvPr id="5" name="Footer Placeholder 4">
            <a:extLst>
              <a:ext uri="{FF2B5EF4-FFF2-40B4-BE49-F238E27FC236}">
                <a16:creationId xmlns:a16="http://schemas.microsoft.com/office/drawing/2014/main" id="{5260B6D1-0A2E-4EBE-B6C3-AD10AB8FF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5ED26-B13F-4DCF-B93B-E868170A3E41}"/>
              </a:ext>
            </a:extLst>
          </p:cNvPr>
          <p:cNvSpPr>
            <a:spLocks noGrp="1"/>
          </p:cNvSpPr>
          <p:nvPr>
            <p:ph type="sldNum" sz="quarter" idx="12"/>
          </p:nvPr>
        </p:nvSpPr>
        <p:spPr/>
        <p:txBody>
          <a:bodyPr/>
          <a:lstStyle/>
          <a:p>
            <a:fld id="{BCDFE716-FE0C-4F3C-A5DA-0D9CEA5CCC49}" type="slidenum">
              <a:rPr lang="en-US" smtClean="0"/>
              <a:t>‹#›</a:t>
            </a:fld>
            <a:endParaRPr lang="en-US"/>
          </a:p>
        </p:txBody>
      </p:sp>
    </p:spTree>
    <p:extLst>
      <p:ext uri="{BB962C8B-B14F-4D97-AF65-F5344CB8AC3E}">
        <p14:creationId xmlns:p14="http://schemas.microsoft.com/office/powerpoint/2010/main" val="205145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905003"/>
            <a:ext cx="10058400" cy="2593975"/>
          </a:xfrm>
        </p:spPr>
        <p:txBody>
          <a:bodyPr anchor="b"/>
          <a:lstStyle>
            <a:lvl1pPr>
              <a:defRPr sz="79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400">
                <a:solidFill>
                  <a:schemeClr val="tx1">
                    <a:tint val="75000"/>
                  </a:schemeClr>
                </a:solidFill>
              </a:defRPr>
            </a:lvl1pPr>
            <a:lvl2pPr marL="544127" indent="0" algn="ctr">
              <a:buNone/>
              <a:defRPr>
                <a:solidFill>
                  <a:schemeClr val="tx1">
                    <a:tint val="75000"/>
                  </a:schemeClr>
                </a:solidFill>
              </a:defRPr>
            </a:lvl2pPr>
            <a:lvl3pPr marL="1088255" indent="0" algn="ctr">
              <a:buNone/>
              <a:defRPr>
                <a:solidFill>
                  <a:schemeClr val="tx1">
                    <a:tint val="75000"/>
                  </a:schemeClr>
                </a:solidFill>
              </a:defRPr>
            </a:lvl3pPr>
            <a:lvl4pPr marL="1632382" indent="0" algn="ctr">
              <a:buNone/>
              <a:defRPr>
                <a:solidFill>
                  <a:schemeClr val="tx1">
                    <a:tint val="75000"/>
                  </a:schemeClr>
                </a:solidFill>
              </a:defRPr>
            </a:lvl4pPr>
            <a:lvl5pPr marL="2176510" indent="0" algn="ctr">
              <a:buNone/>
              <a:defRPr>
                <a:solidFill>
                  <a:schemeClr val="tx1">
                    <a:tint val="75000"/>
                  </a:schemeClr>
                </a:solidFill>
              </a:defRPr>
            </a:lvl5pPr>
            <a:lvl6pPr marL="2720637" indent="0" algn="ctr">
              <a:buNone/>
              <a:defRPr>
                <a:solidFill>
                  <a:schemeClr val="tx1">
                    <a:tint val="75000"/>
                  </a:schemeClr>
                </a:solidFill>
              </a:defRPr>
            </a:lvl6pPr>
            <a:lvl7pPr marL="3264765" indent="0" algn="ctr">
              <a:buNone/>
              <a:defRPr>
                <a:solidFill>
                  <a:schemeClr val="tx1">
                    <a:tint val="75000"/>
                  </a:schemeClr>
                </a:solidFill>
              </a:defRPr>
            </a:lvl7pPr>
            <a:lvl8pPr marL="3808892" indent="0" algn="ctr">
              <a:buNone/>
              <a:defRPr>
                <a:solidFill>
                  <a:schemeClr val="tx1">
                    <a:tint val="75000"/>
                  </a:schemeClr>
                </a:solidFill>
              </a:defRPr>
            </a:lvl8pPr>
            <a:lvl9pPr marL="435301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16200000">
            <a:off x="10474871" y="1584961"/>
            <a:ext cx="2438399" cy="487680"/>
          </a:xfrm>
          <a:prstGeom prst="rect">
            <a:avLst/>
          </a:prstGeom>
        </p:spPr>
        <p:txBody>
          <a:bodyPr lIns="121899" tIns="60949" rIns="121899" bIns="60949"/>
          <a:lstStyle/>
          <a:p>
            <a:fld id="{4CEE9879-1518-9343-860A-3DD591D9B35C}" type="datetimeFigureOut">
              <a:rPr lang="en-US" smtClean="0"/>
              <a:t>12/2/2020</a:t>
            </a:fld>
            <a:endParaRPr lang="en-US"/>
          </a:p>
        </p:txBody>
      </p:sp>
      <p:sp>
        <p:nvSpPr>
          <p:cNvPr id="5" name="Footer Placeholder 4"/>
          <p:cNvSpPr>
            <a:spLocks noGrp="1"/>
          </p:cNvSpPr>
          <p:nvPr>
            <p:ph type="ftr" sz="quarter" idx="11"/>
          </p:nvPr>
        </p:nvSpPr>
        <p:spPr>
          <a:xfrm rot="16200000">
            <a:off x="10510430" y="3987801"/>
            <a:ext cx="2367281" cy="487680"/>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11375717" y="5648960"/>
            <a:ext cx="731521" cy="396240"/>
          </a:xfrm>
          <a:prstGeom prst="bracketPair">
            <a:avLst>
              <a:gd name="adj" fmla="val 17949"/>
            </a:avLst>
          </a:prstGeom>
        </p:spPr>
        <p:txBody>
          <a:bodyPr lIns="121899" tIns="60949" rIns="121899" bIns="60949"/>
          <a:lstStyle/>
          <a:p>
            <a:fld id="{C4F3A4E6-6AFF-D542-8A66-0BF0425ED70D}" type="slidenum">
              <a:rPr lang="en-US" smtClean="0"/>
              <a:t>‹#›</a:t>
            </a:fld>
            <a:endParaRPr lang="en-US"/>
          </a:p>
        </p:txBody>
      </p:sp>
    </p:spTree>
    <p:extLst>
      <p:ext uri="{BB962C8B-B14F-4D97-AF65-F5344CB8AC3E}">
        <p14:creationId xmlns:p14="http://schemas.microsoft.com/office/powerpoint/2010/main" val="22114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82176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43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5"/>
            <a:ext cx="8180916" cy="1633539"/>
          </a:xfrm>
        </p:spPr>
        <p:txBody>
          <a:bodyPr anchor="b"/>
          <a:lstStyle>
            <a:lvl1pPr marL="0" indent="0">
              <a:buNone/>
              <a:defRPr sz="2400">
                <a:solidFill>
                  <a:schemeClr val="tx1">
                    <a:tint val="75000"/>
                  </a:schemeClr>
                </a:solidFill>
              </a:defRPr>
            </a:lvl1pPr>
            <a:lvl2pPr marL="544127" indent="0">
              <a:buNone/>
              <a:defRPr sz="2100">
                <a:solidFill>
                  <a:schemeClr val="tx1">
                    <a:tint val="75000"/>
                  </a:schemeClr>
                </a:solidFill>
              </a:defRPr>
            </a:lvl2pPr>
            <a:lvl3pPr marL="1088255" indent="0">
              <a:buNone/>
              <a:defRPr sz="1900">
                <a:solidFill>
                  <a:schemeClr val="tx1">
                    <a:tint val="75000"/>
                  </a:schemeClr>
                </a:solidFill>
              </a:defRPr>
            </a:lvl3pPr>
            <a:lvl4pPr marL="1632382" indent="0">
              <a:buNone/>
              <a:defRPr sz="1600">
                <a:solidFill>
                  <a:schemeClr val="tx1">
                    <a:tint val="75000"/>
                  </a:schemeClr>
                </a:solidFill>
              </a:defRPr>
            </a:lvl4pPr>
            <a:lvl5pPr marL="2176510" indent="0">
              <a:buNone/>
              <a:defRPr sz="1600">
                <a:solidFill>
                  <a:schemeClr val="tx1">
                    <a:tint val="75000"/>
                  </a:schemeClr>
                </a:solidFill>
              </a:defRPr>
            </a:lvl5pPr>
            <a:lvl6pPr marL="2720637" indent="0">
              <a:buNone/>
              <a:defRPr sz="1600">
                <a:solidFill>
                  <a:schemeClr val="tx1">
                    <a:tint val="75000"/>
                  </a:schemeClr>
                </a:solidFill>
              </a:defRPr>
            </a:lvl6pPr>
            <a:lvl7pPr marL="3264765" indent="0">
              <a:buNone/>
              <a:defRPr sz="1600">
                <a:solidFill>
                  <a:schemeClr val="tx1">
                    <a:tint val="75000"/>
                  </a:schemeClr>
                </a:solidFill>
              </a:defRPr>
            </a:lvl7pPr>
            <a:lvl8pPr marL="3808892" indent="0">
              <a:buNone/>
              <a:defRPr sz="1600">
                <a:solidFill>
                  <a:schemeClr val="tx1">
                    <a:tint val="75000"/>
                  </a:schemeClr>
                </a:solidFill>
              </a:defRPr>
            </a:lvl8pPr>
            <a:lvl9pPr marL="435301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82018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536192"/>
            <a:ext cx="4876800" cy="4590288"/>
          </a:xfrm>
        </p:spPr>
        <p:txBody>
          <a:bodyPr/>
          <a:lstStyle>
            <a:lvl1pPr>
              <a:defRPr sz="3300"/>
            </a:lvl1pPr>
            <a:lvl2pPr>
              <a:defRPr sz="2800"/>
            </a:lvl2pPr>
            <a:lvl3pPr>
              <a:defRPr sz="2400"/>
            </a:lvl3pPr>
            <a:lvl4pPr marL="1251493" indent="0">
              <a:buNone/>
              <a:defRPr sz="2100"/>
            </a:lvl4pPr>
            <a:lvl5pPr>
              <a:defRPr sz="21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5892800" y="1536192"/>
            <a:ext cx="4876800" cy="4590288"/>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92463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DA8A-2876-4908-BC05-D8292B584A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08784-AA7B-42A2-B200-99BCB23B71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C0A53-6BA3-4719-A638-19FD3610A688}"/>
              </a:ext>
            </a:extLst>
          </p:cNvPr>
          <p:cNvSpPr>
            <a:spLocks noGrp="1"/>
          </p:cNvSpPr>
          <p:nvPr>
            <p:ph type="dt" sz="half" idx="10"/>
          </p:nvPr>
        </p:nvSpPr>
        <p:spPr/>
        <p:txBody>
          <a:bodyPr/>
          <a:lstStyle/>
          <a:p>
            <a:fld id="{D1ACC7D0-6AC3-4A45-8197-04573326CDDC}" type="datetimeFigureOut">
              <a:rPr lang="en-US" smtClean="0"/>
              <a:t>12/2/2020</a:t>
            </a:fld>
            <a:endParaRPr lang="en-US"/>
          </a:p>
        </p:txBody>
      </p:sp>
      <p:sp>
        <p:nvSpPr>
          <p:cNvPr id="5" name="Footer Placeholder 4">
            <a:extLst>
              <a:ext uri="{FF2B5EF4-FFF2-40B4-BE49-F238E27FC236}">
                <a16:creationId xmlns:a16="http://schemas.microsoft.com/office/drawing/2014/main" id="{C314F195-1173-436A-8DE8-AC1EC3609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295DB-4A2D-4FF0-AF97-FC542BBCD658}"/>
              </a:ext>
            </a:extLst>
          </p:cNvPr>
          <p:cNvSpPr>
            <a:spLocks noGrp="1"/>
          </p:cNvSpPr>
          <p:nvPr>
            <p:ph type="sldNum" sz="quarter" idx="12"/>
          </p:nvPr>
        </p:nvSpPr>
        <p:spPr/>
        <p:txBody>
          <a:bodyPr/>
          <a:lstStyle/>
          <a:p>
            <a:fld id="{BCDFE716-FE0C-4F3C-A5DA-0D9CEA5CCC49}" type="slidenum">
              <a:rPr lang="en-US" smtClean="0"/>
              <a:t>‹#›</a:t>
            </a:fld>
            <a:endParaRPr lang="en-US"/>
          </a:p>
        </p:txBody>
      </p:sp>
    </p:spTree>
    <p:extLst>
      <p:ext uri="{BB962C8B-B14F-4D97-AF65-F5344CB8AC3E}">
        <p14:creationId xmlns:p14="http://schemas.microsoft.com/office/powerpoint/2010/main" val="25851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E21D9-87C3-47FC-9A1A-F06E96EC92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7613CA-B30C-4DA5-81FF-B7B7B603E1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4B9B4-D703-4006-ABC2-D42C73683945}"/>
              </a:ext>
            </a:extLst>
          </p:cNvPr>
          <p:cNvSpPr>
            <a:spLocks noGrp="1"/>
          </p:cNvSpPr>
          <p:nvPr>
            <p:ph type="dt" sz="half" idx="10"/>
          </p:nvPr>
        </p:nvSpPr>
        <p:spPr/>
        <p:txBody>
          <a:bodyPr/>
          <a:lstStyle/>
          <a:p>
            <a:fld id="{D1ACC7D0-6AC3-4A45-8197-04573326CDDC}" type="datetimeFigureOut">
              <a:rPr lang="en-US" smtClean="0"/>
              <a:t>12/2/2020</a:t>
            </a:fld>
            <a:endParaRPr lang="en-US"/>
          </a:p>
        </p:txBody>
      </p:sp>
      <p:sp>
        <p:nvSpPr>
          <p:cNvPr id="5" name="Footer Placeholder 4">
            <a:extLst>
              <a:ext uri="{FF2B5EF4-FFF2-40B4-BE49-F238E27FC236}">
                <a16:creationId xmlns:a16="http://schemas.microsoft.com/office/drawing/2014/main" id="{8D918F62-24ED-4D4B-9EBE-18FB906B7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25730-CCE4-412E-905E-BE14EB0A5039}"/>
              </a:ext>
            </a:extLst>
          </p:cNvPr>
          <p:cNvSpPr>
            <a:spLocks noGrp="1"/>
          </p:cNvSpPr>
          <p:nvPr>
            <p:ph type="sldNum" sz="quarter" idx="12"/>
          </p:nvPr>
        </p:nvSpPr>
        <p:spPr/>
        <p:txBody>
          <a:bodyPr/>
          <a:lstStyle/>
          <a:p>
            <a:fld id="{BCDFE716-FE0C-4F3C-A5DA-0D9CEA5CCC49}" type="slidenum">
              <a:rPr lang="en-US" smtClean="0"/>
              <a:t>‹#›</a:t>
            </a:fld>
            <a:endParaRPr lang="en-US"/>
          </a:p>
        </p:txBody>
      </p:sp>
    </p:spTree>
    <p:extLst>
      <p:ext uri="{BB962C8B-B14F-4D97-AF65-F5344CB8AC3E}">
        <p14:creationId xmlns:p14="http://schemas.microsoft.com/office/powerpoint/2010/main" val="270103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CCD7-3BFD-4B61-8D5F-C11EDA4BF8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E625BF-C306-4184-AB15-7BCEF080D4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5F7095-5220-419A-8E58-2306CBAE0C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7BBFF0-801A-4A2E-B2BC-4569D93F0267}"/>
              </a:ext>
            </a:extLst>
          </p:cNvPr>
          <p:cNvSpPr>
            <a:spLocks noGrp="1"/>
          </p:cNvSpPr>
          <p:nvPr>
            <p:ph type="dt" sz="half" idx="10"/>
          </p:nvPr>
        </p:nvSpPr>
        <p:spPr/>
        <p:txBody>
          <a:bodyPr/>
          <a:lstStyle/>
          <a:p>
            <a:fld id="{D1ACC7D0-6AC3-4A45-8197-04573326CDDC}" type="datetimeFigureOut">
              <a:rPr lang="en-US" smtClean="0"/>
              <a:t>12/2/2020</a:t>
            </a:fld>
            <a:endParaRPr lang="en-US"/>
          </a:p>
        </p:txBody>
      </p:sp>
      <p:sp>
        <p:nvSpPr>
          <p:cNvPr id="6" name="Footer Placeholder 5">
            <a:extLst>
              <a:ext uri="{FF2B5EF4-FFF2-40B4-BE49-F238E27FC236}">
                <a16:creationId xmlns:a16="http://schemas.microsoft.com/office/drawing/2014/main" id="{978B69E5-F53B-4E71-AE38-1DFCFCE09D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CA1EF4-8DD7-4BC7-94C7-74D0DC53EB60}"/>
              </a:ext>
            </a:extLst>
          </p:cNvPr>
          <p:cNvSpPr>
            <a:spLocks noGrp="1"/>
          </p:cNvSpPr>
          <p:nvPr>
            <p:ph type="sldNum" sz="quarter" idx="12"/>
          </p:nvPr>
        </p:nvSpPr>
        <p:spPr/>
        <p:txBody>
          <a:bodyPr/>
          <a:lstStyle/>
          <a:p>
            <a:fld id="{BCDFE716-FE0C-4F3C-A5DA-0D9CEA5CCC49}" type="slidenum">
              <a:rPr lang="en-US" smtClean="0"/>
              <a:t>‹#›</a:t>
            </a:fld>
            <a:endParaRPr lang="en-US"/>
          </a:p>
        </p:txBody>
      </p:sp>
    </p:spTree>
    <p:extLst>
      <p:ext uri="{BB962C8B-B14F-4D97-AF65-F5344CB8AC3E}">
        <p14:creationId xmlns:p14="http://schemas.microsoft.com/office/powerpoint/2010/main" val="352451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68DB2-6984-416E-92AD-F205BE1672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A0D3F8-B004-4B62-9F87-F73748C29C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DF75EB-D056-45D8-A44E-D8C07A456B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C843C6-EBCB-4CBD-8959-5E40AB5865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5C4875-E2E1-4DD2-9118-F9D6A0CCD1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4D0ACD-6DFD-4FA7-BB93-DC942D204779}"/>
              </a:ext>
            </a:extLst>
          </p:cNvPr>
          <p:cNvSpPr>
            <a:spLocks noGrp="1"/>
          </p:cNvSpPr>
          <p:nvPr>
            <p:ph type="dt" sz="half" idx="10"/>
          </p:nvPr>
        </p:nvSpPr>
        <p:spPr/>
        <p:txBody>
          <a:bodyPr/>
          <a:lstStyle/>
          <a:p>
            <a:fld id="{D1ACC7D0-6AC3-4A45-8197-04573326CDDC}" type="datetimeFigureOut">
              <a:rPr lang="en-US" smtClean="0"/>
              <a:t>12/2/2020</a:t>
            </a:fld>
            <a:endParaRPr lang="en-US"/>
          </a:p>
        </p:txBody>
      </p:sp>
      <p:sp>
        <p:nvSpPr>
          <p:cNvPr id="8" name="Footer Placeholder 7">
            <a:extLst>
              <a:ext uri="{FF2B5EF4-FFF2-40B4-BE49-F238E27FC236}">
                <a16:creationId xmlns:a16="http://schemas.microsoft.com/office/drawing/2014/main" id="{571B394D-B0D9-4E38-BA5F-CE0FF1022E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5D4118-627D-4399-B7E7-79AB2D46180B}"/>
              </a:ext>
            </a:extLst>
          </p:cNvPr>
          <p:cNvSpPr>
            <a:spLocks noGrp="1"/>
          </p:cNvSpPr>
          <p:nvPr>
            <p:ph type="sldNum" sz="quarter" idx="12"/>
          </p:nvPr>
        </p:nvSpPr>
        <p:spPr/>
        <p:txBody>
          <a:bodyPr/>
          <a:lstStyle/>
          <a:p>
            <a:fld id="{BCDFE716-FE0C-4F3C-A5DA-0D9CEA5CCC49}" type="slidenum">
              <a:rPr lang="en-US" smtClean="0"/>
              <a:t>‹#›</a:t>
            </a:fld>
            <a:endParaRPr lang="en-US"/>
          </a:p>
        </p:txBody>
      </p:sp>
    </p:spTree>
    <p:extLst>
      <p:ext uri="{BB962C8B-B14F-4D97-AF65-F5344CB8AC3E}">
        <p14:creationId xmlns:p14="http://schemas.microsoft.com/office/powerpoint/2010/main" val="42264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2BB8-463F-49F3-80AB-DA6F2EEA09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D7E12-9231-4FEC-9096-4822AC7EBB4E}"/>
              </a:ext>
            </a:extLst>
          </p:cNvPr>
          <p:cNvSpPr>
            <a:spLocks noGrp="1"/>
          </p:cNvSpPr>
          <p:nvPr>
            <p:ph type="dt" sz="half" idx="10"/>
          </p:nvPr>
        </p:nvSpPr>
        <p:spPr/>
        <p:txBody>
          <a:bodyPr/>
          <a:lstStyle/>
          <a:p>
            <a:fld id="{D1ACC7D0-6AC3-4A45-8197-04573326CDDC}" type="datetimeFigureOut">
              <a:rPr lang="en-US" smtClean="0"/>
              <a:t>12/2/2020</a:t>
            </a:fld>
            <a:endParaRPr lang="en-US"/>
          </a:p>
        </p:txBody>
      </p:sp>
      <p:sp>
        <p:nvSpPr>
          <p:cNvPr id="4" name="Footer Placeholder 3">
            <a:extLst>
              <a:ext uri="{FF2B5EF4-FFF2-40B4-BE49-F238E27FC236}">
                <a16:creationId xmlns:a16="http://schemas.microsoft.com/office/drawing/2014/main" id="{B197CD7A-7EA5-43F8-B18B-797E554F81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9959D2-C1C7-4A50-8008-6F2611583C0B}"/>
              </a:ext>
            </a:extLst>
          </p:cNvPr>
          <p:cNvSpPr>
            <a:spLocks noGrp="1"/>
          </p:cNvSpPr>
          <p:nvPr>
            <p:ph type="sldNum" sz="quarter" idx="12"/>
          </p:nvPr>
        </p:nvSpPr>
        <p:spPr/>
        <p:txBody>
          <a:bodyPr/>
          <a:lstStyle/>
          <a:p>
            <a:fld id="{BCDFE716-FE0C-4F3C-A5DA-0D9CEA5CCC49}" type="slidenum">
              <a:rPr lang="en-US" smtClean="0"/>
              <a:t>‹#›</a:t>
            </a:fld>
            <a:endParaRPr lang="en-US"/>
          </a:p>
        </p:txBody>
      </p:sp>
    </p:spTree>
    <p:extLst>
      <p:ext uri="{BB962C8B-B14F-4D97-AF65-F5344CB8AC3E}">
        <p14:creationId xmlns:p14="http://schemas.microsoft.com/office/powerpoint/2010/main" val="343000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488A01-0585-4F7D-A889-A9077704B5E8}"/>
              </a:ext>
            </a:extLst>
          </p:cNvPr>
          <p:cNvSpPr>
            <a:spLocks noGrp="1"/>
          </p:cNvSpPr>
          <p:nvPr>
            <p:ph type="dt" sz="half" idx="10"/>
          </p:nvPr>
        </p:nvSpPr>
        <p:spPr/>
        <p:txBody>
          <a:bodyPr/>
          <a:lstStyle/>
          <a:p>
            <a:fld id="{D1ACC7D0-6AC3-4A45-8197-04573326CDDC}" type="datetimeFigureOut">
              <a:rPr lang="en-US" smtClean="0"/>
              <a:t>12/2/2020</a:t>
            </a:fld>
            <a:endParaRPr lang="en-US"/>
          </a:p>
        </p:txBody>
      </p:sp>
      <p:sp>
        <p:nvSpPr>
          <p:cNvPr id="3" name="Footer Placeholder 2">
            <a:extLst>
              <a:ext uri="{FF2B5EF4-FFF2-40B4-BE49-F238E27FC236}">
                <a16:creationId xmlns:a16="http://schemas.microsoft.com/office/drawing/2014/main" id="{5C204CA2-2221-4CC5-AAB9-C72DDE3325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C0B678-1D4C-4860-A9D5-68DB5B7A2D11}"/>
              </a:ext>
            </a:extLst>
          </p:cNvPr>
          <p:cNvSpPr>
            <a:spLocks noGrp="1"/>
          </p:cNvSpPr>
          <p:nvPr>
            <p:ph type="sldNum" sz="quarter" idx="12"/>
          </p:nvPr>
        </p:nvSpPr>
        <p:spPr/>
        <p:txBody>
          <a:bodyPr/>
          <a:lstStyle/>
          <a:p>
            <a:fld id="{BCDFE716-FE0C-4F3C-A5DA-0D9CEA5CCC49}" type="slidenum">
              <a:rPr lang="en-US" smtClean="0"/>
              <a:t>‹#›</a:t>
            </a:fld>
            <a:endParaRPr lang="en-US"/>
          </a:p>
        </p:txBody>
      </p:sp>
    </p:spTree>
    <p:extLst>
      <p:ext uri="{BB962C8B-B14F-4D97-AF65-F5344CB8AC3E}">
        <p14:creationId xmlns:p14="http://schemas.microsoft.com/office/powerpoint/2010/main" val="142763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E4A9-B3D8-42F5-9877-7F3B3499F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65945B-EDA5-4E19-917A-4A55C78169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7F0692-1A1E-4335-BFB5-D85DD4C8D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B84DD-1867-4798-BD20-1977101511DD}"/>
              </a:ext>
            </a:extLst>
          </p:cNvPr>
          <p:cNvSpPr>
            <a:spLocks noGrp="1"/>
          </p:cNvSpPr>
          <p:nvPr>
            <p:ph type="dt" sz="half" idx="10"/>
          </p:nvPr>
        </p:nvSpPr>
        <p:spPr/>
        <p:txBody>
          <a:bodyPr/>
          <a:lstStyle/>
          <a:p>
            <a:fld id="{D1ACC7D0-6AC3-4A45-8197-04573326CDDC}" type="datetimeFigureOut">
              <a:rPr lang="en-US" smtClean="0"/>
              <a:t>12/2/2020</a:t>
            </a:fld>
            <a:endParaRPr lang="en-US"/>
          </a:p>
        </p:txBody>
      </p:sp>
      <p:sp>
        <p:nvSpPr>
          <p:cNvPr id="6" name="Footer Placeholder 5">
            <a:extLst>
              <a:ext uri="{FF2B5EF4-FFF2-40B4-BE49-F238E27FC236}">
                <a16:creationId xmlns:a16="http://schemas.microsoft.com/office/drawing/2014/main" id="{B84EFD63-D2FE-4A51-ACC3-4D989EEB5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68597C-BB48-4698-BBB8-174F5CE9F163}"/>
              </a:ext>
            </a:extLst>
          </p:cNvPr>
          <p:cNvSpPr>
            <a:spLocks noGrp="1"/>
          </p:cNvSpPr>
          <p:nvPr>
            <p:ph type="sldNum" sz="quarter" idx="12"/>
          </p:nvPr>
        </p:nvSpPr>
        <p:spPr/>
        <p:txBody>
          <a:bodyPr/>
          <a:lstStyle/>
          <a:p>
            <a:fld id="{BCDFE716-FE0C-4F3C-A5DA-0D9CEA5CCC49}" type="slidenum">
              <a:rPr lang="en-US" smtClean="0"/>
              <a:t>‹#›</a:t>
            </a:fld>
            <a:endParaRPr lang="en-US"/>
          </a:p>
        </p:txBody>
      </p:sp>
    </p:spTree>
    <p:extLst>
      <p:ext uri="{BB962C8B-B14F-4D97-AF65-F5344CB8AC3E}">
        <p14:creationId xmlns:p14="http://schemas.microsoft.com/office/powerpoint/2010/main" val="3046327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D2E3-4C6B-4447-B27F-4D36CF089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E5F7EE-62FC-4CD1-8D3B-002509566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74A573-03A8-4B4C-8E66-50EAADC2B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394FB9-F062-46D6-90A2-337E4E42EB9C}"/>
              </a:ext>
            </a:extLst>
          </p:cNvPr>
          <p:cNvSpPr>
            <a:spLocks noGrp="1"/>
          </p:cNvSpPr>
          <p:nvPr>
            <p:ph type="dt" sz="half" idx="10"/>
          </p:nvPr>
        </p:nvSpPr>
        <p:spPr/>
        <p:txBody>
          <a:bodyPr/>
          <a:lstStyle/>
          <a:p>
            <a:fld id="{D1ACC7D0-6AC3-4A45-8197-04573326CDDC}" type="datetimeFigureOut">
              <a:rPr lang="en-US" smtClean="0"/>
              <a:t>12/2/2020</a:t>
            </a:fld>
            <a:endParaRPr lang="en-US"/>
          </a:p>
        </p:txBody>
      </p:sp>
      <p:sp>
        <p:nvSpPr>
          <p:cNvPr id="6" name="Footer Placeholder 5">
            <a:extLst>
              <a:ext uri="{FF2B5EF4-FFF2-40B4-BE49-F238E27FC236}">
                <a16:creationId xmlns:a16="http://schemas.microsoft.com/office/drawing/2014/main" id="{FED97E4C-15B4-4D69-BCEE-CAB13B6D7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97CA3-F385-48BE-A10F-A2C2420DC820}"/>
              </a:ext>
            </a:extLst>
          </p:cNvPr>
          <p:cNvSpPr>
            <a:spLocks noGrp="1"/>
          </p:cNvSpPr>
          <p:nvPr>
            <p:ph type="sldNum" sz="quarter" idx="12"/>
          </p:nvPr>
        </p:nvSpPr>
        <p:spPr/>
        <p:txBody>
          <a:bodyPr/>
          <a:lstStyle/>
          <a:p>
            <a:fld id="{BCDFE716-FE0C-4F3C-A5DA-0D9CEA5CCC49}" type="slidenum">
              <a:rPr lang="en-US" smtClean="0"/>
              <a:t>‹#›</a:t>
            </a:fld>
            <a:endParaRPr lang="en-US"/>
          </a:p>
        </p:txBody>
      </p:sp>
    </p:spTree>
    <p:extLst>
      <p:ext uri="{BB962C8B-B14F-4D97-AF65-F5344CB8AC3E}">
        <p14:creationId xmlns:p14="http://schemas.microsoft.com/office/powerpoint/2010/main" val="420270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4FBA6F-7268-4504-A2FF-C7DC86011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DA180F-47B8-4DA6-BE94-55ADF35D59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6520A-F26B-4DC5-B09B-A2560AFBF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CC7D0-6AC3-4A45-8197-04573326CDDC}" type="datetimeFigureOut">
              <a:rPr lang="en-US" smtClean="0"/>
              <a:t>12/2/2020</a:t>
            </a:fld>
            <a:endParaRPr lang="en-US"/>
          </a:p>
        </p:txBody>
      </p:sp>
      <p:sp>
        <p:nvSpPr>
          <p:cNvPr id="5" name="Footer Placeholder 4">
            <a:extLst>
              <a:ext uri="{FF2B5EF4-FFF2-40B4-BE49-F238E27FC236}">
                <a16:creationId xmlns:a16="http://schemas.microsoft.com/office/drawing/2014/main" id="{DBE5C63E-81CD-4B1E-8082-408849099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5D623D-34BD-4080-B717-726886CB97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FE716-FE0C-4F3C-A5DA-0D9CEA5CCC49}" type="slidenum">
              <a:rPr lang="en-US" smtClean="0"/>
              <a:t>‹#›</a:t>
            </a:fld>
            <a:endParaRPr lang="en-US"/>
          </a:p>
        </p:txBody>
      </p:sp>
    </p:spTree>
    <p:extLst>
      <p:ext uri="{BB962C8B-B14F-4D97-AF65-F5344CB8AC3E}">
        <p14:creationId xmlns:p14="http://schemas.microsoft.com/office/powerpoint/2010/main" val="143063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160000" cy="1143000"/>
          </a:xfrm>
          <a:prstGeom prst="rect">
            <a:avLst/>
          </a:prstGeom>
        </p:spPr>
        <p:txBody>
          <a:bodyPr vert="horz" lIns="108825" tIns="54413" rIns="108825" bIns="54413" rtlCol="0" anchor="ctr">
            <a:noAutofit/>
          </a:bodyPr>
          <a:lstStyle/>
          <a:p>
            <a:r>
              <a:rPr lang="en-US" dirty="0"/>
              <a:t>Click to edit Master title style</a:t>
            </a:r>
          </a:p>
        </p:txBody>
      </p:sp>
      <p:sp>
        <p:nvSpPr>
          <p:cNvPr id="3" name="Text Placeholder 2"/>
          <p:cNvSpPr>
            <a:spLocks noGrp="1"/>
          </p:cNvSpPr>
          <p:nvPr>
            <p:ph type="body" idx="1"/>
          </p:nvPr>
        </p:nvSpPr>
        <p:spPr>
          <a:xfrm>
            <a:off x="609601" y="1431746"/>
            <a:ext cx="9944607" cy="4800600"/>
          </a:xfrm>
          <a:prstGeom prst="rect">
            <a:avLst/>
          </a:prstGeom>
        </p:spPr>
        <p:txBody>
          <a:bodyPr vert="horz" lIns="108825" tIns="13711" rIns="108825" bIns="13711" rtlCol="0">
            <a:noAutofit/>
          </a:bodyPr>
          <a:lstStyle/>
          <a:p>
            <a:pPr lvl="0"/>
            <a:r>
              <a:rPr lang="en-US" dirty="0"/>
              <a:t>Click to edit Master text styles</a:t>
            </a:r>
          </a:p>
          <a:p>
            <a:pPr lvl="1"/>
            <a:r>
              <a:rPr lang="en-US" dirty="0"/>
              <a:t>text</a:t>
            </a:r>
          </a:p>
          <a:p>
            <a:pPr lvl="1"/>
            <a:endParaRPr lang="en-US" dirty="0"/>
          </a:p>
        </p:txBody>
      </p:sp>
    </p:spTree>
    <p:extLst>
      <p:ext uri="{BB962C8B-B14F-4D97-AF65-F5344CB8AC3E}">
        <p14:creationId xmlns:p14="http://schemas.microsoft.com/office/powerpoint/2010/main" val="2152340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1088255" rtl="0" eaLnBrk="1" latinLnBrk="0" hangingPunct="1">
        <a:spcBef>
          <a:spcPct val="0"/>
        </a:spcBef>
        <a:buNone/>
        <a:defRPr sz="4800" kern="1200" cap="none" spc="-119" baseline="0">
          <a:ln>
            <a:noFill/>
          </a:ln>
          <a:solidFill>
            <a:schemeClr val="accent3">
              <a:lumMod val="60000"/>
              <a:lumOff val="40000"/>
            </a:schemeClr>
          </a:solidFill>
          <a:effectLst/>
          <a:latin typeface="+mj-lt"/>
          <a:ea typeface="+mj-ea"/>
          <a:cs typeface="+mj-cs"/>
        </a:defRPr>
      </a:lvl1pPr>
    </p:titleStyle>
    <p:bodyStyle>
      <a:lvl1pPr marL="457200" indent="-365760" algn="l" defTabSz="1088255" rtl="0" eaLnBrk="1" latinLnBrk="0" hangingPunct="1">
        <a:spcBef>
          <a:spcPts val="1600"/>
        </a:spcBef>
        <a:buClr>
          <a:schemeClr val="bg2">
            <a:lumMod val="60000"/>
            <a:lumOff val="40000"/>
          </a:schemeClr>
        </a:buClr>
        <a:buSzPct val="85000"/>
        <a:buFont typeface="Arial"/>
        <a:buChar char="•"/>
        <a:defRPr sz="3600" kern="1200">
          <a:solidFill>
            <a:schemeClr val="tx1"/>
          </a:solidFill>
          <a:latin typeface="+mn-lt"/>
          <a:ea typeface="+mn-ea"/>
          <a:cs typeface="+mn-cs"/>
        </a:defRPr>
      </a:lvl1pPr>
      <a:lvl2pPr marL="768096" indent="-365760" algn="l" defTabSz="1088255" rtl="0" eaLnBrk="1" latinLnBrk="0" hangingPunct="1">
        <a:spcBef>
          <a:spcPts val="749"/>
        </a:spcBef>
        <a:buClr>
          <a:schemeClr val="bg2">
            <a:lumMod val="60000"/>
            <a:lumOff val="40000"/>
          </a:schemeClr>
        </a:buClr>
        <a:buSzPct val="85000"/>
        <a:buFont typeface="Arial"/>
        <a:buChar char="•"/>
        <a:defRPr sz="3200" kern="1200" baseline="0">
          <a:solidFill>
            <a:srgbClr val="E3D88C"/>
          </a:solidFill>
          <a:latin typeface="+mn-lt"/>
          <a:ea typeface="+mn-ea"/>
          <a:cs typeface="+mn-cs"/>
        </a:defRPr>
      </a:lvl2pPr>
      <a:lvl3pPr marL="1197080" indent="-272064" algn="l" defTabSz="1088255" rtl="0" eaLnBrk="1" latinLnBrk="0" hangingPunct="1">
        <a:spcBef>
          <a:spcPts val="749"/>
        </a:spcBef>
        <a:buClr>
          <a:schemeClr val="accent3"/>
        </a:buClr>
        <a:buFont typeface="Arial" pitchFamily="34" charset="0"/>
        <a:buChar char="•"/>
        <a:defRPr sz="2100" kern="1200">
          <a:solidFill>
            <a:schemeClr val="tx1"/>
          </a:solidFill>
          <a:latin typeface="M Avenir Medium"/>
          <a:ea typeface="+mn-ea"/>
          <a:cs typeface="+mn-cs"/>
        </a:defRPr>
      </a:lvl3pPr>
      <a:lvl4pPr marL="1523557" indent="-272064" algn="l" defTabSz="1088255" rtl="0" eaLnBrk="1" latinLnBrk="0" hangingPunct="1">
        <a:spcBef>
          <a:spcPts val="749"/>
        </a:spcBef>
        <a:buClr>
          <a:schemeClr val="accent4"/>
        </a:buClr>
        <a:buFont typeface="Arial" pitchFamily="34" charset="0"/>
        <a:buChar char="•"/>
        <a:defRPr sz="1900" kern="1200">
          <a:solidFill>
            <a:schemeClr val="tx1"/>
          </a:solidFill>
          <a:latin typeface="M Avenir Medium"/>
          <a:ea typeface="+mn-ea"/>
          <a:cs typeface="+mn-cs"/>
        </a:defRPr>
      </a:lvl4pPr>
      <a:lvl5pPr marL="1850034" indent="-272064" algn="l" defTabSz="1088255" rtl="0" eaLnBrk="1" latinLnBrk="0" hangingPunct="1">
        <a:spcBef>
          <a:spcPts val="749"/>
        </a:spcBef>
        <a:buClr>
          <a:schemeClr val="accent5"/>
        </a:buClr>
        <a:buFont typeface="Arial" pitchFamily="34" charset="0"/>
        <a:buChar char="•"/>
        <a:defRPr sz="1600" kern="1200" baseline="0">
          <a:solidFill>
            <a:schemeClr val="tx1"/>
          </a:solidFill>
          <a:latin typeface="M Avenir Medium"/>
          <a:ea typeface="+mn-ea"/>
          <a:cs typeface="+mn-cs"/>
        </a:defRPr>
      </a:lvl5pPr>
      <a:lvl6pPr marL="2067685" indent="-217651" algn="l" defTabSz="1088255"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2285335" indent="-217651" algn="l" defTabSz="1088255"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502986" indent="-217651" algn="l" defTabSz="1088255"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720637" indent="-217651" algn="l" defTabSz="1088255"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088255" rtl="0" eaLnBrk="1" latinLnBrk="0" hangingPunct="1">
        <a:defRPr sz="2100" kern="1200">
          <a:solidFill>
            <a:schemeClr val="tx1"/>
          </a:solidFill>
          <a:latin typeface="+mn-lt"/>
          <a:ea typeface="+mn-ea"/>
          <a:cs typeface="+mn-cs"/>
        </a:defRPr>
      </a:lvl1pPr>
      <a:lvl2pPr marL="544127" algn="l" defTabSz="1088255" rtl="0" eaLnBrk="1" latinLnBrk="0" hangingPunct="1">
        <a:defRPr sz="2100" kern="1200">
          <a:solidFill>
            <a:schemeClr val="tx1"/>
          </a:solidFill>
          <a:latin typeface="+mn-lt"/>
          <a:ea typeface="+mn-ea"/>
          <a:cs typeface="+mn-cs"/>
        </a:defRPr>
      </a:lvl2pPr>
      <a:lvl3pPr marL="1088255" algn="l" defTabSz="1088255" rtl="0" eaLnBrk="1" latinLnBrk="0" hangingPunct="1">
        <a:defRPr sz="2100" kern="1200">
          <a:solidFill>
            <a:schemeClr val="tx1"/>
          </a:solidFill>
          <a:latin typeface="+mn-lt"/>
          <a:ea typeface="+mn-ea"/>
          <a:cs typeface="+mn-cs"/>
        </a:defRPr>
      </a:lvl3pPr>
      <a:lvl4pPr marL="1632382" algn="l" defTabSz="1088255" rtl="0" eaLnBrk="1" latinLnBrk="0" hangingPunct="1">
        <a:defRPr sz="2100" kern="1200">
          <a:solidFill>
            <a:schemeClr val="tx1"/>
          </a:solidFill>
          <a:latin typeface="+mn-lt"/>
          <a:ea typeface="+mn-ea"/>
          <a:cs typeface="+mn-cs"/>
        </a:defRPr>
      </a:lvl4pPr>
      <a:lvl5pPr marL="2176510" algn="l" defTabSz="1088255" rtl="0" eaLnBrk="1" latinLnBrk="0" hangingPunct="1">
        <a:defRPr sz="2100" kern="1200">
          <a:solidFill>
            <a:schemeClr val="tx1"/>
          </a:solidFill>
          <a:latin typeface="+mn-lt"/>
          <a:ea typeface="+mn-ea"/>
          <a:cs typeface="+mn-cs"/>
        </a:defRPr>
      </a:lvl5pPr>
      <a:lvl6pPr marL="2720637" algn="l" defTabSz="1088255" rtl="0" eaLnBrk="1" latinLnBrk="0" hangingPunct="1">
        <a:defRPr sz="2100" kern="1200">
          <a:solidFill>
            <a:schemeClr val="tx1"/>
          </a:solidFill>
          <a:latin typeface="+mn-lt"/>
          <a:ea typeface="+mn-ea"/>
          <a:cs typeface="+mn-cs"/>
        </a:defRPr>
      </a:lvl6pPr>
      <a:lvl7pPr marL="3264765" algn="l" defTabSz="1088255" rtl="0" eaLnBrk="1" latinLnBrk="0" hangingPunct="1">
        <a:defRPr sz="2100" kern="1200">
          <a:solidFill>
            <a:schemeClr val="tx1"/>
          </a:solidFill>
          <a:latin typeface="+mn-lt"/>
          <a:ea typeface="+mn-ea"/>
          <a:cs typeface="+mn-cs"/>
        </a:defRPr>
      </a:lvl7pPr>
      <a:lvl8pPr marL="3808892" algn="l" defTabSz="1088255" rtl="0" eaLnBrk="1" latinLnBrk="0" hangingPunct="1">
        <a:defRPr sz="2100" kern="1200">
          <a:solidFill>
            <a:schemeClr val="tx1"/>
          </a:solidFill>
          <a:latin typeface="+mn-lt"/>
          <a:ea typeface="+mn-ea"/>
          <a:cs typeface="+mn-cs"/>
        </a:defRPr>
      </a:lvl8pPr>
      <a:lvl9pPr marL="4353019" algn="l" defTabSz="108825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VID-19 &amp; the End Times | Cochrane Alliance Church">
            <a:extLst>
              <a:ext uri="{FF2B5EF4-FFF2-40B4-BE49-F238E27FC236}">
                <a16:creationId xmlns:a16="http://schemas.microsoft.com/office/drawing/2014/main" id="{4AF861EB-4553-4D0E-A97B-63CE9946C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468"/>
            <a:ext cx="12192000" cy="676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63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297DD2-38BC-4A30-8BD9-5E34CF66D59F}"/>
              </a:ext>
            </a:extLst>
          </p:cNvPr>
          <p:cNvSpPr txBox="1"/>
          <p:nvPr/>
        </p:nvSpPr>
        <p:spPr>
          <a:xfrm>
            <a:off x="955713" y="722851"/>
            <a:ext cx="9576412" cy="4647426"/>
          </a:xfrm>
          <a:prstGeom prst="rect">
            <a:avLst/>
          </a:prstGeom>
          <a:noFill/>
        </p:spPr>
        <p:txBody>
          <a:bodyPr wrap="square">
            <a:spAutoFit/>
          </a:bodyPr>
          <a:lstStyle/>
          <a:p>
            <a:r>
              <a:rPr lang="en-US" sz="4000" dirty="0">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Al Mohler</a:t>
            </a:r>
          </a:p>
          <a:p>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3200" dirty="0">
                <a:effectLst/>
                <a:latin typeface="Calibri" panose="020F0502020204030204" pitchFamily="34" charset="0"/>
                <a:ea typeface="Times New Roman" panose="02020603050405020304" pitchFamily="18" charset="0"/>
                <a:cs typeface="Calibri" panose="020F0502020204030204" pitchFamily="34" charset="0"/>
              </a:rPr>
              <a:t>“But Christians looking to this news and of course looking with concern also have to look, recognizing that we are hearing echoes of what we find in Scripture. For example, in the Gospel of Luke 21:11 where Jesus says, “There will be earthquakes and in various places, plagues and famines and there will be terrors and great signs from heaven.”</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964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97C9D8-2FCA-4612-BE69-206621FE75ED}"/>
              </a:ext>
            </a:extLst>
          </p:cNvPr>
          <p:cNvSpPr txBox="1"/>
          <p:nvPr/>
        </p:nvSpPr>
        <p:spPr>
          <a:xfrm>
            <a:off x="672029" y="397401"/>
            <a:ext cx="10245687" cy="5570756"/>
          </a:xfrm>
          <a:prstGeom prst="rect">
            <a:avLst/>
          </a:prstGeom>
          <a:noFill/>
        </p:spPr>
        <p:txBody>
          <a:bodyPr wrap="square" rtlCol="0">
            <a:spAutoFit/>
          </a:bodyPr>
          <a:lstStyle/>
          <a:p>
            <a:r>
              <a:rPr lang="en-US" sz="3600" dirty="0">
                <a:solidFill>
                  <a:schemeClr val="accent3"/>
                </a:solidFill>
              </a:rPr>
              <a:t>Todd Hampson</a:t>
            </a:r>
          </a:p>
          <a:p>
            <a:endParaRPr lang="en-US" sz="3200" dirty="0"/>
          </a:p>
          <a:p>
            <a:r>
              <a:rPr lang="en-US" sz="3200" dirty="0"/>
              <a:t>“I believe what we are witnessing with COVID-19 is part of the birth pains Jesus talked about in the Olivet Discourse. In fact, I think it is a major birth pain, as is the locust plague that is ravaging Africa and the Mideast; as is the large number of social uprisings in countries around the world; as is the increase in earthquake activity; as were the record-breaking Australian wild fires; as is . . . you get the picture. Birth pains increase in frequency and intensity and continue to do so until the moment of delivery.”</a:t>
            </a:r>
          </a:p>
        </p:txBody>
      </p:sp>
    </p:spTree>
    <p:extLst>
      <p:ext uri="{BB962C8B-B14F-4D97-AF65-F5344CB8AC3E}">
        <p14:creationId xmlns:p14="http://schemas.microsoft.com/office/powerpoint/2010/main" val="370150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26D917-5876-4455-8BE1-9ECA5D6463E5}"/>
              </a:ext>
            </a:extLst>
          </p:cNvPr>
          <p:cNvSpPr txBox="1"/>
          <p:nvPr/>
        </p:nvSpPr>
        <p:spPr>
          <a:xfrm>
            <a:off x="627961" y="659011"/>
            <a:ext cx="9871114" cy="5539978"/>
          </a:xfrm>
          <a:prstGeom prst="rect">
            <a:avLst/>
          </a:prstGeom>
          <a:noFill/>
        </p:spPr>
        <p:txBody>
          <a:bodyPr wrap="square" rtlCol="0">
            <a:spAutoFit/>
          </a:bodyPr>
          <a:lstStyle/>
          <a:p>
            <a:pPr algn="ctr"/>
            <a:r>
              <a:rPr lang="en-US" sz="4000" b="1" dirty="0">
                <a:solidFill>
                  <a:schemeClr val="accent3"/>
                </a:solidFill>
              </a:rPr>
              <a:t>3 Reasons to Put the Birth                             Pains in the Tribulation</a:t>
            </a:r>
          </a:p>
          <a:p>
            <a:endParaRPr lang="en-US" sz="3200" dirty="0"/>
          </a:p>
          <a:p>
            <a:pPr marL="342900" indent="-342900">
              <a:buAutoNum type="arabicPeriod"/>
            </a:pPr>
            <a:r>
              <a:rPr lang="en-US" sz="3200" dirty="0"/>
              <a:t> The Nature of Birth Pains [increase in frequency and   </a:t>
            </a:r>
          </a:p>
          <a:p>
            <a:r>
              <a:rPr lang="en-US" sz="3200" dirty="0"/>
              <a:t>     intensity].</a:t>
            </a:r>
          </a:p>
          <a:p>
            <a:pPr marL="342900" indent="-342900">
              <a:buAutoNum type="arabicPeriod"/>
            </a:pPr>
            <a:endParaRPr lang="en-US" sz="3200" dirty="0"/>
          </a:p>
          <a:p>
            <a:r>
              <a:rPr lang="en-US" sz="3200" dirty="0"/>
              <a:t>2. Birth pains are associated with the tribulation or Day of  </a:t>
            </a:r>
          </a:p>
          <a:p>
            <a:r>
              <a:rPr lang="en-US" sz="3200" dirty="0"/>
              <a:t>     the Lord in Scripture (</a:t>
            </a:r>
            <a:r>
              <a:rPr lang="en-US" sz="3200" dirty="0" err="1"/>
              <a:t>Jer</a:t>
            </a:r>
            <a:r>
              <a:rPr lang="en-US" sz="3200" dirty="0"/>
              <a:t> 30:5-7; 1 </a:t>
            </a:r>
            <a:r>
              <a:rPr lang="en-US" sz="3200" dirty="0" err="1"/>
              <a:t>Thess</a:t>
            </a:r>
            <a:r>
              <a:rPr lang="en-US" sz="3200" dirty="0"/>
              <a:t> 5:1-3).</a:t>
            </a:r>
          </a:p>
          <a:p>
            <a:pPr marL="342900" indent="-342900">
              <a:buAutoNum type="arabicPeriod"/>
            </a:pPr>
            <a:endParaRPr lang="en-US" sz="3200" dirty="0"/>
          </a:p>
          <a:p>
            <a:r>
              <a:rPr lang="en-US" sz="3200" dirty="0"/>
              <a:t>3. The correlation / parallels between Matt 24 and Rev 6.</a:t>
            </a:r>
          </a:p>
          <a:p>
            <a:r>
              <a:rPr lang="en-US" dirty="0"/>
              <a:t> </a:t>
            </a:r>
          </a:p>
        </p:txBody>
      </p:sp>
    </p:spTree>
    <p:extLst>
      <p:ext uri="{BB962C8B-B14F-4D97-AF65-F5344CB8AC3E}">
        <p14:creationId xmlns:p14="http://schemas.microsoft.com/office/powerpoint/2010/main" val="3988060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107_rev4_tribul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 y="11017"/>
            <a:ext cx="12188825" cy="6856214"/>
          </a:xfrm>
          <a:prstGeom prst="rect">
            <a:avLst/>
          </a:prstGeom>
        </p:spPr>
      </p:pic>
    </p:spTree>
    <p:extLst>
      <p:ext uri="{BB962C8B-B14F-4D97-AF65-F5344CB8AC3E}">
        <p14:creationId xmlns:p14="http://schemas.microsoft.com/office/powerpoint/2010/main" val="421645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16775F-1C65-4E20-96AB-4BAE1EEABBBB}"/>
              </a:ext>
            </a:extLst>
          </p:cNvPr>
          <p:cNvSpPr txBox="1"/>
          <p:nvPr/>
        </p:nvSpPr>
        <p:spPr>
          <a:xfrm>
            <a:off x="771181" y="242371"/>
            <a:ext cx="9661793" cy="6740307"/>
          </a:xfrm>
          <a:prstGeom prst="rect">
            <a:avLst/>
          </a:prstGeom>
          <a:noFill/>
        </p:spPr>
        <p:txBody>
          <a:bodyPr wrap="square" rtlCol="0">
            <a:spAutoFit/>
          </a:bodyPr>
          <a:lstStyle/>
          <a:p>
            <a:r>
              <a:rPr lang="en-US" sz="4000" dirty="0">
                <a:solidFill>
                  <a:schemeClr val="accent3"/>
                </a:solidFill>
              </a:rPr>
              <a:t>Warren </a:t>
            </a:r>
            <a:r>
              <a:rPr lang="en-US" sz="4000" dirty="0" err="1">
                <a:solidFill>
                  <a:schemeClr val="accent3"/>
                </a:solidFill>
              </a:rPr>
              <a:t>Wiersbe</a:t>
            </a:r>
            <a:endParaRPr lang="en-US" sz="4000" dirty="0">
              <a:solidFill>
                <a:schemeClr val="accent3"/>
              </a:solidFill>
            </a:endParaRPr>
          </a:p>
          <a:p>
            <a:endParaRPr lang="en-US" sz="3200" dirty="0">
              <a:effectLst/>
              <a:ea typeface="Calibri" panose="020F0502020204030204" pitchFamily="34" charset="0"/>
            </a:endParaRPr>
          </a:p>
          <a:p>
            <a:r>
              <a:rPr lang="en-US" sz="3200" dirty="0">
                <a:effectLst/>
                <a:ea typeface="Calibri" panose="020F0502020204030204" pitchFamily="34" charset="0"/>
              </a:rPr>
              <a:t>“Matthew 24:1-44 indicates that our Lord was discussing events that will take place on earth during the time of Tribulation. . . . After the church has been suddenly taken out of the world, there will be a period of “peace and safety” (1Thes. 5:1-4) followed by a time of terrible suffering. Many Bible scholars believe this period will last seven years (Dan. 9:24-27). It is this period of “Tribulation” that Jesus described in the Olivet Discourse. At the end of that period, Jesus will return to the earth, defeat His foes, and establish the promised kingdom.”</a:t>
            </a:r>
            <a:endParaRPr lang="en-US" sz="3200" dirty="0">
              <a:solidFill>
                <a:schemeClr val="accent3"/>
              </a:solidFill>
            </a:endParaRPr>
          </a:p>
          <a:p>
            <a:endParaRPr lang="en-US" sz="4000" dirty="0">
              <a:solidFill>
                <a:schemeClr val="accent3"/>
              </a:solidFill>
            </a:endParaRPr>
          </a:p>
        </p:txBody>
      </p:sp>
    </p:spTree>
    <p:extLst>
      <p:ext uri="{BB962C8B-B14F-4D97-AF65-F5344CB8AC3E}">
        <p14:creationId xmlns:p14="http://schemas.microsoft.com/office/powerpoint/2010/main" val="3203281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DE082A-C196-4470-939E-A33A370F8188}"/>
              </a:ext>
            </a:extLst>
          </p:cNvPr>
          <p:cNvSpPr txBox="1"/>
          <p:nvPr/>
        </p:nvSpPr>
        <p:spPr>
          <a:xfrm>
            <a:off x="793214" y="551289"/>
            <a:ext cx="9540608" cy="5755422"/>
          </a:xfrm>
          <a:prstGeom prst="rect">
            <a:avLst/>
          </a:prstGeom>
          <a:noFill/>
        </p:spPr>
        <p:txBody>
          <a:bodyPr wrap="square" rtlCol="0">
            <a:spAutoFit/>
          </a:bodyPr>
          <a:lstStyle/>
          <a:p>
            <a:r>
              <a:rPr lang="en-US" sz="4000" dirty="0">
                <a:solidFill>
                  <a:schemeClr val="accent3"/>
                </a:solidFill>
              </a:rPr>
              <a:t>John MacArthur</a:t>
            </a:r>
          </a:p>
          <a:p>
            <a:endParaRPr lang="en-US" sz="3200" dirty="0">
              <a:effectLst/>
              <a:ea typeface="Calibri" panose="020F0502020204030204" pitchFamily="34" charset="0"/>
            </a:endParaRPr>
          </a:p>
          <a:p>
            <a:r>
              <a:rPr lang="en-US" sz="3200" dirty="0">
                <a:effectLst/>
                <a:ea typeface="Calibri" panose="020F0502020204030204" pitchFamily="34" charset="0"/>
              </a:rPr>
              <a:t>“It seems more sensible and more consistent, therefore, to take a futurist approach with respect to the Olivet Discourse . . . These are events that will immediately precede Christ’s coming to establish His kingdom, and therefore they are events that are yet future even today. That seems to be the sense conveyed in the passage itself (e.g., vv. 29-31), and it is the interpretation I believe the text demands.”</a:t>
            </a:r>
            <a:endParaRPr lang="en-US" sz="3200" dirty="0">
              <a:solidFill>
                <a:schemeClr val="accent3"/>
              </a:solidFill>
            </a:endParaRPr>
          </a:p>
          <a:p>
            <a:endParaRPr lang="en-US" sz="4000" dirty="0">
              <a:solidFill>
                <a:schemeClr val="accent3"/>
              </a:solidFill>
            </a:endParaRPr>
          </a:p>
        </p:txBody>
      </p:sp>
    </p:spTree>
    <p:extLst>
      <p:ext uri="{BB962C8B-B14F-4D97-AF65-F5344CB8AC3E}">
        <p14:creationId xmlns:p14="http://schemas.microsoft.com/office/powerpoint/2010/main" val="1801632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264138-287E-46D0-8AA5-F33245C8D0FF}"/>
              </a:ext>
            </a:extLst>
          </p:cNvPr>
          <p:cNvSpPr txBox="1"/>
          <p:nvPr/>
        </p:nvSpPr>
        <p:spPr>
          <a:xfrm>
            <a:off x="1013551" y="1079909"/>
            <a:ext cx="9408405" cy="4524315"/>
          </a:xfrm>
          <a:prstGeom prst="rect">
            <a:avLst/>
          </a:prstGeom>
          <a:noFill/>
        </p:spPr>
        <p:txBody>
          <a:bodyPr wrap="square">
            <a:spAutoFit/>
          </a:bodyPr>
          <a:lstStyle/>
          <a:p>
            <a:r>
              <a:rPr lang="en-US" sz="3200" dirty="0">
                <a:effectLst/>
                <a:latin typeface="Calibri" panose="020F0502020204030204" pitchFamily="34" charset="0"/>
                <a:ea typeface="Calibri" panose="020F0502020204030204" pitchFamily="34" charset="0"/>
                <a:cs typeface="Calibri" panose="020F0502020204030204" pitchFamily="34" charset="0"/>
              </a:rPr>
              <a:t>“That doesn’t mean the era we are living in is the one Christ describes. But it </a:t>
            </a:r>
            <a:r>
              <a:rPr lang="en-US" sz="3200" i="1" dirty="0">
                <a:effectLst/>
                <a:latin typeface="Calibri" panose="020F0502020204030204" pitchFamily="34" charset="0"/>
                <a:ea typeface="Calibri" panose="020F0502020204030204" pitchFamily="34" charset="0"/>
                <a:cs typeface="Calibri" panose="020F0502020204030204" pitchFamily="34" charset="0"/>
              </a:rPr>
              <a:t>does</a:t>
            </a:r>
            <a:r>
              <a:rPr lang="en-US" sz="3200" dirty="0">
                <a:effectLst/>
                <a:latin typeface="Calibri" panose="020F0502020204030204" pitchFamily="34" charset="0"/>
                <a:ea typeface="Calibri" panose="020F0502020204030204" pitchFamily="34" charset="0"/>
                <a:cs typeface="Calibri" panose="020F0502020204030204" pitchFamily="34" charset="0"/>
              </a:rPr>
              <a:t> underscore the imminency of Christ’s return for the church. The world in which we live is already ripe for the Tribulation. Elements like the birth-pang signs are already being seen and felt. The present afflictions may merely be like Braxton-Hicks contractions—premature labor pains—but they nonetheless signify that time for hard labor, and then delivery, is inevitable and swiftly drawing near.”</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8941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Coronavirus and End Time Birth Pains — Grace Community Church">
            <a:extLst>
              <a:ext uri="{FF2B5EF4-FFF2-40B4-BE49-F238E27FC236}">
                <a16:creationId xmlns:a16="http://schemas.microsoft.com/office/drawing/2014/main" id="{AE131D00-85DD-40C1-8F7E-B9579CCC524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2" name="Picture 10" descr="COVID-19 Update from Ames - Ames Corporation">
            <a:extLst>
              <a:ext uri="{FF2B5EF4-FFF2-40B4-BE49-F238E27FC236}">
                <a16:creationId xmlns:a16="http://schemas.microsoft.com/office/drawing/2014/main" id="{B9E4D212-EFE7-44F7-BDC4-28D0F33A3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34"/>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07D61DF-DA65-450E-9E63-CBDF11E0D7C7}"/>
              </a:ext>
            </a:extLst>
          </p:cNvPr>
          <p:cNvSpPr txBox="1"/>
          <p:nvPr/>
        </p:nvSpPr>
        <p:spPr>
          <a:xfrm>
            <a:off x="649994" y="1241155"/>
            <a:ext cx="5324821" cy="2862322"/>
          </a:xfrm>
          <a:prstGeom prst="rect">
            <a:avLst/>
          </a:prstGeom>
          <a:noFill/>
        </p:spPr>
        <p:txBody>
          <a:bodyPr wrap="square" rtlCol="0">
            <a:spAutoFit/>
          </a:bodyPr>
          <a:lstStyle/>
          <a:p>
            <a:r>
              <a:rPr lang="en-US" sz="6000" b="1" dirty="0">
                <a:solidFill>
                  <a:srgbClr val="FF0000"/>
                </a:solidFill>
              </a:rPr>
              <a:t>Prophetic Implications</a:t>
            </a:r>
          </a:p>
          <a:p>
            <a:r>
              <a:rPr lang="en-US" sz="6000" b="1" dirty="0">
                <a:solidFill>
                  <a:srgbClr val="FF0000"/>
                </a:solidFill>
              </a:rPr>
              <a:t>of COVID</a:t>
            </a:r>
          </a:p>
        </p:txBody>
      </p:sp>
    </p:spTree>
    <p:extLst>
      <p:ext uri="{BB962C8B-B14F-4D97-AF65-F5344CB8AC3E}">
        <p14:creationId xmlns:p14="http://schemas.microsoft.com/office/powerpoint/2010/main" val="2333114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vid-19: The Great Reset – Revisited. Scary Threats, Rewards for  Obedience… | Astute News">
            <a:extLst>
              <a:ext uri="{FF2B5EF4-FFF2-40B4-BE49-F238E27FC236}">
                <a16:creationId xmlns:a16="http://schemas.microsoft.com/office/drawing/2014/main" id="{EB12EFE8-CC04-4500-BC15-B776BC013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74"/>
            <a:ext cx="12192000" cy="678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513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6146" name="Picture 2" descr="Frédéric Leroy on Twitter: &quot;The cover of @TIME: the #GreatReset is coming.  Swallow the pill, folks, for your own good. The #Davos aristocracy at @wef  wants the best for you &amp; is">
            <a:extLst>
              <a:ext uri="{FF2B5EF4-FFF2-40B4-BE49-F238E27FC236}">
                <a16:creationId xmlns:a16="http://schemas.microsoft.com/office/drawing/2014/main" id="{DB11CDEC-C6E5-4F41-84A1-7689256D0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3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8A14B2C-05C0-4DDF-9476-70D1FE5DC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5419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94F7235-4C12-4516-9197-A4B8A106AF5A}"/>
              </a:ext>
            </a:extLst>
          </p:cNvPr>
          <p:cNvSpPr txBox="1"/>
          <p:nvPr/>
        </p:nvSpPr>
        <p:spPr>
          <a:xfrm>
            <a:off x="5241275" y="272522"/>
            <a:ext cx="6546773" cy="5693866"/>
          </a:xfrm>
          <a:prstGeom prst="rect">
            <a:avLst/>
          </a:prstGeom>
          <a:noFill/>
        </p:spPr>
        <p:txBody>
          <a:bodyPr wrap="square">
            <a:spAutoFit/>
          </a:bodyPr>
          <a:lstStyle/>
          <a:p>
            <a:r>
              <a:rPr lang="en-US" sz="3600" b="1" dirty="0">
                <a:solidFill>
                  <a:schemeClr val="bg1"/>
                </a:solidFill>
              </a:rPr>
              <a:t>Poll of likely voters in the U.S.</a:t>
            </a:r>
          </a:p>
          <a:p>
            <a:endParaRPr lang="en-US" sz="3200" dirty="0">
              <a:solidFill>
                <a:schemeClr val="bg1"/>
              </a:solidFill>
            </a:endParaRPr>
          </a:p>
          <a:p>
            <a:r>
              <a:rPr lang="en-US" sz="3600" b="1" dirty="0">
                <a:solidFill>
                  <a:schemeClr val="bg1"/>
                </a:solidFill>
              </a:rPr>
              <a:t>44.3% </a:t>
            </a:r>
            <a:r>
              <a:rPr lang="en-US" sz="3200" dirty="0">
                <a:solidFill>
                  <a:schemeClr val="bg1"/>
                </a:solidFill>
              </a:rPr>
              <a:t>believe the coronavirus and resulting economic meltdown is a “wake-up call for us to turn back to faith in God,” signs of “coming judgment,” or both.  </a:t>
            </a:r>
          </a:p>
          <a:p>
            <a:endParaRPr lang="en-US" sz="3200" dirty="0">
              <a:solidFill>
                <a:schemeClr val="bg1"/>
              </a:solidFill>
            </a:endParaRPr>
          </a:p>
          <a:p>
            <a:r>
              <a:rPr lang="en-US" sz="3600" b="1" dirty="0">
                <a:solidFill>
                  <a:schemeClr val="bg1"/>
                </a:solidFill>
              </a:rPr>
              <a:t>29% </a:t>
            </a:r>
            <a:r>
              <a:rPr lang="en-US" sz="3200" dirty="0">
                <a:solidFill>
                  <a:schemeClr val="bg1"/>
                </a:solidFill>
              </a:rPr>
              <a:t>believe the corona crisis suggests that “we are living in what the Bible calls the “last days.””</a:t>
            </a:r>
          </a:p>
        </p:txBody>
      </p:sp>
    </p:spTree>
    <p:extLst>
      <p:ext uri="{BB962C8B-B14F-4D97-AF65-F5344CB8AC3E}">
        <p14:creationId xmlns:p14="http://schemas.microsoft.com/office/powerpoint/2010/main" val="2576268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8194" name="Picture 2" descr="Now is the time for a 'great reset' of capitalism | World Economic Forum">
            <a:extLst>
              <a:ext uri="{FF2B5EF4-FFF2-40B4-BE49-F238E27FC236}">
                <a16:creationId xmlns:a16="http://schemas.microsoft.com/office/drawing/2014/main" id="{A299E692-1DFE-43FA-9206-08CFFE6B4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0" y="0"/>
            <a:ext cx="7493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615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098" name="Picture 2" descr="World Economic Forum on Twitter: &quot;Quote of the Day from Professor Klaus  Schwab, Founder and Executive Chairman of the World Economic Forum. Join us  for the live launch of The Great Reset">
            <a:extLst>
              <a:ext uri="{FF2B5EF4-FFF2-40B4-BE49-F238E27FC236}">
                <a16:creationId xmlns:a16="http://schemas.microsoft.com/office/drawing/2014/main" id="{591BE459-AED7-4DD6-BE91-6C94C1229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00" y="0"/>
            <a:ext cx="5994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ow is the time for a 'great reset' of capitalism | World Economic Forum">
            <a:extLst>
              <a:ext uri="{FF2B5EF4-FFF2-40B4-BE49-F238E27FC236}">
                <a16:creationId xmlns:a16="http://schemas.microsoft.com/office/drawing/2014/main" id="{46236146-CFA2-4963-B7CE-194EB6B3F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00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orld Economic Forum on Twitter: &quot;Quote of the Day from Professor Klaus  Schwab, Founder and Executive Chairman of the World Economic Forum. Join us  for the live launch of The Great Reset">
            <a:extLst>
              <a:ext uri="{FF2B5EF4-FFF2-40B4-BE49-F238E27FC236}">
                <a16:creationId xmlns:a16="http://schemas.microsoft.com/office/drawing/2014/main" id="{591BE459-AED7-4DD6-BE91-6C94C1229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00" y="0"/>
            <a:ext cx="5994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ow is the time for a 'great reset' of capitalism | World Economic Forum">
            <a:extLst>
              <a:ext uri="{FF2B5EF4-FFF2-40B4-BE49-F238E27FC236}">
                <a16:creationId xmlns:a16="http://schemas.microsoft.com/office/drawing/2014/main" id="{46236146-CFA2-4963-B7CE-194EB6B3F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1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1D40C-3764-447A-BFC4-7FBBC119C0D1}"/>
              </a:ext>
            </a:extLst>
          </p:cNvPr>
          <p:cNvSpPr txBox="1"/>
          <p:nvPr/>
        </p:nvSpPr>
        <p:spPr>
          <a:xfrm>
            <a:off x="922662" y="1524329"/>
            <a:ext cx="6208004" cy="3046988"/>
          </a:xfrm>
          <a:prstGeom prst="rect">
            <a:avLst/>
          </a:prstGeom>
          <a:solidFill>
            <a:srgbClr val="678D97"/>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Neue Helvetica W01"/>
                <a:ea typeface="+mn-ea"/>
                <a:cs typeface="+mn-cs"/>
              </a:rPr>
              <a:t>“To achieve a better outcome, the world must act jointly and swiftly to revamp all aspects of our societies and economies, from education to social contracts and working conditions.”</a:t>
            </a:r>
            <a:endParaRPr kumimoji="0" lang="en-US" sz="1800" b="0" i="0" u="none" strike="noStrike" kern="1200" cap="none" spc="0" normalizeH="0" baseline="0" noProof="0" dirty="0">
              <a:ln>
                <a:noFill/>
              </a:ln>
              <a:solidFill>
                <a:prstClr val="black"/>
              </a:solidFill>
              <a:effectLst/>
              <a:uLnTx/>
              <a:uFillTx/>
              <a:latin typeface="Neue Helvetica W01"/>
              <a:ea typeface="+mn-ea"/>
              <a:cs typeface="+mn-cs"/>
            </a:endParaRPr>
          </a:p>
        </p:txBody>
      </p:sp>
    </p:spTree>
    <p:extLst>
      <p:ext uri="{BB962C8B-B14F-4D97-AF65-F5344CB8AC3E}">
        <p14:creationId xmlns:p14="http://schemas.microsoft.com/office/powerpoint/2010/main" val="3527413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What Klaus Schwab's World Really Looks Like | Armstrong Economics">
            <a:extLst>
              <a:ext uri="{FF2B5EF4-FFF2-40B4-BE49-F238E27FC236}">
                <a16:creationId xmlns:a16="http://schemas.microsoft.com/office/drawing/2014/main" id="{6CA3CD39-8044-4A8E-8ADE-885FAF975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2480"/>
            <a:ext cx="12192000" cy="482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330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A Look at the 'Fascist' Agenda Behind the 'Great Reset' and the WEF's  Reboot Propaganda | Op-Ed Bitcoin News">
            <a:extLst>
              <a:ext uri="{FF2B5EF4-FFF2-40B4-BE49-F238E27FC236}">
                <a16:creationId xmlns:a16="http://schemas.microsoft.com/office/drawing/2014/main" id="{1E8A160F-9597-4A00-8AE0-AB1743974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02C784-6B97-4762-BDD7-1FB8966A7411}"/>
              </a:ext>
            </a:extLst>
          </p:cNvPr>
          <p:cNvSpPr txBox="1"/>
          <p:nvPr/>
        </p:nvSpPr>
        <p:spPr>
          <a:xfrm>
            <a:off x="6764357" y="0"/>
            <a:ext cx="5427643" cy="2369880"/>
          </a:xfrm>
          <a:prstGeom prst="rect">
            <a:avLst/>
          </a:prstGeom>
          <a:noFill/>
        </p:spPr>
        <p:txBody>
          <a:bodyPr wrap="square">
            <a:spAutoFit/>
          </a:bodyPr>
          <a:lstStyle/>
          <a:p>
            <a:r>
              <a:rPr kumimoji="0" lang="en-US" sz="4000" b="1" i="0" u="none" strike="noStrike" kern="1200" cap="none" spc="0" normalizeH="0" baseline="0" noProof="0" dirty="0">
                <a:ln>
                  <a:noFill/>
                </a:ln>
                <a:solidFill>
                  <a:srgbClr val="333333"/>
                </a:solidFill>
                <a:effectLst/>
                <a:uLnTx/>
                <a:uFillTx/>
                <a:latin typeface="Vollkorn"/>
                <a:ea typeface="+mn-ea"/>
                <a:cs typeface="+mn-cs"/>
              </a:rPr>
              <a:t>Dr. Anthony </a:t>
            </a:r>
            <a:r>
              <a:rPr kumimoji="0" lang="en-US" sz="4000" b="1" i="0" u="none" strike="noStrike" kern="1200" cap="none" spc="0" normalizeH="0" baseline="0" noProof="0" dirty="0" err="1">
                <a:ln>
                  <a:noFill/>
                </a:ln>
                <a:solidFill>
                  <a:srgbClr val="333333"/>
                </a:solidFill>
                <a:effectLst/>
                <a:uLnTx/>
                <a:uFillTx/>
                <a:latin typeface="Vollkorn"/>
                <a:ea typeface="+mn-ea"/>
                <a:cs typeface="+mn-cs"/>
              </a:rPr>
              <a:t>Fauci</a:t>
            </a:r>
            <a:r>
              <a:rPr kumimoji="0" lang="en-US" sz="4000" b="1" i="0" u="none" strike="noStrike" kern="1200" cap="none" spc="0" normalizeH="0" baseline="0" noProof="0" dirty="0">
                <a:ln>
                  <a:noFill/>
                </a:ln>
                <a:solidFill>
                  <a:srgbClr val="333333"/>
                </a:solidFill>
                <a:effectLst/>
                <a:uLnTx/>
                <a:uFillTx/>
                <a:latin typeface="Vollkorn"/>
                <a:ea typeface="+mn-ea"/>
                <a:cs typeface="+mn-cs"/>
              </a:rPr>
              <a:t> </a:t>
            </a:r>
          </a:p>
          <a:p>
            <a:r>
              <a:rPr kumimoji="0" lang="en-US" sz="3600" b="0" i="0" u="none" strike="noStrike" kern="1200" cap="none" spc="0" normalizeH="0" baseline="0" noProof="0" dirty="0">
                <a:ln>
                  <a:noFill/>
                </a:ln>
                <a:solidFill>
                  <a:srgbClr val="333333"/>
                </a:solidFill>
                <a:effectLst/>
                <a:uLnTx/>
                <a:uFillTx/>
                <a:latin typeface="Vollkorn"/>
                <a:ea typeface="+mn-ea"/>
                <a:cs typeface="+mn-cs"/>
              </a:rPr>
              <a:t>Wants UN to ‘Rebuild the Infrastructures of Human Existence’</a:t>
            </a:r>
            <a:endParaRPr lang="en-US" sz="3600" dirty="0"/>
          </a:p>
        </p:txBody>
      </p:sp>
    </p:spTree>
    <p:extLst>
      <p:ext uri="{BB962C8B-B14F-4D97-AF65-F5344CB8AC3E}">
        <p14:creationId xmlns:p14="http://schemas.microsoft.com/office/powerpoint/2010/main" val="4075642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2997E3-8D4F-4DAD-A087-A1D196CEB1F4}"/>
              </a:ext>
            </a:extLst>
          </p:cNvPr>
          <p:cNvSpPr txBox="1"/>
          <p:nvPr/>
        </p:nvSpPr>
        <p:spPr>
          <a:xfrm>
            <a:off x="1206346" y="2743200"/>
            <a:ext cx="9529592" cy="3046988"/>
          </a:xfrm>
          <a:prstGeom prst="rect">
            <a:avLst/>
          </a:prstGeom>
          <a:noFill/>
        </p:spPr>
        <p:txBody>
          <a:bodyPr wrap="square" rtlCol="0">
            <a:spAutoFit/>
          </a:bodyPr>
          <a:lstStyle/>
          <a:p>
            <a:r>
              <a:rPr lang="en-US" sz="3200" dirty="0">
                <a:solidFill>
                  <a:schemeClr val="bg1"/>
                </a:solidFill>
              </a:rPr>
              <a:t>“</a:t>
            </a:r>
            <a:r>
              <a:rPr lang="en-US" b="0" i="0" dirty="0">
                <a:solidFill>
                  <a:schemeClr val="bg1"/>
                </a:solidFill>
                <a:effectLst/>
              </a:rPr>
              <a:t> </a:t>
            </a:r>
            <a:r>
              <a:rPr lang="en-US" sz="3200" b="0" i="0" dirty="0">
                <a:effectLst/>
              </a:rPr>
              <a:t>The only thing I’m quite sure of is that 2022 won’t look quite like 2019 — or anything else that any one person can now imagine. . . . On closer inspection, the more I realize I don’t really know what “there” will look like. For all the talk of a “return to normal,” large chunks of the old normal are due for a post-covid-19 rethink.”</a:t>
            </a:r>
            <a:endParaRPr lang="en-US" sz="3200" dirty="0"/>
          </a:p>
        </p:txBody>
      </p:sp>
      <p:sp>
        <p:nvSpPr>
          <p:cNvPr id="5" name="TextBox 4">
            <a:extLst>
              <a:ext uri="{FF2B5EF4-FFF2-40B4-BE49-F238E27FC236}">
                <a16:creationId xmlns:a16="http://schemas.microsoft.com/office/drawing/2014/main" id="{94F08F13-1417-4187-9721-815FF3C144C6}"/>
              </a:ext>
            </a:extLst>
          </p:cNvPr>
          <p:cNvSpPr txBox="1"/>
          <p:nvPr/>
        </p:nvSpPr>
        <p:spPr>
          <a:xfrm>
            <a:off x="495759" y="382481"/>
            <a:ext cx="10950766" cy="1877437"/>
          </a:xfrm>
          <a:prstGeom prst="rect">
            <a:avLst/>
          </a:prstGeom>
          <a:noFill/>
        </p:spPr>
        <p:txBody>
          <a:bodyPr wrap="square" rtlCol="0">
            <a:spAutoFit/>
          </a:bodyPr>
          <a:lstStyle/>
          <a:p>
            <a:pPr algn="ctr"/>
            <a:r>
              <a:rPr lang="en-US" sz="4000" b="1" i="0" dirty="0">
                <a:solidFill>
                  <a:schemeClr val="accent3"/>
                </a:solidFill>
                <a:effectLst/>
                <a:latin typeface="Calibri" panose="020F0502020204030204" pitchFamily="34" charset="0"/>
                <a:cs typeface="Calibri" panose="020F0502020204030204" pitchFamily="34" charset="0"/>
              </a:rPr>
              <a:t>“What changes after covid-19?                                 I’m betting on everything”  </a:t>
            </a:r>
          </a:p>
          <a:p>
            <a:pPr algn="ctr"/>
            <a:r>
              <a:rPr lang="en-US" sz="3600" i="1" dirty="0">
                <a:solidFill>
                  <a:schemeClr val="accent3"/>
                </a:solidFill>
                <a:effectLst/>
                <a:latin typeface="Calibri" panose="020F0502020204030204" pitchFamily="34" charset="0"/>
                <a:cs typeface="Calibri" panose="020F0502020204030204" pitchFamily="34" charset="0"/>
              </a:rPr>
              <a:t> The Washington </a:t>
            </a:r>
            <a:r>
              <a:rPr lang="en-US" sz="3600" i="1" dirty="0">
                <a:solidFill>
                  <a:schemeClr val="accent3"/>
                </a:solidFill>
                <a:latin typeface="Calibri" panose="020F0502020204030204" pitchFamily="34" charset="0"/>
                <a:cs typeface="Calibri" panose="020F0502020204030204" pitchFamily="34" charset="0"/>
              </a:rPr>
              <a:t>Post </a:t>
            </a:r>
            <a:r>
              <a:rPr lang="en-US" sz="3600" dirty="0">
                <a:solidFill>
                  <a:schemeClr val="accent3"/>
                </a:solidFill>
                <a:latin typeface="Calibri" panose="020F0502020204030204" pitchFamily="34" charset="0"/>
                <a:cs typeface="Calibri" panose="020F0502020204030204" pitchFamily="34" charset="0"/>
              </a:rPr>
              <a:t>(</a:t>
            </a:r>
            <a:r>
              <a:rPr lang="en-US" sz="3600" i="0" dirty="0">
                <a:solidFill>
                  <a:schemeClr val="accent3"/>
                </a:solidFill>
                <a:effectLst/>
                <a:latin typeface="Calibri" panose="020F0502020204030204" pitchFamily="34" charset="0"/>
                <a:cs typeface="Calibri" panose="020F0502020204030204" pitchFamily="34" charset="0"/>
              </a:rPr>
              <a:t>Megan </a:t>
            </a:r>
            <a:r>
              <a:rPr lang="en-US" sz="3600" i="0" dirty="0" err="1">
                <a:solidFill>
                  <a:schemeClr val="accent3"/>
                </a:solidFill>
                <a:effectLst/>
                <a:latin typeface="Calibri" panose="020F0502020204030204" pitchFamily="34" charset="0"/>
                <a:cs typeface="Calibri" panose="020F0502020204030204" pitchFamily="34" charset="0"/>
              </a:rPr>
              <a:t>McArdie</a:t>
            </a:r>
            <a:r>
              <a:rPr lang="en-US" sz="3600" dirty="0">
                <a:solidFill>
                  <a:schemeClr val="accent3"/>
                </a:solidFill>
                <a:latin typeface="Calibri" panose="020F0502020204030204" pitchFamily="34" charset="0"/>
                <a:cs typeface="Calibri" panose="020F0502020204030204" pitchFamily="34" charset="0"/>
              </a:rPr>
              <a:t>, </a:t>
            </a:r>
            <a:r>
              <a:rPr lang="en-US" sz="3600" i="0" dirty="0">
                <a:solidFill>
                  <a:schemeClr val="accent3"/>
                </a:solidFill>
                <a:effectLst/>
                <a:latin typeface="Calibri" panose="020F0502020204030204" pitchFamily="34" charset="0"/>
                <a:cs typeface="Calibri" panose="020F0502020204030204" pitchFamily="34" charset="0"/>
              </a:rPr>
              <a:t>11/29/20)</a:t>
            </a:r>
          </a:p>
        </p:txBody>
      </p:sp>
    </p:spTree>
    <p:extLst>
      <p:ext uri="{BB962C8B-B14F-4D97-AF65-F5344CB8AC3E}">
        <p14:creationId xmlns:p14="http://schemas.microsoft.com/office/powerpoint/2010/main" val="640744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BA2209-1B8E-4015-A89B-87832A0FB82E}"/>
              </a:ext>
            </a:extLst>
          </p:cNvPr>
          <p:cNvSpPr txBox="1"/>
          <p:nvPr/>
        </p:nvSpPr>
        <p:spPr>
          <a:xfrm>
            <a:off x="914400" y="920621"/>
            <a:ext cx="9782977" cy="452431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“The more I think about it, the more I think I’m talking about practically everything. . . . And how about the nonmedical things we could be doing to control infectious disease? Are we going to bring handshaking back, and if so, why? Should we accelerate the arrival of a cashless, touchless payment economy, despite the loss of privacy? . . . The only thing I’m quite sure of is that 2022 won’t look quite like 2019 — or anything else that any one person can now imagine.”</a:t>
            </a:r>
          </a:p>
        </p:txBody>
      </p:sp>
    </p:spTree>
    <p:extLst>
      <p:ext uri="{BB962C8B-B14F-4D97-AF65-F5344CB8AC3E}">
        <p14:creationId xmlns:p14="http://schemas.microsoft.com/office/powerpoint/2010/main" val="1736227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FB3C1"/>
        </a:solidFill>
        <a:effectLst/>
      </p:bgPr>
    </p:bg>
    <p:spTree>
      <p:nvGrpSpPr>
        <p:cNvPr id="1" name=""/>
        <p:cNvGrpSpPr/>
        <p:nvPr/>
      </p:nvGrpSpPr>
      <p:grpSpPr>
        <a:xfrm>
          <a:off x="0" y="0"/>
          <a:ext cx="0" cy="0"/>
          <a:chOff x="0" y="0"/>
          <a:chExt cx="0" cy="0"/>
        </a:xfrm>
      </p:grpSpPr>
      <p:pic>
        <p:nvPicPr>
          <p:cNvPr id="4098" name="Picture 2" descr="Is Coronavirus a Sign of the End Times? - The Faith">
            <a:extLst>
              <a:ext uri="{FF2B5EF4-FFF2-40B4-BE49-F238E27FC236}">
                <a16:creationId xmlns:a16="http://schemas.microsoft.com/office/drawing/2014/main" id="{B2C4A524-91A9-419B-A8A0-4B239D3E2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90" y="0"/>
            <a:ext cx="10201810" cy="6858000"/>
          </a:xfrm>
          <a:prstGeom prst="rect">
            <a:avLst/>
          </a:prstGeom>
          <a:solidFill>
            <a:schemeClr val="accent5">
              <a:lumMod val="60000"/>
              <a:lumOff val="40000"/>
            </a:schemeClr>
          </a:solidFill>
        </p:spPr>
      </p:pic>
    </p:spTree>
    <p:extLst>
      <p:ext uri="{BB962C8B-B14F-4D97-AF65-F5344CB8AC3E}">
        <p14:creationId xmlns:p14="http://schemas.microsoft.com/office/powerpoint/2010/main" val="2268517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77B1D4-BB1F-47A9-823B-C8A05A4E9ADD}"/>
              </a:ext>
            </a:extLst>
          </p:cNvPr>
          <p:cNvSpPr txBox="1"/>
          <p:nvPr/>
        </p:nvSpPr>
        <p:spPr>
          <a:xfrm>
            <a:off x="697734" y="366623"/>
            <a:ext cx="10069417" cy="61247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U.S. Supreme Court Justice Samuel Alito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N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mn-cs"/>
              </a:rPr>
              <a:t>"We have never before seen restrictions as severe, extensive and prolonged. [The pandemic] has resulted in "previously unimaginable restrictions on individual liberty.”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mn-cs"/>
              </a:rPr>
              <a:t>“[It’s an] “indisputable statement of fact that we have never before seen restrictions as severe, extensive and prolonged as those experienced for most of 2020.”</a:t>
            </a:r>
          </a:p>
        </p:txBody>
      </p:sp>
    </p:spTree>
    <p:extLst>
      <p:ext uri="{BB962C8B-B14F-4D97-AF65-F5344CB8AC3E}">
        <p14:creationId xmlns:p14="http://schemas.microsoft.com/office/powerpoint/2010/main" val="3857300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mock-up of a Covid-19 Immunity passport boarding card, passport and gloves on a suitcase">
            <a:extLst>
              <a:ext uri="{FF2B5EF4-FFF2-40B4-BE49-F238E27FC236}">
                <a16:creationId xmlns:a16="http://schemas.microsoft.com/office/drawing/2014/main" id="{292F2862-1027-4F90-AD5D-07111D3D2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0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71992C-EC7D-40C3-8ABD-4DEABCB37393}"/>
              </a:ext>
            </a:extLst>
          </p:cNvPr>
          <p:cNvSpPr txBox="1"/>
          <p:nvPr/>
        </p:nvSpPr>
        <p:spPr>
          <a:xfrm>
            <a:off x="925419" y="640798"/>
            <a:ext cx="9210100" cy="5139869"/>
          </a:xfrm>
          <a:prstGeom prst="rect">
            <a:avLst/>
          </a:prstGeom>
          <a:noFill/>
        </p:spPr>
        <p:txBody>
          <a:bodyPr wrap="square">
            <a:spAutoFit/>
          </a:bodyPr>
          <a:lstStyle/>
          <a:p>
            <a:r>
              <a:rPr lang="en-US" sz="4000" i="1" dirty="0">
                <a:solidFill>
                  <a:schemeClr val="accent3"/>
                </a:solidFill>
              </a:rPr>
              <a:t>New York Times </a:t>
            </a:r>
            <a:r>
              <a:rPr lang="en-US" sz="4000" dirty="0">
                <a:solidFill>
                  <a:schemeClr val="accent3"/>
                </a:solidFill>
              </a:rPr>
              <a:t>(4/2/20)</a:t>
            </a:r>
          </a:p>
          <a:p>
            <a:endParaRPr lang="en-US" sz="3200" dirty="0"/>
          </a:p>
          <a:p>
            <a:r>
              <a:rPr lang="en-US" sz="3200" dirty="0"/>
              <a:t>“For people of many faiths, and even none at all, it can feel lately like the end of the world is near. Not only is there a plague, but hundreds of billions of locusts are swarming East Africa. Wildfires have ravaged Australia, killing an untold number of animals. A recent earthquake in Utah even shook the Salt Lake Temple to the top of its iconic spire, causing the golden trumpet to fall from the angel Moroni’s right hand.”</a:t>
            </a:r>
          </a:p>
        </p:txBody>
      </p:sp>
    </p:spTree>
    <p:extLst>
      <p:ext uri="{BB962C8B-B14F-4D97-AF65-F5344CB8AC3E}">
        <p14:creationId xmlns:p14="http://schemas.microsoft.com/office/powerpoint/2010/main" val="2332750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CA5DFB4-8B7F-4008-ACE0-C52B818F3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84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36F2DC-16C2-4C1A-BD50-808D77D6F1A4}"/>
              </a:ext>
            </a:extLst>
          </p:cNvPr>
          <p:cNvSpPr txBox="1"/>
          <p:nvPr/>
        </p:nvSpPr>
        <p:spPr>
          <a:xfrm>
            <a:off x="614275" y="4347973"/>
            <a:ext cx="10963449" cy="2062103"/>
          </a:xfrm>
          <a:prstGeom prst="rect">
            <a:avLst/>
          </a:prstGeom>
          <a:noFill/>
        </p:spPr>
        <p:txBody>
          <a:bodyPr wrap="square">
            <a:spAutoFit/>
          </a:bodyPr>
          <a:lstStyle/>
          <a:p>
            <a:pPr algn="l"/>
            <a:r>
              <a:rPr lang="en-US" sz="3200" b="0" i="0" dirty="0">
                <a:solidFill>
                  <a:schemeClr val="bg1"/>
                </a:solidFill>
                <a:effectLst/>
              </a:rPr>
              <a:t>“This pandemic has provided an opportunity for a reset</a:t>
            </a:r>
            <a:r>
              <a:rPr lang="en-US" sz="3200" dirty="0">
                <a:solidFill>
                  <a:schemeClr val="bg1"/>
                </a:solidFill>
              </a:rPr>
              <a:t>. </a:t>
            </a:r>
            <a:r>
              <a:rPr lang="en-US" sz="3200" b="0" i="0" dirty="0">
                <a:solidFill>
                  <a:schemeClr val="bg1"/>
                </a:solidFill>
                <a:effectLst/>
              </a:rPr>
              <a:t>This is our chance to accelerate our pre-pandemic efforts to reimagine economic systems that actually address global challenges like extreme poverty, inequality and climate change.”</a:t>
            </a:r>
            <a:r>
              <a:rPr lang="en-US" sz="3200" b="0" i="0" dirty="0">
                <a:solidFill>
                  <a:srgbClr val="191919"/>
                </a:solidFill>
                <a:effectLst/>
              </a:rPr>
              <a:t>.”</a:t>
            </a:r>
          </a:p>
        </p:txBody>
      </p:sp>
      <p:pic>
        <p:nvPicPr>
          <p:cNvPr id="1026" name="Picture 2" descr="20201113131148-5faed4f0641ac5c0b1cd530ajpeg">
            <a:extLst>
              <a:ext uri="{FF2B5EF4-FFF2-40B4-BE49-F238E27FC236}">
                <a16:creationId xmlns:a16="http://schemas.microsoft.com/office/drawing/2014/main" id="{DC245D1C-2A33-444B-95F8-0803BE1AE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06737" cy="40316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4F1E493-0C29-4755-A9E6-61118A338956}"/>
              </a:ext>
            </a:extLst>
          </p:cNvPr>
          <p:cNvSpPr txBox="1"/>
          <p:nvPr/>
        </p:nvSpPr>
        <p:spPr>
          <a:xfrm>
            <a:off x="5706737" y="1571650"/>
            <a:ext cx="616944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rgbClr val="969696"/>
                </a:solidFill>
                <a:effectLst/>
                <a:uLnTx/>
                <a:uFillTx/>
              </a:rPr>
              <a:t>Canadian Prime Minister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69696"/>
                </a:solidFill>
                <a:effectLst/>
                <a:uLnTx/>
                <a:uFillTx/>
              </a:rPr>
              <a:t>Justin Trudeau</a:t>
            </a:r>
          </a:p>
        </p:txBody>
      </p:sp>
    </p:spTree>
    <p:extLst>
      <p:ext uri="{BB962C8B-B14F-4D97-AF65-F5344CB8AC3E}">
        <p14:creationId xmlns:p14="http://schemas.microsoft.com/office/powerpoint/2010/main" val="1596926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F4D0B3-BA9B-488C-8FFC-1ABECA1EDACB}"/>
              </a:ext>
            </a:extLst>
          </p:cNvPr>
          <p:cNvSpPr txBox="1"/>
          <p:nvPr/>
        </p:nvSpPr>
        <p:spPr>
          <a:xfrm>
            <a:off x="627962" y="616945"/>
            <a:ext cx="10036366" cy="5201424"/>
          </a:xfrm>
          <a:prstGeom prst="rect">
            <a:avLst/>
          </a:prstGeom>
          <a:noFill/>
        </p:spPr>
        <p:txBody>
          <a:bodyPr wrap="square" rtlCol="0">
            <a:spAutoFit/>
          </a:bodyPr>
          <a:lstStyle/>
          <a:p>
            <a:r>
              <a:rPr lang="en-US" sz="4000" b="1" dirty="0">
                <a:solidFill>
                  <a:schemeClr val="accent3"/>
                </a:solidFill>
              </a:rPr>
              <a:t>    Conclusions</a:t>
            </a:r>
          </a:p>
          <a:p>
            <a:endParaRPr lang="en-US" sz="3600" dirty="0"/>
          </a:p>
          <a:p>
            <a:pPr marL="571500" indent="-571500">
              <a:buFont typeface="Wingdings" panose="05000000000000000000" pitchFamily="2" charset="2"/>
              <a:buChar char="Ø"/>
            </a:pPr>
            <a:r>
              <a:rPr lang="en-US" sz="3200" dirty="0"/>
              <a:t>COVID-19 is a faint foreshadow of Rev 6 and the Pale Rider.</a:t>
            </a:r>
          </a:p>
          <a:p>
            <a:pPr marL="571500" indent="-571500">
              <a:buFont typeface="Wingdings" panose="05000000000000000000" pitchFamily="2" charset="2"/>
              <a:buChar char="Ø"/>
            </a:pPr>
            <a:endParaRPr lang="en-US" sz="3200" dirty="0"/>
          </a:p>
          <a:p>
            <a:pPr marL="571500" indent="-571500">
              <a:buFont typeface="Wingdings" panose="05000000000000000000" pitchFamily="2" charset="2"/>
              <a:buChar char="Ø"/>
            </a:pPr>
            <a:r>
              <a:rPr lang="en-US" sz="3200" dirty="0"/>
              <a:t>COVID-19 </a:t>
            </a:r>
            <a:r>
              <a:rPr lang="en-US" sz="3200" i="1" dirty="0"/>
              <a:t>is not </a:t>
            </a:r>
            <a:r>
              <a:rPr lang="en-US" sz="3200" dirty="0"/>
              <a:t>one of the birth pains Jesus predicted, but could be premature contractions.</a:t>
            </a:r>
          </a:p>
          <a:p>
            <a:endParaRPr lang="en-US" sz="3200" dirty="0"/>
          </a:p>
          <a:p>
            <a:pPr marL="571500" indent="-571500">
              <a:buFont typeface="Wingdings" panose="05000000000000000000" pitchFamily="2" charset="2"/>
              <a:buChar char="Ø"/>
            </a:pPr>
            <a:r>
              <a:rPr lang="en-US" sz="3200" dirty="0"/>
              <a:t>COVID-19 is part of the stage-setting preparing the world for the rise of Antichrist and global government.</a:t>
            </a:r>
          </a:p>
        </p:txBody>
      </p:sp>
    </p:spTree>
    <p:extLst>
      <p:ext uri="{BB962C8B-B14F-4D97-AF65-F5344CB8AC3E}">
        <p14:creationId xmlns:p14="http://schemas.microsoft.com/office/powerpoint/2010/main" val="299267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s COVID-19 a Sign of the End Times? | Reston Bible Church">
            <a:extLst>
              <a:ext uri="{FF2B5EF4-FFF2-40B4-BE49-F238E27FC236}">
                <a16:creationId xmlns:a16="http://schemas.microsoft.com/office/drawing/2014/main" id="{8B402CA2-4EEB-4560-9C46-726997E2A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AE9488C-3883-4C71-A2F3-C01D9E196910}"/>
              </a:ext>
            </a:extLst>
          </p:cNvPr>
          <p:cNvSpPr txBox="1"/>
          <p:nvPr/>
        </p:nvSpPr>
        <p:spPr>
          <a:xfrm>
            <a:off x="3842132" y="4185875"/>
            <a:ext cx="964251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Bookman Old Style" panose="02050604050505020204" pitchFamily="18" charset="0"/>
              </a:rPr>
              <a:t>Pale Rider</a:t>
            </a:r>
            <a:r>
              <a:rPr lang="en-US" sz="3200" dirty="0">
                <a:solidFill>
                  <a:srgbClr val="FFFF00"/>
                </a:solidFill>
                <a:latin typeface="Bookman Old Style" panose="020506040505050202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Bookman Old Style" panose="02050604050505020204" pitchFamily="18" charset="0"/>
              </a:rPr>
              <a:t>Birth Pains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Bookman Old Style" panose="02050604050505020204" pitchFamily="18" charset="0"/>
              </a:rPr>
              <a:t>Prophetic Significance</a:t>
            </a:r>
          </a:p>
        </p:txBody>
      </p:sp>
    </p:spTree>
    <p:extLst>
      <p:ext uri="{BB962C8B-B14F-4D97-AF65-F5344CB8AC3E}">
        <p14:creationId xmlns:p14="http://schemas.microsoft.com/office/powerpoint/2010/main" val="373358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nd Times Markers in 2020 - Pretribulation Rapture">
            <a:extLst>
              <a:ext uri="{FF2B5EF4-FFF2-40B4-BE49-F238E27FC236}">
                <a16:creationId xmlns:a16="http://schemas.microsoft.com/office/drawing/2014/main" id="{63BA77CA-8B64-4C48-B0D3-17D3F7364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9C82AF-2AFB-4970-B53E-4238BD55F433}"/>
              </a:ext>
            </a:extLst>
          </p:cNvPr>
          <p:cNvSpPr txBox="1"/>
          <p:nvPr/>
        </p:nvSpPr>
        <p:spPr>
          <a:xfrm>
            <a:off x="8671389" y="5712431"/>
            <a:ext cx="3520611" cy="707886"/>
          </a:xfrm>
          <a:prstGeom prst="rect">
            <a:avLst/>
          </a:prstGeom>
          <a:noFill/>
        </p:spPr>
        <p:txBody>
          <a:bodyPr wrap="square" rtlCol="0">
            <a:spAutoFit/>
          </a:bodyPr>
          <a:lstStyle/>
          <a:p>
            <a:r>
              <a:rPr lang="en-US" sz="4000" dirty="0">
                <a:solidFill>
                  <a:schemeClr val="bg1"/>
                </a:solidFill>
              </a:rPr>
              <a:t>THE PALE RIDER</a:t>
            </a:r>
          </a:p>
        </p:txBody>
      </p:sp>
    </p:spTree>
    <p:extLst>
      <p:ext uri="{BB962C8B-B14F-4D97-AF65-F5344CB8AC3E}">
        <p14:creationId xmlns:p14="http://schemas.microsoft.com/office/powerpoint/2010/main" val="3844945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6E3AA8-1941-4219-9F4A-F9A1249B96CF}"/>
              </a:ext>
            </a:extLst>
          </p:cNvPr>
          <p:cNvSpPr txBox="1"/>
          <p:nvPr/>
        </p:nvSpPr>
        <p:spPr>
          <a:xfrm>
            <a:off x="297455" y="181957"/>
            <a:ext cx="10873649" cy="6617196"/>
          </a:xfrm>
          <a:prstGeom prst="rect">
            <a:avLst/>
          </a:prstGeom>
          <a:noFill/>
        </p:spPr>
        <p:txBody>
          <a:bodyPr wrap="square">
            <a:spAutoFit/>
          </a:bodyPr>
          <a:lstStyle/>
          <a:p>
            <a:r>
              <a:rPr lang="en-US" sz="3600" dirty="0">
                <a:solidFill>
                  <a:schemeClr val="accent3"/>
                </a:solidFill>
              </a:rPr>
              <a:t>Leviticus 26:22  </a:t>
            </a:r>
            <a:r>
              <a:rPr lang="en-US" sz="3200" dirty="0"/>
              <a:t>“I will send wild animals against you, and they will rob you of your children, destroy your cattle and make you so few in number that your roads will be deserted.” </a:t>
            </a:r>
          </a:p>
          <a:p>
            <a:endParaRPr lang="en-US" sz="3200" dirty="0">
              <a:solidFill>
                <a:schemeClr val="accent3"/>
              </a:solidFill>
            </a:endParaRPr>
          </a:p>
          <a:p>
            <a:r>
              <a:rPr lang="en-US" sz="3600" dirty="0">
                <a:solidFill>
                  <a:schemeClr val="accent3"/>
                </a:solidFill>
              </a:rPr>
              <a:t>Deuteronomy 32:24 </a:t>
            </a:r>
            <a:r>
              <a:rPr lang="en-US" sz="3200" dirty="0"/>
              <a:t>“I will send wasting famine against them, consuming pestilence and deadly plague; I will send against them the fangs of wild beasts, the venom of vipers that glide in the dust.”</a:t>
            </a:r>
          </a:p>
          <a:p>
            <a:endParaRPr lang="en-US" sz="3200" dirty="0"/>
          </a:p>
          <a:p>
            <a:r>
              <a:rPr lang="en-US" sz="3200" dirty="0"/>
              <a:t> </a:t>
            </a:r>
            <a:r>
              <a:rPr lang="en-US" sz="3600" dirty="0">
                <a:solidFill>
                  <a:schemeClr val="accent3"/>
                </a:solidFill>
              </a:rPr>
              <a:t>Jeremiah 15:3  </a:t>
            </a:r>
            <a:r>
              <a:rPr lang="en-US" sz="3200" dirty="0"/>
              <a:t>“I will send four kinds of destroyers against them," declares the LORD, “the sword to kill and the dogs to drag away and the birds and the wild animals to devour and destroy.” </a:t>
            </a:r>
          </a:p>
        </p:txBody>
      </p:sp>
    </p:spTree>
    <p:extLst>
      <p:ext uri="{BB962C8B-B14F-4D97-AF65-F5344CB8AC3E}">
        <p14:creationId xmlns:p14="http://schemas.microsoft.com/office/powerpoint/2010/main" val="330794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97369C-6C37-4AEF-8385-434F66DB5759}"/>
              </a:ext>
            </a:extLst>
          </p:cNvPr>
          <p:cNvSpPr txBox="1"/>
          <p:nvPr/>
        </p:nvSpPr>
        <p:spPr>
          <a:xfrm>
            <a:off x="1557050" y="932333"/>
            <a:ext cx="9077899" cy="4524315"/>
          </a:xfrm>
          <a:prstGeom prst="rect">
            <a:avLst/>
          </a:prstGeom>
          <a:noFill/>
        </p:spPr>
        <p:txBody>
          <a:bodyPr wrap="square">
            <a:spAutoFit/>
          </a:bodyPr>
          <a:lstStyle/>
          <a:p>
            <a:r>
              <a:rPr lang="en-US" sz="4000" b="1" dirty="0">
                <a:solidFill>
                  <a:schemeClr val="accent3"/>
                </a:solidFill>
              </a:rPr>
              <a:t>Famine, pestilence, sword, and wild beasts are frequently linked together    the OT.</a:t>
            </a:r>
          </a:p>
          <a:p>
            <a:endParaRPr lang="en-US" sz="4000" b="1" dirty="0">
              <a:solidFill>
                <a:schemeClr val="accent3"/>
              </a:solidFill>
            </a:endParaRPr>
          </a:p>
          <a:p>
            <a:r>
              <a:rPr lang="en-US" sz="3200" dirty="0"/>
              <a:t>“I will send famine and wild beasts against you, and they will leave you childless. Plague and bloodshed will sweep through you, and I will bring the sword against you. I the Lord have spoken (</a:t>
            </a:r>
            <a:r>
              <a:rPr lang="en-US" sz="3200" dirty="0" err="1"/>
              <a:t>Ezek</a:t>
            </a:r>
            <a:r>
              <a:rPr lang="en-US" sz="3200" dirty="0"/>
              <a:t> 5:17).”</a:t>
            </a:r>
          </a:p>
        </p:txBody>
      </p:sp>
    </p:spTree>
    <p:extLst>
      <p:ext uri="{BB962C8B-B14F-4D97-AF65-F5344CB8AC3E}">
        <p14:creationId xmlns:p14="http://schemas.microsoft.com/office/powerpoint/2010/main" val="60998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9C35EA-CC90-4DF3-BE95-67FA831B101E}"/>
              </a:ext>
            </a:extLst>
          </p:cNvPr>
          <p:cNvSpPr txBox="1"/>
          <p:nvPr/>
        </p:nvSpPr>
        <p:spPr>
          <a:xfrm>
            <a:off x="1388125" y="1277957"/>
            <a:ext cx="8670274" cy="4001095"/>
          </a:xfrm>
          <a:prstGeom prst="rect">
            <a:avLst/>
          </a:prstGeom>
          <a:noFill/>
        </p:spPr>
        <p:txBody>
          <a:bodyPr wrap="square" rtlCol="0">
            <a:spAutoFit/>
          </a:bodyPr>
          <a:lstStyle/>
          <a:p>
            <a:r>
              <a:rPr lang="en-US" sz="4000" b="1" dirty="0">
                <a:solidFill>
                  <a:schemeClr val="accent3"/>
                </a:solidFill>
              </a:rPr>
              <a:t>COVID-19 is not a fulfillment of Rev 6</a:t>
            </a:r>
          </a:p>
          <a:p>
            <a:endParaRPr lang="en-US" sz="3200" dirty="0"/>
          </a:p>
          <a:p>
            <a:pPr marL="342900" indent="-342900">
              <a:buAutoNum type="arabicPeriod"/>
            </a:pPr>
            <a:r>
              <a:rPr lang="en-US" sz="3200" dirty="0"/>
              <a:t> The rapture has not occurred</a:t>
            </a:r>
          </a:p>
          <a:p>
            <a:pPr marL="342900" indent="-342900">
              <a:buAutoNum type="arabicPeriod"/>
            </a:pPr>
            <a:endParaRPr lang="en-US" sz="3200" dirty="0"/>
          </a:p>
          <a:p>
            <a:pPr marL="342900" indent="-342900">
              <a:buAutoNum type="arabicPeriod"/>
            </a:pPr>
            <a:r>
              <a:rPr lang="en-US" sz="3200" dirty="0"/>
              <a:t> The tribulation has not commenced (the rider on the white horse [Antichrist] has not emerged.</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355124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Coronavirus and End Time Birth Pains — Grace Community Church">
            <a:extLst>
              <a:ext uri="{FF2B5EF4-FFF2-40B4-BE49-F238E27FC236}">
                <a16:creationId xmlns:a16="http://schemas.microsoft.com/office/drawing/2014/main" id="{AE131D00-85DD-40C1-8F7E-B9579CCC524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2" name="Picture 10" descr="COVID-19 Update from Ames - Ames Corporation">
            <a:extLst>
              <a:ext uri="{FF2B5EF4-FFF2-40B4-BE49-F238E27FC236}">
                <a16:creationId xmlns:a16="http://schemas.microsoft.com/office/drawing/2014/main" id="{B9E4D212-EFE7-44F7-BDC4-28D0F33A3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07D61DF-DA65-450E-9E63-CBDF11E0D7C7}"/>
              </a:ext>
            </a:extLst>
          </p:cNvPr>
          <p:cNvSpPr txBox="1"/>
          <p:nvPr/>
        </p:nvSpPr>
        <p:spPr>
          <a:xfrm>
            <a:off x="517791" y="458956"/>
            <a:ext cx="4759287" cy="5940088"/>
          </a:xfrm>
          <a:prstGeom prst="rect">
            <a:avLst/>
          </a:prstGeom>
          <a:noFill/>
        </p:spPr>
        <p:txBody>
          <a:bodyPr wrap="square" rtlCol="0">
            <a:spAutoFit/>
          </a:bodyPr>
          <a:lstStyle/>
          <a:p>
            <a:r>
              <a:rPr lang="en-US" sz="4000" b="1" dirty="0">
                <a:solidFill>
                  <a:srgbClr val="FF0000"/>
                </a:solidFill>
              </a:rPr>
              <a:t>Plagues, Pestilence and </a:t>
            </a:r>
            <a:r>
              <a:rPr lang="en-US" sz="4800" b="1" i="1" dirty="0">
                <a:solidFill>
                  <a:srgbClr val="FF0000"/>
                </a:solidFill>
              </a:rPr>
              <a:t>Birth Pains</a:t>
            </a:r>
          </a:p>
          <a:p>
            <a:endParaRPr lang="en-US" sz="4000" b="1" dirty="0">
              <a:solidFill>
                <a:srgbClr val="FF0000"/>
              </a:solidFill>
            </a:endParaRPr>
          </a:p>
          <a:p>
            <a:r>
              <a:rPr lang="en-US" sz="3600" b="1" dirty="0">
                <a:solidFill>
                  <a:schemeClr val="bg2">
                    <a:lumMod val="50000"/>
                  </a:schemeClr>
                </a:solidFill>
              </a:rPr>
              <a:t>Matt 24:4-8</a:t>
            </a:r>
          </a:p>
          <a:p>
            <a:r>
              <a:rPr lang="en-US" sz="3600" b="1" dirty="0">
                <a:solidFill>
                  <a:schemeClr val="bg2">
                    <a:lumMod val="50000"/>
                  </a:schemeClr>
                </a:solidFill>
              </a:rPr>
              <a:t>Luke 21:11</a:t>
            </a:r>
          </a:p>
          <a:p>
            <a:endParaRPr lang="en-US" sz="3600" dirty="0">
              <a:solidFill>
                <a:schemeClr val="bg2">
                  <a:lumMod val="50000"/>
                </a:schemeClr>
              </a:solidFill>
            </a:endParaRPr>
          </a:p>
          <a:p>
            <a:r>
              <a:rPr lang="en-US" sz="3600" dirty="0">
                <a:solidFill>
                  <a:schemeClr val="bg2">
                    <a:lumMod val="50000"/>
                  </a:schemeClr>
                </a:solidFill>
              </a:rPr>
              <a:t>	3 Main Signposts</a:t>
            </a:r>
          </a:p>
          <a:p>
            <a:r>
              <a:rPr lang="en-US" sz="3600" dirty="0">
                <a:solidFill>
                  <a:schemeClr val="bg2">
                    <a:lumMod val="50000"/>
                  </a:schemeClr>
                </a:solidFill>
              </a:rPr>
              <a:t>	     - Heresy</a:t>
            </a:r>
          </a:p>
          <a:p>
            <a:r>
              <a:rPr lang="en-US" sz="3600" dirty="0">
                <a:solidFill>
                  <a:schemeClr val="bg2">
                    <a:lumMod val="50000"/>
                  </a:schemeClr>
                </a:solidFill>
              </a:rPr>
              <a:t>	     - Rivalry</a:t>
            </a:r>
          </a:p>
          <a:p>
            <a:r>
              <a:rPr lang="en-US" sz="3600" dirty="0">
                <a:solidFill>
                  <a:schemeClr val="bg2">
                    <a:lumMod val="50000"/>
                  </a:schemeClr>
                </a:solidFill>
              </a:rPr>
              <a:t>	    -  Calamity</a:t>
            </a:r>
          </a:p>
        </p:txBody>
      </p:sp>
    </p:spTree>
    <p:extLst>
      <p:ext uri="{BB962C8B-B14F-4D97-AF65-F5344CB8AC3E}">
        <p14:creationId xmlns:p14="http://schemas.microsoft.com/office/powerpoint/2010/main" val="310356531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dwards_CE101_purple_2015">
  <a:themeElements>
    <a:clrScheme name="rev">
      <a:dk1>
        <a:srgbClr val="FFFFFF"/>
      </a:dk1>
      <a:lt1>
        <a:srgbClr val="FFFFFF"/>
      </a:lt1>
      <a:dk2>
        <a:srgbClr val="D0BE40"/>
      </a:dk2>
      <a:lt2>
        <a:srgbClr val="D0BE40"/>
      </a:lt2>
      <a:accent1>
        <a:srgbClr val="D0BE40"/>
      </a:accent1>
      <a:accent2>
        <a:srgbClr val="D6862D"/>
      </a:accent2>
      <a:accent3>
        <a:srgbClr val="8C3939"/>
      </a:accent3>
      <a:accent4>
        <a:srgbClr val="877F6C"/>
      </a:accent4>
      <a:accent5>
        <a:srgbClr val="972109"/>
      </a:accent5>
      <a:accent6>
        <a:srgbClr val="AEB795"/>
      </a:accent6>
      <a:hlink>
        <a:srgbClr val="CC9900"/>
      </a:hlink>
      <a:folHlink>
        <a:srgbClr val="B2B2B2"/>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20072</TotalTime>
  <Words>1698</Words>
  <Application>Microsoft Office PowerPoint</Application>
  <PresentationFormat>Widescreen</PresentationFormat>
  <Paragraphs>133</Paragraphs>
  <Slides>32</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Arial</vt:lpstr>
      <vt:lpstr>Bookman Old Style</vt:lpstr>
      <vt:lpstr>Calibri</vt:lpstr>
      <vt:lpstr>Calibri Light</vt:lpstr>
      <vt:lpstr>Cambria</vt:lpstr>
      <vt:lpstr>CNN</vt:lpstr>
      <vt:lpstr>M Avenir Medium</vt:lpstr>
      <vt:lpstr>Neue Helvetica W01</vt:lpstr>
      <vt:lpstr>Vollkorn</vt:lpstr>
      <vt:lpstr>Wingdings</vt:lpstr>
      <vt:lpstr>Office Theme</vt:lpstr>
      <vt:lpstr>SEdwards_CE101_purple_2015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Hitchcock</dc:creator>
  <cp:lastModifiedBy>Barb Appel</cp:lastModifiedBy>
  <cp:revision>56</cp:revision>
  <dcterms:created xsi:type="dcterms:W3CDTF">2020-11-13T19:16:58Z</dcterms:created>
  <dcterms:modified xsi:type="dcterms:W3CDTF">2020-12-02T23:35:37Z</dcterms:modified>
</cp:coreProperties>
</file>