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1.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2.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3.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4.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5.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6.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7.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8.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9.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0.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31.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32.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3.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4.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5.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36.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7.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8.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9.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40.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41.xml" ContentType="application/vnd.openxmlformats-officedocument.theme+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42.xml" ContentType="application/vnd.openxmlformats-officedocument.theme+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3.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 id="2147483876" r:id="rId4"/>
    <p:sldMasterId id="2147483924" r:id="rId5"/>
    <p:sldMasterId id="2147483936" r:id="rId6"/>
    <p:sldMasterId id="2147483948" r:id="rId7"/>
    <p:sldMasterId id="2147483960" r:id="rId8"/>
    <p:sldMasterId id="2147483972" r:id="rId9"/>
    <p:sldMasterId id="2147483984" r:id="rId10"/>
    <p:sldMasterId id="2147484008" r:id="rId11"/>
    <p:sldMasterId id="2147484032" r:id="rId12"/>
    <p:sldMasterId id="2147484044" r:id="rId13"/>
    <p:sldMasterId id="2147484056" r:id="rId14"/>
    <p:sldMasterId id="2147484068" r:id="rId15"/>
    <p:sldMasterId id="2147484080" r:id="rId16"/>
    <p:sldMasterId id="2147484092" r:id="rId17"/>
    <p:sldMasterId id="2147484116" r:id="rId18"/>
    <p:sldMasterId id="2147484176" r:id="rId19"/>
    <p:sldMasterId id="2147484188" r:id="rId20"/>
    <p:sldMasterId id="2147484200" r:id="rId21"/>
    <p:sldMasterId id="2147484211" r:id="rId22"/>
    <p:sldMasterId id="2147484222" r:id="rId23"/>
    <p:sldMasterId id="2147484233" r:id="rId24"/>
    <p:sldMasterId id="2147484244" r:id="rId25"/>
    <p:sldMasterId id="2147484255" r:id="rId26"/>
    <p:sldMasterId id="2147484266" r:id="rId27"/>
    <p:sldMasterId id="2147484310" r:id="rId28"/>
    <p:sldMasterId id="2147484321" r:id="rId29"/>
    <p:sldMasterId id="2147484332" r:id="rId30"/>
    <p:sldMasterId id="2147484343" r:id="rId31"/>
    <p:sldMasterId id="2147484354" r:id="rId32"/>
    <p:sldMasterId id="2147484365" r:id="rId33"/>
    <p:sldMasterId id="2147484376" r:id="rId34"/>
    <p:sldMasterId id="2147484387" r:id="rId35"/>
    <p:sldMasterId id="2147484398" r:id="rId36"/>
    <p:sldMasterId id="2147484442" r:id="rId37"/>
    <p:sldMasterId id="2147484453" r:id="rId38"/>
    <p:sldMasterId id="2147484475" r:id="rId39"/>
    <p:sldMasterId id="2147484497" r:id="rId40"/>
    <p:sldMasterId id="2147484508" r:id="rId41"/>
    <p:sldMasterId id="2147484519" r:id="rId42"/>
    <p:sldMasterId id="2147484527" r:id="rId43"/>
    <p:sldMasterId id="2147484535" r:id="rId44"/>
  </p:sldMasterIdLst>
  <p:notesMasterIdLst>
    <p:notesMasterId r:id="rId243"/>
  </p:notesMasterIdLst>
  <p:sldIdLst>
    <p:sldId id="256" r:id="rId45"/>
    <p:sldId id="829" r:id="rId46"/>
    <p:sldId id="467" r:id="rId47"/>
    <p:sldId id="468" r:id="rId48"/>
    <p:sldId id="260" r:id="rId49"/>
    <p:sldId id="261" r:id="rId50"/>
    <p:sldId id="477" r:id="rId51"/>
    <p:sldId id="469" r:id="rId52"/>
    <p:sldId id="538" r:id="rId53"/>
    <p:sldId id="827" r:id="rId54"/>
    <p:sldId id="539" r:id="rId55"/>
    <p:sldId id="826" r:id="rId56"/>
    <p:sldId id="558" r:id="rId57"/>
    <p:sldId id="559" r:id="rId58"/>
    <p:sldId id="560" r:id="rId59"/>
    <p:sldId id="561" r:id="rId60"/>
    <p:sldId id="562" r:id="rId61"/>
    <p:sldId id="563" r:id="rId62"/>
    <p:sldId id="565" r:id="rId63"/>
    <p:sldId id="567" r:id="rId64"/>
    <p:sldId id="566" r:id="rId65"/>
    <p:sldId id="568" r:id="rId66"/>
    <p:sldId id="542" r:id="rId67"/>
    <p:sldId id="831" r:id="rId68"/>
    <p:sldId id="543" r:id="rId69"/>
    <p:sldId id="830" r:id="rId70"/>
    <p:sldId id="544" r:id="rId71"/>
    <p:sldId id="570" r:id="rId72"/>
    <p:sldId id="573" r:id="rId73"/>
    <p:sldId id="574" r:id="rId74"/>
    <p:sldId id="824" r:id="rId75"/>
    <p:sldId id="823" r:id="rId76"/>
    <p:sldId id="822" r:id="rId77"/>
    <p:sldId id="578" r:id="rId78"/>
    <p:sldId id="577" r:id="rId79"/>
    <p:sldId id="579" r:id="rId80"/>
    <p:sldId id="580" r:id="rId81"/>
    <p:sldId id="576" r:id="rId82"/>
    <p:sldId id="609" r:id="rId83"/>
    <p:sldId id="286" r:id="rId84"/>
    <p:sldId id="833" r:id="rId85"/>
    <p:sldId id="835" r:id="rId86"/>
    <p:sldId id="610" r:id="rId87"/>
    <p:sldId id="288" r:id="rId88"/>
    <p:sldId id="611" r:id="rId89"/>
    <p:sldId id="289" r:id="rId90"/>
    <p:sldId id="836" r:id="rId91"/>
    <p:sldId id="612" r:id="rId92"/>
    <p:sldId id="290" r:id="rId93"/>
    <p:sldId id="832" r:id="rId94"/>
    <p:sldId id="613" r:id="rId95"/>
    <p:sldId id="614" r:id="rId96"/>
    <p:sldId id="617" r:id="rId97"/>
    <p:sldId id="825" r:id="rId98"/>
    <p:sldId id="620" r:id="rId99"/>
    <p:sldId id="621" r:id="rId100"/>
    <p:sldId id="623" r:id="rId101"/>
    <p:sldId id="650" r:id="rId102"/>
    <p:sldId id="837" r:id="rId103"/>
    <p:sldId id="645" r:id="rId104"/>
    <p:sldId id="646" r:id="rId105"/>
    <p:sldId id="647" r:id="rId106"/>
    <p:sldId id="648" r:id="rId107"/>
    <p:sldId id="653" r:id="rId108"/>
    <p:sldId id="838" r:id="rId109"/>
    <p:sldId id="654" r:id="rId110"/>
    <p:sldId id="657" r:id="rId111"/>
    <p:sldId id="658" r:id="rId112"/>
    <p:sldId id="655" r:id="rId113"/>
    <p:sldId id="840" r:id="rId114"/>
    <p:sldId id="839" r:id="rId115"/>
    <p:sldId id="659" r:id="rId116"/>
    <p:sldId id="842" r:id="rId117"/>
    <p:sldId id="841" r:id="rId118"/>
    <p:sldId id="660" r:id="rId119"/>
    <p:sldId id="843" r:id="rId120"/>
    <p:sldId id="661" r:id="rId121"/>
    <p:sldId id="683" r:id="rId122"/>
    <p:sldId id="844" r:id="rId123"/>
    <p:sldId id="663" r:id="rId124"/>
    <p:sldId id="664" r:id="rId125"/>
    <p:sldId id="684" r:id="rId126"/>
    <p:sldId id="685" r:id="rId127"/>
    <p:sldId id="686" r:id="rId128"/>
    <p:sldId id="668" r:id="rId129"/>
    <p:sldId id="669" r:id="rId130"/>
    <p:sldId id="670" r:id="rId131"/>
    <p:sldId id="671" r:id="rId132"/>
    <p:sldId id="689" r:id="rId133"/>
    <p:sldId id="690" r:id="rId134"/>
    <p:sldId id="672" r:id="rId135"/>
    <p:sldId id="677" r:id="rId136"/>
    <p:sldId id="678" r:id="rId137"/>
    <p:sldId id="679" r:id="rId138"/>
    <p:sldId id="691" r:id="rId139"/>
    <p:sldId id="695" r:id="rId140"/>
    <p:sldId id="694" r:id="rId141"/>
    <p:sldId id="697" r:id="rId142"/>
    <p:sldId id="744" r:id="rId143"/>
    <p:sldId id="845" r:id="rId144"/>
    <p:sldId id="846" r:id="rId145"/>
    <p:sldId id="847" r:id="rId146"/>
    <p:sldId id="361" r:id="rId147"/>
    <p:sldId id="359" r:id="rId148"/>
    <p:sldId id="360" r:id="rId149"/>
    <p:sldId id="363" r:id="rId150"/>
    <p:sldId id="848" r:id="rId151"/>
    <p:sldId id="367" r:id="rId152"/>
    <p:sldId id="849" r:id="rId153"/>
    <p:sldId id="368" r:id="rId154"/>
    <p:sldId id="369" r:id="rId155"/>
    <p:sldId id="850" r:id="rId156"/>
    <p:sldId id="372" r:id="rId157"/>
    <p:sldId id="371" r:id="rId158"/>
    <p:sldId id="373" r:id="rId159"/>
    <p:sldId id="374" r:id="rId160"/>
    <p:sldId id="851" r:id="rId161"/>
    <p:sldId id="852" r:id="rId162"/>
    <p:sldId id="854" r:id="rId163"/>
    <p:sldId id="853" r:id="rId164"/>
    <p:sldId id="855" r:id="rId165"/>
    <p:sldId id="741" r:id="rId166"/>
    <p:sldId id="743" r:id="rId167"/>
    <p:sldId id="751" r:id="rId168"/>
    <p:sldId id="745" r:id="rId169"/>
    <p:sldId id="858" r:id="rId170"/>
    <p:sldId id="748" r:id="rId171"/>
    <p:sldId id="749" r:id="rId172"/>
    <p:sldId id="750" r:id="rId173"/>
    <p:sldId id="392" r:id="rId174"/>
    <p:sldId id="752" r:id="rId175"/>
    <p:sldId id="753" r:id="rId176"/>
    <p:sldId id="754" r:id="rId177"/>
    <p:sldId id="755" r:id="rId178"/>
    <p:sldId id="757" r:id="rId179"/>
    <p:sldId id="758" r:id="rId180"/>
    <p:sldId id="761" r:id="rId181"/>
    <p:sldId id="764" r:id="rId182"/>
    <p:sldId id="762" r:id="rId183"/>
    <p:sldId id="765" r:id="rId184"/>
    <p:sldId id="763" r:id="rId185"/>
    <p:sldId id="766" r:id="rId186"/>
    <p:sldId id="394" r:id="rId187"/>
    <p:sldId id="768" r:id="rId188"/>
    <p:sldId id="859" r:id="rId189"/>
    <p:sldId id="770" r:id="rId190"/>
    <p:sldId id="771" r:id="rId191"/>
    <p:sldId id="773" r:id="rId192"/>
    <p:sldId id="860" r:id="rId193"/>
    <p:sldId id="784" r:id="rId194"/>
    <p:sldId id="379" r:id="rId195"/>
    <p:sldId id="856" r:id="rId196"/>
    <p:sldId id="787" r:id="rId197"/>
    <p:sldId id="404" r:id="rId198"/>
    <p:sldId id="408" r:id="rId199"/>
    <p:sldId id="788" r:id="rId200"/>
    <p:sldId id="791" r:id="rId201"/>
    <p:sldId id="411" r:id="rId202"/>
    <p:sldId id="406" r:id="rId203"/>
    <p:sldId id="412" r:id="rId204"/>
    <p:sldId id="413" r:id="rId205"/>
    <p:sldId id="857" r:id="rId206"/>
    <p:sldId id="789" r:id="rId207"/>
    <p:sldId id="790" r:id="rId208"/>
    <p:sldId id="407" r:id="rId209"/>
    <p:sldId id="798" r:id="rId210"/>
    <p:sldId id="797" r:id="rId211"/>
    <p:sldId id="861" r:id="rId212"/>
    <p:sldId id="872" r:id="rId213"/>
    <p:sldId id="422" r:id="rId214"/>
    <p:sldId id="862" r:id="rId215"/>
    <p:sldId id="863" r:id="rId216"/>
    <p:sldId id="864" r:id="rId217"/>
    <p:sldId id="421" r:id="rId218"/>
    <p:sldId id="865" r:id="rId219"/>
    <p:sldId id="805" r:id="rId220"/>
    <p:sldId id="866" r:id="rId221"/>
    <p:sldId id="806" r:id="rId222"/>
    <p:sldId id="807" r:id="rId223"/>
    <p:sldId id="808" r:id="rId224"/>
    <p:sldId id="809" r:id="rId225"/>
    <p:sldId id="867" r:id="rId226"/>
    <p:sldId id="810" r:id="rId227"/>
    <p:sldId id="811" r:id="rId228"/>
    <p:sldId id="821" r:id="rId229"/>
    <p:sldId id="812" r:id="rId230"/>
    <p:sldId id="816" r:id="rId231"/>
    <p:sldId id="817" r:id="rId232"/>
    <p:sldId id="871" r:id="rId233"/>
    <p:sldId id="869" r:id="rId234"/>
    <p:sldId id="813" r:id="rId235"/>
    <p:sldId id="814" r:id="rId236"/>
    <p:sldId id="815" r:id="rId237"/>
    <p:sldId id="868" r:id="rId238"/>
    <p:sldId id="818" r:id="rId239"/>
    <p:sldId id="820" r:id="rId240"/>
    <p:sldId id="819" r:id="rId241"/>
    <p:sldId id="870" r:id="rId2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6017" autoAdjust="0"/>
  </p:normalViewPr>
  <p:slideViewPr>
    <p:cSldViewPr snapToGrid="0">
      <p:cViewPr varScale="1">
        <p:scale>
          <a:sx n="98" d="100"/>
          <a:sy n="98" d="100"/>
        </p:scale>
        <p:origin x="413"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7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19.xml"/><Relationship Id="rId84" Type="http://schemas.openxmlformats.org/officeDocument/2006/relationships/slide" Target="slides/slide40.xml"/><Relationship Id="rId138" Type="http://schemas.openxmlformats.org/officeDocument/2006/relationships/slide" Target="slides/slide94.xml"/><Relationship Id="rId159" Type="http://schemas.openxmlformats.org/officeDocument/2006/relationships/slide" Target="slides/slide115.xml"/><Relationship Id="rId170" Type="http://schemas.openxmlformats.org/officeDocument/2006/relationships/slide" Target="slides/slide126.xml"/><Relationship Id="rId191" Type="http://schemas.openxmlformats.org/officeDocument/2006/relationships/slide" Target="slides/slide147.xml"/><Relationship Id="rId205" Type="http://schemas.openxmlformats.org/officeDocument/2006/relationships/slide" Target="slides/slide161.xml"/><Relationship Id="rId226" Type="http://schemas.openxmlformats.org/officeDocument/2006/relationships/slide" Target="slides/slide182.xml"/><Relationship Id="rId247" Type="http://schemas.openxmlformats.org/officeDocument/2006/relationships/tableStyles" Target="tableStyles.xml"/><Relationship Id="rId107" Type="http://schemas.openxmlformats.org/officeDocument/2006/relationships/slide" Target="slides/slide6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9.xml"/><Relationship Id="rId74" Type="http://schemas.openxmlformats.org/officeDocument/2006/relationships/slide" Target="slides/slide30.xml"/><Relationship Id="rId128" Type="http://schemas.openxmlformats.org/officeDocument/2006/relationships/slide" Target="slides/slide84.xml"/><Relationship Id="rId149" Type="http://schemas.openxmlformats.org/officeDocument/2006/relationships/slide" Target="slides/slide105.xml"/><Relationship Id="rId5" Type="http://schemas.openxmlformats.org/officeDocument/2006/relationships/slideMaster" Target="slideMasters/slideMaster5.xml"/><Relationship Id="rId95" Type="http://schemas.openxmlformats.org/officeDocument/2006/relationships/slide" Target="slides/slide51.xml"/><Relationship Id="rId160" Type="http://schemas.openxmlformats.org/officeDocument/2006/relationships/slide" Target="slides/slide116.xml"/><Relationship Id="rId181" Type="http://schemas.openxmlformats.org/officeDocument/2006/relationships/slide" Target="slides/slide137.xml"/><Relationship Id="rId216" Type="http://schemas.openxmlformats.org/officeDocument/2006/relationships/slide" Target="slides/slide172.xml"/><Relationship Id="rId237" Type="http://schemas.openxmlformats.org/officeDocument/2006/relationships/slide" Target="slides/slide193.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 Target="slides/slide20.xml"/><Relationship Id="rId118" Type="http://schemas.openxmlformats.org/officeDocument/2006/relationships/slide" Target="slides/slide74.xml"/><Relationship Id="rId139" Type="http://schemas.openxmlformats.org/officeDocument/2006/relationships/slide" Target="slides/slide95.xml"/><Relationship Id="rId85" Type="http://schemas.openxmlformats.org/officeDocument/2006/relationships/slide" Target="slides/slide41.xml"/><Relationship Id="rId150" Type="http://schemas.openxmlformats.org/officeDocument/2006/relationships/slide" Target="slides/slide106.xml"/><Relationship Id="rId171" Type="http://schemas.openxmlformats.org/officeDocument/2006/relationships/slide" Target="slides/slide127.xml"/><Relationship Id="rId192" Type="http://schemas.openxmlformats.org/officeDocument/2006/relationships/slide" Target="slides/slide148.xml"/><Relationship Id="rId206" Type="http://schemas.openxmlformats.org/officeDocument/2006/relationships/slide" Target="slides/slide162.xml"/><Relationship Id="rId227" Type="http://schemas.openxmlformats.org/officeDocument/2006/relationships/slide" Target="slides/slide18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5.xml"/><Relationship Id="rId103" Type="http://schemas.openxmlformats.org/officeDocument/2006/relationships/slide" Target="slides/slide59.xml"/><Relationship Id="rId108" Type="http://schemas.openxmlformats.org/officeDocument/2006/relationships/slide" Target="slides/slide64.xml"/><Relationship Id="rId124" Type="http://schemas.openxmlformats.org/officeDocument/2006/relationships/slide" Target="slides/slide80.xml"/><Relationship Id="rId129" Type="http://schemas.openxmlformats.org/officeDocument/2006/relationships/slide" Target="slides/slide85.xml"/><Relationship Id="rId54" Type="http://schemas.openxmlformats.org/officeDocument/2006/relationships/slide" Target="slides/slide10.xml"/><Relationship Id="rId70" Type="http://schemas.openxmlformats.org/officeDocument/2006/relationships/slide" Target="slides/slide26.xml"/><Relationship Id="rId75" Type="http://schemas.openxmlformats.org/officeDocument/2006/relationships/slide" Target="slides/slide31.xml"/><Relationship Id="rId91" Type="http://schemas.openxmlformats.org/officeDocument/2006/relationships/slide" Target="slides/slide47.xml"/><Relationship Id="rId96" Type="http://schemas.openxmlformats.org/officeDocument/2006/relationships/slide" Target="slides/slide52.xml"/><Relationship Id="rId140" Type="http://schemas.openxmlformats.org/officeDocument/2006/relationships/slide" Target="slides/slide96.xml"/><Relationship Id="rId145" Type="http://schemas.openxmlformats.org/officeDocument/2006/relationships/slide" Target="slides/slide101.xml"/><Relationship Id="rId161" Type="http://schemas.openxmlformats.org/officeDocument/2006/relationships/slide" Target="slides/slide117.xml"/><Relationship Id="rId166" Type="http://schemas.openxmlformats.org/officeDocument/2006/relationships/slide" Target="slides/slide122.xml"/><Relationship Id="rId182" Type="http://schemas.openxmlformats.org/officeDocument/2006/relationships/slide" Target="slides/slide138.xml"/><Relationship Id="rId187" Type="http://schemas.openxmlformats.org/officeDocument/2006/relationships/slide" Target="slides/slide143.xml"/><Relationship Id="rId217" Type="http://schemas.openxmlformats.org/officeDocument/2006/relationships/slide" Target="slides/slide173.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68.xml"/><Relationship Id="rId233" Type="http://schemas.openxmlformats.org/officeDocument/2006/relationships/slide" Target="slides/slide189.xml"/><Relationship Id="rId238" Type="http://schemas.openxmlformats.org/officeDocument/2006/relationships/slide" Target="slides/slide194.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5.xml"/><Relationship Id="rId114" Type="http://schemas.openxmlformats.org/officeDocument/2006/relationships/slide" Target="slides/slide70.xml"/><Relationship Id="rId119" Type="http://schemas.openxmlformats.org/officeDocument/2006/relationships/slide" Target="slides/slide75.xml"/><Relationship Id="rId44" Type="http://schemas.openxmlformats.org/officeDocument/2006/relationships/slideMaster" Target="slideMasters/slideMaster44.xml"/><Relationship Id="rId60" Type="http://schemas.openxmlformats.org/officeDocument/2006/relationships/slide" Target="slides/slide16.xml"/><Relationship Id="rId65" Type="http://schemas.openxmlformats.org/officeDocument/2006/relationships/slide" Target="slides/slide21.xml"/><Relationship Id="rId81" Type="http://schemas.openxmlformats.org/officeDocument/2006/relationships/slide" Target="slides/slide37.xml"/><Relationship Id="rId86" Type="http://schemas.openxmlformats.org/officeDocument/2006/relationships/slide" Target="slides/slide42.xml"/><Relationship Id="rId130" Type="http://schemas.openxmlformats.org/officeDocument/2006/relationships/slide" Target="slides/slide86.xml"/><Relationship Id="rId135" Type="http://schemas.openxmlformats.org/officeDocument/2006/relationships/slide" Target="slides/slide91.xml"/><Relationship Id="rId151" Type="http://schemas.openxmlformats.org/officeDocument/2006/relationships/slide" Target="slides/slide107.xml"/><Relationship Id="rId156" Type="http://schemas.openxmlformats.org/officeDocument/2006/relationships/slide" Target="slides/slide112.xml"/><Relationship Id="rId177" Type="http://schemas.openxmlformats.org/officeDocument/2006/relationships/slide" Target="slides/slide133.xml"/><Relationship Id="rId198" Type="http://schemas.openxmlformats.org/officeDocument/2006/relationships/slide" Target="slides/slide154.xml"/><Relationship Id="rId172" Type="http://schemas.openxmlformats.org/officeDocument/2006/relationships/slide" Target="slides/slide128.xml"/><Relationship Id="rId193" Type="http://schemas.openxmlformats.org/officeDocument/2006/relationships/slide" Target="slides/slide149.xml"/><Relationship Id="rId202" Type="http://schemas.openxmlformats.org/officeDocument/2006/relationships/slide" Target="slides/slide158.xml"/><Relationship Id="rId207" Type="http://schemas.openxmlformats.org/officeDocument/2006/relationships/slide" Target="slides/slide163.xml"/><Relationship Id="rId223" Type="http://schemas.openxmlformats.org/officeDocument/2006/relationships/slide" Target="slides/slide179.xml"/><Relationship Id="rId228" Type="http://schemas.openxmlformats.org/officeDocument/2006/relationships/slide" Target="slides/slide184.xml"/><Relationship Id="rId244"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5.xml"/><Relationship Id="rId34" Type="http://schemas.openxmlformats.org/officeDocument/2006/relationships/slideMaster" Target="slideMasters/slideMaster34.xml"/><Relationship Id="rId50" Type="http://schemas.openxmlformats.org/officeDocument/2006/relationships/slide" Target="slides/slide6.xml"/><Relationship Id="rId55" Type="http://schemas.openxmlformats.org/officeDocument/2006/relationships/slide" Target="slides/slide11.xml"/><Relationship Id="rId76" Type="http://schemas.openxmlformats.org/officeDocument/2006/relationships/slide" Target="slides/slide32.xml"/><Relationship Id="rId97" Type="http://schemas.openxmlformats.org/officeDocument/2006/relationships/slide" Target="slides/slide53.xml"/><Relationship Id="rId104" Type="http://schemas.openxmlformats.org/officeDocument/2006/relationships/slide" Target="slides/slide60.xml"/><Relationship Id="rId120" Type="http://schemas.openxmlformats.org/officeDocument/2006/relationships/slide" Target="slides/slide76.xml"/><Relationship Id="rId125" Type="http://schemas.openxmlformats.org/officeDocument/2006/relationships/slide" Target="slides/slide81.xml"/><Relationship Id="rId141" Type="http://schemas.openxmlformats.org/officeDocument/2006/relationships/slide" Target="slides/slide97.xml"/><Relationship Id="rId146" Type="http://schemas.openxmlformats.org/officeDocument/2006/relationships/slide" Target="slides/slide102.xml"/><Relationship Id="rId167" Type="http://schemas.openxmlformats.org/officeDocument/2006/relationships/slide" Target="slides/slide123.xml"/><Relationship Id="rId188" Type="http://schemas.openxmlformats.org/officeDocument/2006/relationships/slide" Target="slides/slide144.xml"/><Relationship Id="rId7" Type="http://schemas.openxmlformats.org/officeDocument/2006/relationships/slideMaster" Target="slideMasters/slideMaster7.xml"/><Relationship Id="rId71" Type="http://schemas.openxmlformats.org/officeDocument/2006/relationships/slide" Target="slides/slide27.xml"/><Relationship Id="rId92" Type="http://schemas.openxmlformats.org/officeDocument/2006/relationships/slide" Target="slides/slide48.xml"/><Relationship Id="rId162" Type="http://schemas.openxmlformats.org/officeDocument/2006/relationships/slide" Target="slides/slide118.xml"/><Relationship Id="rId183" Type="http://schemas.openxmlformats.org/officeDocument/2006/relationships/slide" Target="slides/slide139.xml"/><Relationship Id="rId213" Type="http://schemas.openxmlformats.org/officeDocument/2006/relationships/slide" Target="slides/slide169.xml"/><Relationship Id="rId218" Type="http://schemas.openxmlformats.org/officeDocument/2006/relationships/slide" Target="slides/slide174.xml"/><Relationship Id="rId234" Type="http://schemas.openxmlformats.org/officeDocument/2006/relationships/slide" Target="slides/slide190.xml"/><Relationship Id="rId239" Type="http://schemas.openxmlformats.org/officeDocument/2006/relationships/slide" Target="slides/slide19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1.xml"/><Relationship Id="rId66" Type="http://schemas.openxmlformats.org/officeDocument/2006/relationships/slide" Target="slides/slide22.xml"/><Relationship Id="rId87" Type="http://schemas.openxmlformats.org/officeDocument/2006/relationships/slide" Target="slides/slide43.xml"/><Relationship Id="rId110" Type="http://schemas.openxmlformats.org/officeDocument/2006/relationships/slide" Target="slides/slide66.xml"/><Relationship Id="rId115" Type="http://schemas.openxmlformats.org/officeDocument/2006/relationships/slide" Target="slides/slide71.xml"/><Relationship Id="rId131" Type="http://schemas.openxmlformats.org/officeDocument/2006/relationships/slide" Target="slides/slide87.xml"/><Relationship Id="rId136" Type="http://schemas.openxmlformats.org/officeDocument/2006/relationships/slide" Target="slides/slide92.xml"/><Relationship Id="rId157" Type="http://schemas.openxmlformats.org/officeDocument/2006/relationships/slide" Target="slides/slide113.xml"/><Relationship Id="rId178" Type="http://schemas.openxmlformats.org/officeDocument/2006/relationships/slide" Target="slides/slide134.xml"/><Relationship Id="rId61" Type="http://schemas.openxmlformats.org/officeDocument/2006/relationships/slide" Target="slides/slide17.xml"/><Relationship Id="rId82" Type="http://schemas.openxmlformats.org/officeDocument/2006/relationships/slide" Target="slides/slide38.xml"/><Relationship Id="rId152" Type="http://schemas.openxmlformats.org/officeDocument/2006/relationships/slide" Target="slides/slide108.xml"/><Relationship Id="rId173" Type="http://schemas.openxmlformats.org/officeDocument/2006/relationships/slide" Target="slides/slide129.xml"/><Relationship Id="rId194" Type="http://schemas.openxmlformats.org/officeDocument/2006/relationships/slide" Target="slides/slide150.xml"/><Relationship Id="rId199" Type="http://schemas.openxmlformats.org/officeDocument/2006/relationships/slide" Target="slides/slide155.xml"/><Relationship Id="rId203" Type="http://schemas.openxmlformats.org/officeDocument/2006/relationships/slide" Target="slides/slide159.xml"/><Relationship Id="rId208" Type="http://schemas.openxmlformats.org/officeDocument/2006/relationships/slide" Target="slides/slide164.xml"/><Relationship Id="rId229" Type="http://schemas.openxmlformats.org/officeDocument/2006/relationships/slide" Target="slides/slide185.xml"/><Relationship Id="rId19" Type="http://schemas.openxmlformats.org/officeDocument/2006/relationships/slideMaster" Target="slideMasters/slideMaster19.xml"/><Relationship Id="rId224" Type="http://schemas.openxmlformats.org/officeDocument/2006/relationships/slide" Target="slides/slide180.xml"/><Relationship Id="rId240" Type="http://schemas.openxmlformats.org/officeDocument/2006/relationships/slide" Target="slides/slide196.xml"/><Relationship Id="rId245"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2.xml"/><Relationship Id="rId77" Type="http://schemas.openxmlformats.org/officeDocument/2006/relationships/slide" Target="slides/slide33.xml"/><Relationship Id="rId100" Type="http://schemas.openxmlformats.org/officeDocument/2006/relationships/slide" Target="slides/slide56.xml"/><Relationship Id="rId105" Type="http://schemas.openxmlformats.org/officeDocument/2006/relationships/slide" Target="slides/slide61.xml"/><Relationship Id="rId126" Type="http://schemas.openxmlformats.org/officeDocument/2006/relationships/slide" Target="slides/slide82.xml"/><Relationship Id="rId147" Type="http://schemas.openxmlformats.org/officeDocument/2006/relationships/slide" Target="slides/slide103.xml"/><Relationship Id="rId168" Type="http://schemas.openxmlformats.org/officeDocument/2006/relationships/slide" Target="slides/slide124.xml"/><Relationship Id="rId8" Type="http://schemas.openxmlformats.org/officeDocument/2006/relationships/slideMaster" Target="slideMasters/slideMaster8.xml"/><Relationship Id="rId51" Type="http://schemas.openxmlformats.org/officeDocument/2006/relationships/slide" Target="slides/slide7.xml"/><Relationship Id="rId72" Type="http://schemas.openxmlformats.org/officeDocument/2006/relationships/slide" Target="slides/slide28.xml"/><Relationship Id="rId93" Type="http://schemas.openxmlformats.org/officeDocument/2006/relationships/slide" Target="slides/slide49.xml"/><Relationship Id="rId98" Type="http://schemas.openxmlformats.org/officeDocument/2006/relationships/slide" Target="slides/slide54.xml"/><Relationship Id="rId121" Type="http://schemas.openxmlformats.org/officeDocument/2006/relationships/slide" Target="slides/slide77.xml"/><Relationship Id="rId142" Type="http://schemas.openxmlformats.org/officeDocument/2006/relationships/slide" Target="slides/slide98.xml"/><Relationship Id="rId163" Type="http://schemas.openxmlformats.org/officeDocument/2006/relationships/slide" Target="slides/slide119.xml"/><Relationship Id="rId184" Type="http://schemas.openxmlformats.org/officeDocument/2006/relationships/slide" Target="slides/slide140.xml"/><Relationship Id="rId189" Type="http://schemas.openxmlformats.org/officeDocument/2006/relationships/slide" Target="slides/slide145.xml"/><Relationship Id="rId219" Type="http://schemas.openxmlformats.org/officeDocument/2006/relationships/slide" Target="slides/slide175.xml"/><Relationship Id="rId3" Type="http://schemas.openxmlformats.org/officeDocument/2006/relationships/slideMaster" Target="slideMasters/slideMaster3.xml"/><Relationship Id="rId214" Type="http://schemas.openxmlformats.org/officeDocument/2006/relationships/slide" Target="slides/slide170.xml"/><Relationship Id="rId230" Type="http://schemas.openxmlformats.org/officeDocument/2006/relationships/slide" Target="slides/slide186.xml"/><Relationship Id="rId235" Type="http://schemas.openxmlformats.org/officeDocument/2006/relationships/slide" Target="slides/slide191.xml"/><Relationship Id="rId25" Type="http://schemas.openxmlformats.org/officeDocument/2006/relationships/slideMaster" Target="slideMasters/slideMaster25.xml"/><Relationship Id="rId46" Type="http://schemas.openxmlformats.org/officeDocument/2006/relationships/slide" Target="slides/slide2.xml"/><Relationship Id="rId67" Type="http://schemas.openxmlformats.org/officeDocument/2006/relationships/slide" Target="slides/slide23.xml"/><Relationship Id="rId116" Type="http://schemas.openxmlformats.org/officeDocument/2006/relationships/slide" Target="slides/slide72.xml"/><Relationship Id="rId137" Type="http://schemas.openxmlformats.org/officeDocument/2006/relationships/slide" Target="slides/slide93.xml"/><Relationship Id="rId158" Type="http://schemas.openxmlformats.org/officeDocument/2006/relationships/slide" Target="slides/slide11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8.xml"/><Relationship Id="rId83" Type="http://schemas.openxmlformats.org/officeDocument/2006/relationships/slide" Target="slides/slide39.xml"/><Relationship Id="rId88" Type="http://schemas.openxmlformats.org/officeDocument/2006/relationships/slide" Target="slides/slide44.xml"/><Relationship Id="rId111" Type="http://schemas.openxmlformats.org/officeDocument/2006/relationships/slide" Target="slides/slide67.xml"/><Relationship Id="rId132" Type="http://schemas.openxmlformats.org/officeDocument/2006/relationships/slide" Target="slides/slide88.xml"/><Relationship Id="rId153" Type="http://schemas.openxmlformats.org/officeDocument/2006/relationships/slide" Target="slides/slide109.xml"/><Relationship Id="rId174" Type="http://schemas.openxmlformats.org/officeDocument/2006/relationships/slide" Target="slides/slide130.xml"/><Relationship Id="rId179" Type="http://schemas.openxmlformats.org/officeDocument/2006/relationships/slide" Target="slides/slide135.xml"/><Relationship Id="rId195" Type="http://schemas.openxmlformats.org/officeDocument/2006/relationships/slide" Target="slides/slide151.xml"/><Relationship Id="rId209" Type="http://schemas.openxmlformats.org/officeDocument/2006/relationships/slide" Target="slides/slide165.xml"/><Relationship Id="rId190" Type="http://schemas.openxmlformats.org/officeDocument/2006/relationships/slide" Target="slides/slide146.xml"/><Relationship Id="rId204" Type="http://schemas.openxmlformats.org/officeDocument/2006/relationships/slide" Target="slides/slide160.xml"/><Relationship Id="rId220" Type="http://schemas.openxmlformats.org/officeDocument/2006/relationships/slide" Target="slides/slide176.xml"/><Relationship Id="rId225" Type="http://schemas.openxmlformats.org/officeDocument/2006/relationships/slide" Target="slides/slide181.xml"/><Relationship Id="rId241" Type="http://schemas.openxmlformats.org/officeDocument/2006/relationships/slide" Target="slides/slide197.xml"/><Relationship Id="rId246"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3.xml"/><Relationship Id="rId106" Type="http://schemas.openxmlformats.org/officeDocument/2006/relationships/slide" Target="slides/slide62.xml"/><Relationship Id="rId127" Type="http://schemas.openxmlformats.org/officeDocument/2006/relationships/slide" Target="slides/slide8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8.xml"/><Relationship Id="rId73" Type="http://schemas.openxmlformats.org/officeDocument/2006/relationships/slide" Target="slides/slide29.xml"/><Relationship Id="rId78" Type="http://schemas.openxmlformats.org/officeDocument/2006/relationships/slide" Target="slides/slide34.xml"/><Relationship Id="rId94" Type="http://schemas.openxmlformats.org/officeDocument/2006/relationships/slide" Target="slides/slide50.xml"/><Relationship Id="rId99" Type="http://schemas.openxmlformats.org/officeDocument/2006/relationships/slide" Target="slides/slide55.xml"/><Relationship Id="rId101" Type="http://schemas.openxmlformats.org/officeDocument/2006/relationships/slide" Target="slides/slide57.xml"/><Relationship Id="rId122" Type="http://schemas.openxmlformats.org/officeDocument/2006/relationships/slide" Target="slides/slide78.xml"/><Relationship Id="rId143" Type="http://schemas.openxmlformats.org/officeDocument/2006/relationships/slide" Target="slides/slide99.xml"/><Relationship Id="rId148" Type="http://schemas.openxmlformats.org/officeDocument/2006/relationships/slide" Target="slides/slide104.xml"/><Relationship Id="rId164" Type="http://schemas.openxmlformats.org/officeDocument/2006/relationships/slide" Target="slides/slide120.xml"/><Relationship Id="rId169" Type="http://schemas.openxmlformats.org/officeDocument/2006/relationships/slide" Target="slides/slide125.xml"/><Relationship Id="rId185" Type="http://schemas.openxmlformats.org/officeDocument/2006/relationships/slide" Target="slides/slide1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36.xml"/><Relationship Id="rId210" Type="http://schemas.openxmlformats.org/officeDocument/2006/relationships/slide" Target="slides/slide166.xml"/><Relationship Id="rId215" Type="http://schemas.openxmlformats.org/officeDocument/2006/relationships/slide" Target="slides/slide171.xml"/><Relationship Id="rId236" Type="http://schemas.openxmlformats.org/officeDocument/2006/relationships/slide" Target="slides/slide192.xml"/><Relationship Id="rId26" Type="http://schemas.openxmlformats.org/officeDocument/2006/relationships/slideMaster" Target="slideMasters/slideMaster26.xml"/><Relationship Id="rId231" Type="http://schemas.openxmlformats.org/officeDocument/2006/relationships/slide" Target="slides/slide187.xml"/><Relationship Id="rId47" Type="http://schemas.openxmlformats.org/officeDocument/2006/relationships/slide" Target="slides/slide3.xml"/><Relationship Id="rId68" Type="http://schemas.openxmlformats.org/officeDocument/2006/relationships/slide" Target="slides/slide24.xml"/><Relationship Id="rId89" Type="http://schemas.openxmlformats.org/officeDocument/2006/relationships/slide" Target="slides/slide45.xml"/><Relationship Id="rId112" Type="http://schemas.openxmlformats.org/officeDocument/2006/relationships/slide" Target="slides/slide68.xml"/><Relationship Id="rId133" Type="http://schemas.openxmlformats.org/officeDocument/2006/relationships/slide" Target="slides/slide89.xml"/><Relationship Id="rId154" Type="http://schemas.openxmlformats.org/officeDocument/2006/relationships/slide" Target="slides/slide110.xml"/><Relationship Id="rId175" Type="http://schemas.openxmlformats.org/officeDocument/2006/relationships/slide" Target="slides/slide131.xml"/><Relationship Id="rId196" Type="http://schemas.openxmlformats.org/officeDocument/2006/relationships/slide" Target="slides/slide152.xml"/><Relationship Id="rId200" Type="http://schemas.openxmlformats.org/officeDocument/2006/relationships/slide" Target="slides/slide156.xml"/><Relationship Id="rId16" Type="http://schemas.openxmlformats.org/officeDocument/2006/relationships/slideMaster" Target="slideMasters/slideMaster16.xml"/><Relationship Id="rId221" Type="http://schemas.openxmlformats.org/officeDocument/2006/relationships/slide" Target="slides/slide177.xml"/><Relationship Id="rId242" Type="http://schemas.openxmlformats.org/officeDocument/2006/relationships/slide" Target="slides/slide198.xml"/><Relationship Id="rId37" Type="http://schemas.openxmlformats.org/officeDocument/2006/relationships/slideMaster" Target="slideMasters/slideMaster37.xml"/><Relationship Id="rId58" Type="http://schemas.openxmlformats.org/officeDocument/2006/relationships/slide" Target="slides/slide14.xml"/><Relationship Id="rId79" Type="http://schemas.openxmlformats.org/officeDocument/2006/relationships/slide" Target="slides/slide35.xml"/><Relationship Id="rId102" Type="http://schemas.openxmlformats.org/officeDocument/2006/relationships/slide" Target="slides/slide58.xml"/><Relationship Id="rId123" Type="http://schemas.openxmlformats.org/officeDocument/2006/relationships/slide" Target="slides/slide79.xml"/><Relationship Id="rId144" Type="http://schemas.openxmlformats.org/officeDocument/2006/relationships/slide" Target="slides/slide100.xml"/><Relationship Id="rId90" Type="http://schemas.openxmlformats.org/officeDocument/2006/relationships/slide" Target="slides/slide46.xml"/><Relationship Id="rId165" Type="http://schemas.openxmlformats.org/officeDocument/2006/relationships/slide" Target="slides/slide121.xml"/><Relationship Id="rId186" Type="http://schemas.openxmlformats.org/officeDocument/2006/relationships/slide" Target="slides/slide142.xml"/><Relationship Id="rId211" Type="http://schemas.openxmlformats.org/officeDocument/2006/relationships/slide" Target="slides/slide167.xml"/><Relationship Id="rId232" Type="http://schemas.openxmlformats.org/officeDocument/2006/relationships/slide" Target="slides/slide188.xml"/><Relationship Id="rId27" Type="http://schemas.openxmlformats.org/officeDocument/2006/relationships/slideMaster" Target="slideMasters/slideMaster27.xml"/><Relationship Id="rId48" Type="http://schemas.openxmlformats.org/officeDocument/2006/relationships/slide" Target="slides/slide4.xml"/><Relationship Id="rId69" Type="http://schemas.openxmlformats.org/officeDocument/2006/relationships/slide" Target="slides/slide25.xml"/><Relationship Id="rId113" Type="http://schemas.openxmlformats.org/officeDocument/2006/relationships/slide" Target="slides/slide69.xml"/><Relationship Id="rId134" Type="http://schemas.openxmlformats.org/officeDocument/2006/relationships/slide" Target="slides/slide90.xml"/><Relationship Id="rId80" Type="http://schemas.openxmlformats.org/officeDocument/2006/relationships/slide" Target="slides/slide36.xml"/><Relationship Id="rId155" Type="http://schemas.openxmlformats.org/officeDocument/2006/relationships/slide" Target="slides/slide111.xml"/><Relationship Id="rId176" Type="http://schemas.openxmlformats.org/officeDocument/2006/relationships/slide" Target="slides/slide132.xml"/><Relationship Id="rId197" Type="http://schemas.openxmlformats.org/officeDocument/2006/relationships/slide" Target="slides/slide153.xml"/><Relationship Id="rId201" Type="http://schemas.openxmlformats.org/officeDocument/2006/relationships/slide" Target="slides/slide157.xml"/><Relationship Id="rId222" Type="http://schemas.openxmlformats.org/officeDocument/2006/relationships/slide" Target="slides/slide178.xml"/><Relationship Id="rId2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64476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60d648d016_2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60d648d016_2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60d648d016_2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60d648d016_2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60d648d016_2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60d648d016_2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5069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60d648d016_2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60d648d016_2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1072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60d648d016_2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60d648d016_2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60d648d016_2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60d648d016_2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1360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60dc971f1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60dc971f1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9668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60dc971f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60dc971f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60dc971f1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60dc971f1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60dc971f1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60dc971f1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23989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2688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0882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167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746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0dc971f1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0dc971f1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60dc971f1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60dc971f1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fifth trumpet - 7 The shape of the locusts was like horses prepared for battle. On their heads were crowns of something like gold, and their faces were like the faces of men. 8 They had hair like women’s hair, and their teeth were like lions’ teeth. 9 And they had breastplates like breastplates of iron, and the sound of their wings was like the sound of chariots with many horses running into battle. 10 They had tails like scorpions, and there were stings in their tails. Their power was to hurt men five months.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7997100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60dc971f13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60dc971f13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60dc971f1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60dc971f13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60dc971f1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60dc971f1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0dc971f1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0dc971f1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60dc971f1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60dc971f1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60dc971f1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60dc971f1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60dc971f1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60dc971f1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60dc971f1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60dc971f1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60dc971f1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60dc971f1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60dc971f1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60dc971f1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60dc971f1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60dc971f1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60dc971f1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60dc971f1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Greeks were embarrassed by the stories of their gods, but they still revered Homer’s tales. So they reinterpreted it. </a:t>
            </a:r>
            <a:br>
              <a:rPr lang="en-US" dirty="0"/>
            </a:br>
            <a:r>
              <a:rPr lang="en-US" dirty="0"/>
              <a:t>The church did the same thing with Israel beginning in the middle of the second century, and many believers do it today with the creation account. </a:t>
            </a:r>
            <a:endParaRPr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60dc971f1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60dc971f1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42021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60d648d016_2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60d648d016_2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60dc971f1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60dc971f1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fbc94882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fbc94882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60dc971f1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60dc971f1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85187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60dc971f1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60dc971f1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60dc971f1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60dc971f1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94182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60dc971f1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60dc971f1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Gesenius</a:t>
            </a:r>
            <a:r>
              <a:rPr lang="en-US" dirty="0"/>
              <a:t>’ Hebrew Grammar (2</a:t>
            </a:r>
            <a:r>
              <a:rPr lang="en-US" baseline="30000" dirty="0"/>
              <a:t>nd</a:t>
            </a:r>
            <a:r>
              <a:rPr lang="en-US" dirty="0"/>
              <a:t> ed.) – as it appears here in association with an imperfect verb, is used “to express actions, etc., which were repeated in the past, either at fixed intervals or occasionally (the modus rei </a:t>
            </a:r>
            <a:r>
              <a:rPr lang="en-US" dirty="0" err="1"/>
              <a:t>repetitae</a:t>
            </a:r>
            <a:r>
              <a:rPr lang="en-US" dirty="0"/>
              <a:t>).”</a:t>
            </a:r>
            <a:br>
              <a:rPr lang="en-US" dirty="0"/>
            </a:br>
            <a:r>
              <a:rPr lang="en-US" dirty="0"/>
              <a:t>Davidson’s Introductory Hebrew Grammar Hebrew Syntax – t</a:t>
            </a:r>
            <a:r>
              <a:rPr lang="en-US" sz="1800" b="0" i="0" dirty="0">
                <a:solidFill>
                  <a:srgbClr val="242021"/>
                </a:solidFill>
                <a:effectLst/>
                <a:latin typeface="TimesNewRomanPSMT"/>
              </a:rPr>
              <a:t>he Hebrew wording “is very common in graphic descriptions of past events that were customary or habitual, and in giving the details of a scene.”</a:t>
            </a:r>
            <a:r>
              <a:rPr lang="en-US" dirty="0"/>
              <a:t> </a:t>
            </a:r>
            <a:br>
              <a:rPr lang="en-US" dirty="0"/>
            </a:br>
            <a:r>
              <a:rPr lang="en-US" dirty="0"/>
              <a:t>Waltke &amp; O’Connor – Introductory Hebrew Syntax – this should be understood as </a:t>
            </a:r>
            <a:r>
              <a:rPr lang="en-US" sz="1800" b="0" i="0" dirty="0">
                <a:solidFill>
                  <a:srgbClr val="242021"/>
                </a:solidFill>
                <a:effectLst/>
                <a:latin typeface="TimesNewRomanPSMT"/>
              </a:rPr>
              <a:t>“after this, then, afterward.”</a:t>
            </a:r>
            <a:r>
              <a:rPr lang="en-US" dirty="0"/>
              <a:t> </a:t>
            </a:r>
            <a:br>
              <a:rPr lang="en-US" dirty="0"/>
            </a:br>
            <a:br>
              <a:rPr lang="en-US" dirty="0"/>
            </a:br>
            <a:endParaRPr dirty="0"/>
          </a:p>
        </p:txBody>
      </p:sp>
    </p:spTree>
    <p:extLst>
      <p:ext uri="{BB962C8B-B14F-4D97-AF65-F5344CB8AC3E}">
        <p14:creationId xmlns:p14="http://schemas.microsoft.com/office/powerpoint/2010/main" val="151914296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60dc971f13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60dc971f13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86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60dc971f13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60dc971f13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43245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60dc971f13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60dc971f13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51088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60dc971f13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60dc971f13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18185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60dc971f13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60dc971f13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69305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60dc971f13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60dc971f1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00166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60dc971f13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60dc971f13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07224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60dc971f13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60dc971f1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18135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60dc971f1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60dc971f1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36224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60dc971f1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60dc971f1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Land consumed by war – this would make it ripe for attack</a:t>
            </a:r>
            <a:endParaRPr dirty="0"/>
          </a:p>
        </p:txBody>
      </p:sp>
    </p:spTree>
    <p:extLst>
      <p:ext uri="{BB962C8B-B14F-4D97-AF65-F5344CB8AC3E}">
        <p14:creationId xmlns:p14="http://schemas.microsoft.com/office/powerpoint/2010/main" val="5065773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61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585081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60dc971f13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60dc971f13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dc971f1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dc971f1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0026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60dc971f1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60dc971f1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Probably end here and take questions. If I still have time, continue on below.</a:t>
            </a:r>
            <a:endParaRPr dirty="0"/>
          </a:p>
        </p:txBody>
      </p:sp>
    </p:spTree>
    <p:extLst>
      <p:ext uri="{BB962C8B-B14F-4D97-AF65-F5344CB8AC3E}">
        <p14:creationId xmlns:p14="http://schemas.microsoft.com/office/powerpoint/2010/main" val="18672558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60dc971f13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60dc971f13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60dc971f13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60dc971f13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38389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60dc971f13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60dc971f13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0749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60dc971f13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60dc971f13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20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0d648d016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60d648d016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60dc971f13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60dc971f13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60dc971f13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60dc971f13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63495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dc971f1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dc971f1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dc971f1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dc971f1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68230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dc971f1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dc971f1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dc971f1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dc971f1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dc971f1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dc971f1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dc971f1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dc971f1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4330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60dc971f13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60dc971f13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60d648d016_2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60d648d016_2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86003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82254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50586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0dc971f1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0dc971f1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60dc971f1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60dc971f1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60dc971f1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60dc971f1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91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0d648d016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60d648d016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fbc94882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fbc94882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60d648d016_2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60d648d016_2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0" i="1" dirty="0">
                <a:solidFill>
                  <a:srgbClr val="242021"/>
                </a:solidFill>
                <a:effectLst/>
                <a:latin typeface="TimesNewRomanPS-ItalicMT"/>
              </a:rPr>
              <a:t>bene ha </a:t>
            </a:r>
            <a:r>
              <a:rPr lang="en-US" sz="2000" b="0" i="1" dirty="0" err="1">
                <a:solidFill>
                  <a:srgbClr val="242021"/>
                </a:solidFill>
                <a:effectLst/>
                <a:latin typeface="TimesNewRomanPS-ItalicMT"/>
              </a:rPr>
              <a:t>neviim</a:t>
            </a:r>
            <a:r>
              <a:rPr lang="en-US" sz="2000" dirty="0"/>
              <a:t> </a:t>
            </a:r>
            <a:endParaRPr sz="2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0d648d016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60d648d016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60d648d016_2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60d648d016_2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60d648d016_2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60d648d016_2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933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60d648d016_2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60d648d016_2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60d648d016_2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60d648d016_2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07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60d648d016_2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60d648d016_2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0d648d016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60d648d016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60d648d016_2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60d648d016_2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0d648d016_2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60d648d016_2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bc94882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bc9488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0d648d016_2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60d648d016_2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0d648d016_2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60d648d016_2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0d648d016_2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60d648d016_2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60d648d016_2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60d648d016_2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60d648d016_2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60d648d016_2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0d648d016_2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0d648d016_2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fbc94882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fbc94882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293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0d648d016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0d648d016_2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489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0d648d016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0d648d016_2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0d648d016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0d648d016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0d648d016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0d648d016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226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0d648d016_2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60d648d016_2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60d648d016_2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60d648d016_2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62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0d648d016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0d648d016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0d648d016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0d648d016_2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0d648d016_2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60d648d016_2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 isn’t saying, “Don’t have any imaginary things before Me.”</a:t>
            </a: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0d648d016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0d648d016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0d648d016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0d648d016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0d648d016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0d648d016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0d648d016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0d648d016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0d648d016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0d648d016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0d648d016_2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0d648d016_2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0d648d016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0d648d016_2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2267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0d648d016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0d648d016_2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fbc94882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fbc94882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0d648d016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0d648d016_2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0d648d016_2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60d648d016_2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0d648d016_2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0d648d016_2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0d648d016_2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0d648d016_2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0d648d016_2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0d648d016_2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8167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0d648d016_2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0d648d016_2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0d648d016_2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0d648d016_2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0d648d016_2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0d648d016_2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0d648d016_2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0d648d016_2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0d648d016_2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0d648d016_2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01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fbc94882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fbc94882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0d648d016_2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0d648d016_2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799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0812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560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63612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0d648d016_2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0d648d016_2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0d648d016_2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60d648d016_2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0d648d016_2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0d648d016_2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0d648d016_2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60d648d016_2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0d648d016_2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0d648d016_2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0d648d016_2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0d648d016_2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0d648d016_2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60d648d016_2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0d648d016_2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60d648d016_2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0d648d016_2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0d648d016_2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60d648d016_2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60d648d016_2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60d648d016_2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60d648d016_2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60d648d016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0d648d016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0d648d016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0d648d016_2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60d648d016_2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60d648d016_2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6197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60d648d016_2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60d648d016_2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60d648d016_2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60d648d016_2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0d648d016_2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0d648d016_2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60d648d016_2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60d648d016_2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0d648d016_2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0d648d016_2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0d648d016_2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0d648d016_2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0d648d016_2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60d648d016_2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74865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2279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0d648d016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0d648d016_2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7864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60d648d016_2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60d648d016_2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667546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390028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817195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587602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987585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73858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903798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1613688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577920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4874293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3016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227386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871928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17331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8454495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182482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324342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246307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5637239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8903866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711017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383119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450150"/>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4540950"/>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19533946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827426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816989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567326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1807620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953967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7473330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544164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543601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3133597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08882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035757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2745544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372474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360017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91283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7166678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953967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7473330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544164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543601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313359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153603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088827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2745544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372474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360017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91283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7166678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201609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5792155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287612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75148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2785574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0138819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618829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9281058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8898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741269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716869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234187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948139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0213635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09095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638555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4912223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4374557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334641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14794037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988045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131683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78391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506468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665492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224481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051679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508999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7998458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0573508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454157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5290419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730050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731376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734247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498811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4693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3072809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1272186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668674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4644807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3694847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923399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13251067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128590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289663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775403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14854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516672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855860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9202470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509757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3635203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5512263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642519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877126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987490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239634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1410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2146516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977768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0718155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02146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59806418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85701580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763684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558121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425382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995201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70498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7208375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35504437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870697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3954902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662322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6202746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5892697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8082798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521431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297989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979668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587695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960500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9678061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088416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9130319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2151790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5555225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1277170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5860645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216261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210571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450150"/>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4540950"/>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40464153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804697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15710216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4795800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2774523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62532329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42753332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357435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1587466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6130590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26345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9946342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091601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2854700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7947803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3484728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50705323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97470783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232080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7883931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6822176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96392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144471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915638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4071026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0852589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4289691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01563048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07656898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5493915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342741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138127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51069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8971230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783967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9387967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556558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4714231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25221632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03961926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9384512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2371998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4416603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3924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58778534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536625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41787836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3019355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08286096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0001434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9685163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1770639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5112863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7442205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900075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9982102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017239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28157749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8375450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89786191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01599679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33082642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439083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1817303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5106082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926590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0150173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3251727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1967792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291561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84451646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7398285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68177286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3306318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460272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0681494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41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945831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285916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23311022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1881830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9541260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1059505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72876855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3924516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063285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3054278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544637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66511770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3746683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90714067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2523716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51165606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89283270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78212865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6716854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6733392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4096732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34262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84473680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1635343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93769163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2589148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68021651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24061284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80129918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1036254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3179283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8782258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6652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0803326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547385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15618688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6904664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35222080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0533784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7236879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325306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74628128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993396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38994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41319567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0891036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51745356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89400795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96610121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8558159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8280359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5067489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96983071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8465893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61708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8327178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8097526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9489738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1983750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5677373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169858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1515208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1873583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3002486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6349344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637701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7711894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6800367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97418592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66740453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181927183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446122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9843317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4728648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56074012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2941407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931927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3763752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2050130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93595678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88185536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109414466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8286821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0958258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7452469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69827282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463219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674608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6228886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236064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4303089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56562161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81957238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1351658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9592081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4134974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668987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0494629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364840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50792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4511061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04819130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31485655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87955539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8253587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2307949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702345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1993951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5885165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76137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6342667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7694054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179467276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64042243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29303872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1339116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505480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60603990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5329003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3758608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185721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1684939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2671612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61624658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72217546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68933478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4608597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199121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4269774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62503817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6015417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78626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4034603205"/>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44308429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65449388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7182932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1159886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7309206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6015417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7862609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44308429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65449388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71829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2543055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1159886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7309206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6015417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7862609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44308429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65449388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7182932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1159886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730920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60494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04762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65943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80773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813501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6018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101350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8070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933572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782486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30721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785313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36898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777899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93567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29049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274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3260017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347124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52719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156212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12833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94912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24615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313575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8846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753201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03204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42296455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4013515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6990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39222857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342322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7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253957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4626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347446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449348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08040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03737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87211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2538101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5787358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2964700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828454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601522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300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40624387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58" name="Google Shape;58;p12"/>
          <p:cNvSpPr/>
          <p:nvPr/>
        </p:nvSpPr>
        <p:spPr>
          <a:xfrm>
            <a:off x="-63825" y="0"/>
            <a:ext cx="9271500" cy="51435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057132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1800" y="1240125"/>
            <a:ext cx="8520600" cy="2663100"/>
          </a:xfrm>
          <a:prstGeom prst="rect">
            <a:avLst/>
          </a:prstGeom>
          <a:ln>
            <a:noFill/>
          </a:ln>
          <a:effectLst>
            <a:outerShdw blurRad="200025" dist="38100" dir="5400000" algn="bl" rotWithShape="0">
              <a:srgbClr val="434343">
                <a:alpha val="52999"/>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FFFFFF"/>
              </a:buClr>
              <a:buSzPts val="6000"/>
              <a:buFont typeface="Cinzel"/>
              <a:buNone/>
              <a:defRPr sz="6000">
                <a:solidFill>
                  <a:srgbClr val="FFFFFF"/>
                </a:solidFill>
                <a:latin typeface="Cinzel"/>
                <a:ea typeface="Cinzel"/>
                <a:cs typeface="Cinzel"/>
                <a:sym typeface="Cinzel"/>
              </a:defRPr>
            </a:lvl1pPr>
            <a:lvl2pPr lvl="1" algn="ctr">
              <a:lnSpc>
                <a:spcPct val="115000"/>
              </a:lnSpc>
              <a:spcBef>
                <a:spcPts val="0"/>
              </a:spcBef>
              <a:spcAft>
                <a:spcPts val="0"/>
              </a:spcAft>
              <a:buSzPts val="5200"/>
              <a:buNone/>
              <a:defRPr sz="5200"/>
            </a:lvl2pPr>
            <a:lvl3pPr lvl="2" algn="ctr">
              <a:lnSpc>
                <a:spcPct val="115000"/>
              </a:lnSpc>
              <a:spcBef>
                <a:spcPts val="0"/>
              </a:spcBef>
              <a:spcAft>
                <a:spcPts val="0"/>
              </a:spcAft>
              <a:buSzPts val="5200"/>
              <a:buNone/>
              <a:defRPr sz="5200"/>
            </a:lvl3pPr>
            <a:lvl4pPr lvl="3" algn="ctr">
              <a:lnSpc>
                <a:spcPct val="115000"/>
              </a:lnSpc>
              <a:spcBef>
                <a:spcPts val="0"/>
              </a:spcBef>
              <a:spcAft>
                <a:spcPts val="0"/>
              </a:spcAft>
              <a:buSzPts val="5200"/>
              <a:buNone/>
              <a:defRPr sz="5200"/>
            </a:lvl4pPr>
            <a:lvl5pPr lvl="4" algn="ctr">
              <a:lnSpc>
                <a:spcPct val="115000"/>
              </a:lnSpc>
              <a:spcBef>
                <a:spcPts val="0"/>
              </a:spcBef>
              <a:spcAft>
                <a:spcPts val="0"/>
              </a:spcAft>
              <a:buSzPts val="5200"/>
              <a:buNone/>
              <a:defRPr sz="5200"/>
            </a:lvl5pPr>
            <a:lvl6pPr lvl="5" algn="ctr">
              <a:lnSpc>
                <a:spcPct val="115000"/>
              </a:lnSpc>
              <a:spcBef>
                <a:spcPts val="0"/>
              </a:spcBef>
              <a:spcAft>
                <a:spcPts val="0"/>
              </a:spcAft>
              <a:buSzPts val="5200"/>
              <a:buNone/>
              <a:defRPr sz="5200"/>
            </a:lvl6pPr>
            <a:lvl7pPr lvl="6" algn="ctr">
              <a:lnSpc>
                <a:spcPct val="115000"/>
              </a:lnSpc>
              <a:spcBef>
                <a:spcPts val="0"/>
              </a:spcBef>
              <a:spcAft>
                <a:spcPts val="0"/>
              </a:spcAft>
              <a:buSzPts val="5200"/>
              <a:buNone/>
              <a:defRPr sz="5200"/>
            </a:lvl7pPr>
            <a:lvl8pPr lvl="7" algn="ctr">
              <a:lnSpc>
                <a:spcPct val="115000"/>
              </a:lnSpc>
              <a:spcBef>
                <a:spcPts val="0"/>
              </a:spcBef>
              <a:spcAft>
                <a:spcPts val="0"/>
              </a:spcAft>
              <a:buSzPts val="5200"/>
              <a:buNone/>
              <a:defRPr sz="5200"/>
            </a:lvl8pPr>
            <a:lvl9pPr lvl="8" algn="ctr">
              <a:lnSpc>
                <a:spcPct val="115000"/>
              </a:lnSpc>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937027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18591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400"/>
              <a:buFont typeface="Assistant Light"/>
              <a:buNone/>
              <a:defRPr sz="24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5" name="Google Shape;15;p3"/>
          <p:cNvSpPr txBox="1">
            <a:spLocks noGrp="1"/>
          </p:cNvSpPr>
          <p:nvPr>
            <p:ph type="title" idx="2"/>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5765931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3313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Assistant Light"/>
              <a:buNone/>
              <a:defRPr sz="3600">
                <a:solidFill>
                  <a:srgbClr val="FFFFFF"/>
                </a:solidFill>
                <a:latin typeface="Assistant Light"/>
                <a:ea typeface="Assistant Light"/>
                <a:cs typeface="Assistant Light"/>
                <a:sym typeface="Assistant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19" name="Google Shape;19;p4"/>
          <p:cNvSpPr txBox="1">
            <a:spLocks noGrp="1"/>
          </p:cNvSpPr>
          <p:nvPr>
            <p:ph type="title" idx="2"/>
          </p:nvPr>
        </p:nvSpPr>
        <p:spPr>
          <a:xfrm>
            <a:off x="311700" y="3689700"/>
            <a:ext cx="8520600" cy="922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ormorant SC Light"/>
              <a:buNone/>
              <a:defRPr sz="1800">
                <a:solidFill>
                  <a:srgbClr val="FFFFFF"/>
                </a:solidFill>
                <a:latin typeface="Cormorant SC Light"/>
                <a:ea typeface="Cormorant SC Light"/>
                <a:cs typeface="Cormorant SC Light"/>
                <a:sym typeface="Cormorant SC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94709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4" name="Google Shape;24;p5"/>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lvl1pPr marL="457200" lvl="0" indent="-342900" rtl="0">
              <a:lnSpc>
                <a:spcPct val="150000"/>
              </a:lnSpc>
              <a:spcBef>
                <a:spcPts val="0"/>
              </a:spcBef>
              <a:spcAft>
                <a:spcPts val="0"/>
              </a:spcAft>
              <a:buClr>
                <a:srgbClr val="F3F3F3"/>
              </a:buClr>
              <a:buSzPts val="1800"/>
              <a:buFont typeface="Assistant Light"/>
              <a:buChar char="●"/>
              <a:defRPr>
                <a:solidFill>
                  <a:srgbClr val="F3F3F3"/>
                </a:solidFill>
                <a:latin typeface="Assistant Light"/>
                <a:ea typeface="Assistant Light"/>
                <a:cs typeface="Assistant Light"/>
                <a:sym typeface="Assistant Light"/>
              </a:defRPr>
            </a:lvl1pPr>
            <a:lvl2pPr marL="914400" lvl="1"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2pPr>
            <a:lvl3pPr marL="1371600" lvl="2"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3pPr>
            <a:lvl4pPr marL="1828800" lvl="3"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4pPr>
            <a:lvl5pPr marL="2286000" lvl="4"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5pPr>
            <a:lvl6pPr marL="2743200" lvl="5"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6pPr>
            <a:lvl7pPr marL="3200400" lvl="6"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7pPr>
            <a:lvl8pPr marL="3657600" lvl="7" indent="-317500" rtl="0">
              <a:lnSpc>
                <a:spcPct val="150000"/>
              </a:lnSpc>
              <a:spcBef>
                <a:spcPts val="1600"/>
              </a:spcBef>
              <a:spcAft>
                <a:spcPts val="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8pPr>
            <a:lvl9pPr marL="4114800" lvl="8" indent="-317500" rtl="0">
              <a:lnSpc>
                <a:spcPct val="150000"/>
              </a:lnSpc>
              <a:spcBef>
                <a:spcPts val="1600"/>
              </a:spcBef>
              <a:spcAft>
                <a:spcPts val="1600"/>
              </a:spcAft>
              <a:buClr>
                <a:srgbClr val="F3F3F3"/>
              </a:buClr>
              <a:buSzPts val="1400"/>
              <a:buFont typeface="Assistant Light"/>
              <a:buChar char="■"/>
              <a:defRPr>
                <a:solidFill>
                  <a:srgbClr val="F3F3F3"/>
                </a:solidFill>
                <a:latin typeface="Assistant Light"/>
                <a:ea typeface="Assistant Light"/>
                <a:cs typeface="Assistant Light"/>
                <a:sym typeface="Assistant Light"/>
              </a:defRPr>
            </a:lvl9pPr>
          </a:lstStyle>
          <a:p>
            <a:endParaRPr/>
          </a:p>
        </p:txBody>
      </p:sp>
      <p:cxnSp>
        <p:nvCxnSpPr>
          <p:cNvPr id="25" name="Google Shape;25;p5"/>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5"/>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27029277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
        <p:nvSpPr>
          <p:cNvPr id="29" name="Google Shape;29;p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rgbClr val="FFFFFF"/>
              </a:buClr>
              <a:buSzPts val="3500"/>
              <a:buFont typeface="Cinzel"/>
              <a:buNone/>
              <a:defRPr sz="3500">
                <a:solidFill>
                  <a:srgbClr val="FFFFFF"/>
                </a:solidFill>
                <a:latin typeface="Cinzel"/>
                <a:ea typeface="Cinzel"/>
                <a:cs typeface="Cinzel"/>
                <a:sym typeface="Cinze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0" name="Google Shape;30;p6"/>
          <p:cNvCxnSpPr/>
          <p:nvPr/>
        </p:nvCxnSpPr>
        <p:spPr>
          <a:xfrm>
            <a:off x="1635700" y="1170213"/>
            <a:ext cx="58725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6"/>
          <p:cNvCxnSpPr/>
          <p:nvPr/>
        </p:nvCxnSpPr>
        <p:spPr>
          <a:xfrm>
            <a:off x="1635700" y="292538"/>
            <a:ext cx="5872500" cy="0"/>
          </a:xfrm>
          <a:prstGeom prst="straightConnector1">
            <a:avLst/>
          </a:prstGeom>
          <a:noFill/>
          <a:ln w="19050" cap="flat" cmpd="sng">
            <a:solidFill>
              <a:srgbClr val="FFFFFF"/>
            </a:solidFill>
            <a:prstDash val="solid"/>
            <a:round/>
            <a:headEnd type="none" w="med" len="med"/>
            <a:tailEnd type="none" w="med" len="med"/>
          </a:ln>
        </p:spPr>
      </p:cxnSp>
      <p:sp>
        <p:nvSpPr>
          <p:cNvPr id="32" name="Google Shape;32;p6"/>
          <p:cNvSpPr txBox="1">
            <a:spLocks noGrp="1"/>
          </p:cNvSpPr>
          <p:nvPr>
            <p:ph type="title" idx="2"/>
          </p:nvPr>
        </p:nvSpPr>
        <p:spPr>
          <a:xfrm>
            <a:off x="311700" y="2150850"/>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2500"/>
              <a:buFont typeface="Assistant Light"/>
              <a:buNone/>
              <a:defRPr sz="2500">
                <a:solidFill>
                  <a:srgbClr val="FFFFFF"/>
                </a:solidFill>
                <a:latin typeface="Assistant Light"/>
                <a:ea typeface="Assistant Light"/>
                <a:cs typeface="Assistant Light"/>
                <a:sym typeface="Assistant 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6"/>
          <p:cNvSpPr txBox="1">
            <a:spLocks noGrp="1"/>
          </p:cNvSpPr>
          <p:nvPr>
            <p:ph type="title" idx="3"/>
          </p:nvPr>
        </p:nvSpPr>
        <p:spPr>
          <a:xfrm>
            <a:off x="223950" y="3821425"/>
            <a:ext cx="8520600" cy="841800"/>
          </a:xfrm>
          <a:prstGeom prst="rect">
            <a:avLst/>
          </a:prstGeom>
          <a:effectLst>
            <a:outerShdw blurRad="142875" dist="19050" dir="5400000" algn="bl" rotWithShape="0">
              <a:srgbClr val="000000">
                <a:alpha val="50000"/>
              </a:srgbClr>
            </a:outerShdw>
          </a:effectLst>
        </p:spPr>
        <p:txBody>
          <a:bodyPr spcFirstLastPara="1" wrap="square" lIns="91425" tIns="91425" rIns="91425" bIns="91425" anchor="ctr" anchorCtr="0">
            <a:noAutofit/>
          </a:bodyPr>
          <a:lstStyle>
            <a:lvl1pPr lvl="0" algn="r" rtl="0">
              <a:spcBef>
                <a:spcPts val="0"/>
              </a:spcBef>
              <a:spcAft>
                <a:spcPts val="0"/>
              </a:spcAft>
              <a:buClr>
                <a:srgbClr val="FFFFFF"/>
              </a:buClr>
              <a:buSzPts val="1800"/>
              <a:buFont typeface="Cinzel"/>
              <a:buNone/>
              <a:defRPr sz="1800">
                <a:solidFill>
                  <a:srgbClr val="FFFFFF"/>
                </a:solidFill>
                <a:latin typeface="Cinzel"/>
                <a:ea typeface="Cinzel"/>
                <a:cs typeface="Cinzel"/>
                <a:sym typeface="Cinze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1555917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7675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734784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80950" y="450150"/>
            <a:ext cx="79821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15000"/>
              </a:lnSpc>
              <a:spcBef>
                <a:spcPts val="0"/>
              </a:spcBef>
              <a:spcAft>
                <a:spcPts val="0"/>
              </a:spcAft>
              <a:buClr>
                <a:srgbClr val="D9D9D9"/>
              </a:buClr>
              <a:buSzPts val="3600"/>
              <a:buFont typeface="Cinzel"/>
              <a:buNone/>
              <a:defRPr sz="3600">
                <a:solidFill>
                  <a:srgbClr val="D9D9D9"/>
                </a:solidFill>
                <a:latin typeface="Cinzel"/>
                <a:ea typeface="Cinzel"/>
                <a:cs typeface="Cinzel"/>
                <a:sym typeface="Cinze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cxnSp>
        <p:nvCxnSpPr>
          <p:cNvPr id="41" name="Google Shape;41;p8"/>
          <p:cNvCxnSpPr/>
          <p:nvPr/>
        </p:nvCxnSpPr>
        <p:spPr>
          <a:xfrm>
            <a:off x="892050" y="1625925"/>
            <a:ext cx="73641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8"/>
          <p:cNvCxnSpPr/>
          <p:nvPr/>
        </p:nvCxnSpPr>
        <p:spPr>
          <a:xfrm>
            <a:off x="892050" y="3365175"/>
            <a:ext cx="7364100" cy="0"/>
          </a:xfrm>
          <a:prstGeom prst="straightConnector1">
            <a:avLst/>
          </a:prstGeom>
          <a:noFill/>
          <a:ln w="9525" cap="flat" cmpd="sng">
            <a:solidFill>
              <a:srgbClr val="F3F3F3"/>
            </a:solidFill>
            <a:prstDash val="solid"/>
            <a:round/>
            <a:headEnd type="none" w="med" len="med"/>
            <a:tailEnd type="none" w="med" len="med"/>
          </a:ln>
        </p:spPr>
      </p:cxnSp>
    </p:spTree>
    <p:extLst>
      <p:ext uri="{BB962C8B-B14F-4D97-AF65-F5344CB8AC3E}">
        <p14:creationId xmlns:p14="http://schemas.microsoft.com/office/powerpoint/2010/main" val="17346043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45;p9"/>
          <p:cNvSpPr txBox="1">
            <a:spLocks noGrp="1"/>
          </p:cNvSpPr>
          <p:nvPr>
            <p:ph type="title"/>
          </p:nvPr>
        </p:nvSpPr>
        <p:spPr>
          <a:xfrm>
            <a:off x="265500" y="1488500"/>
            <a:ext cx="4045200" cy="1482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4200"/>
              <a:buFont typeface="Cinzel"/>
              <a:buNone/>
              <a:defRPr sz="4200">
                <a:solidFill>
                  <a:srgbClr val="FFFFFF"/>
                </a:solidFill>
                <a:latin typeface="Cinzel"/>
                <a:ea typeface="Cinzel"/>
                <a:cs typeface="Cinzel"/>
                <a:sym typeface="Cinze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706350" y="3225975"/>
            <a:ext cx="31635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rgbClr val="D9D9D9"/>
              </a:buClr>
              <a:buSzPts val="1800"/>
              <a:buFont typeface="Cinzel"/>
              <a:buNone/>
              <a:defRPr>
                <a:solidFill>
                  <a:srgbClr val="D9D9D9"/>
                </a:solidFill>
                <a:latin typeface="Cinzel"/>
                <a:ea typeface="Cinzel"/>
                <a:cs typeface="Cinzel"/>
                <a:sym typeface="Cinze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631500"/>
            <a:ext cx="3837000" cy="3880500"/>
          </a:xfrm>
          <a:prstGeom prst="rect">
            <a:avLst/>
          </a:prstGeom>
        </p:spPr>
        <p:txBody>
          <a:bodyPr spcFirstLastPara="1" wrap="square" lIns="91425" tIns="91425" rIns="91425" bIns="91425" anchor="ctr" anchorCtr="0">
            <a:noAutofit/>
          </a:bodyPr>
          <a:lstStyle>
            <a:lvl1pPr marL="457200" lvl="0" indent="-342900">
              <a:lnSpc>
                <a:spcPct val="150000"/>
              </a:lnSpc>
              <a:spcBef>
                <a:spcPts val="0"/>
              </a:spcBef>
              <a:spcAft>
                <a:spcPts val="0"/>
              </a:spcAft>
              <a:buSzPts val="1800"/>
              <a:buFont typeface="Assistant Light"/>
              <a:buChar char="●"/>
              <a:defRPr>
                <a:latin typeface="Assistant Light"/>
                <a:ea typeface="Assistant Light"/>
                <a:cs typeface="Assistant Light"/>
                <a:sym typeface="Assistant Light"/>
              </a:defRPr>
            </a:lvl1pPr>
            <a:lvl2pPr marL="914400" lvl="1"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2pPr>
            <a:lvl3pPr marL="1371600" lvl="2"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3pPr>
            <a:lvl4pPr marL="1828800" lvl="3"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4pPr>
            <a:lvl5pPr marL="2286000" lvl="4"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5pPr>
            <a:lvl6pPr marL="2743200" lvl="5"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6pPr>
            <a:lvl7pPr marL="3200400" lvl="6"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7pPr>
            <a:lvl8pPr marL="3657600" lvl="7" indent="-317500">
              <a:lnSpc>
                <a:spcPct val="150000"/>
              </a:lnSpc>
              <a:spcBef>
                <a:spcPts val="1600"/>
              </a:spcBef>
              <a:spcAft>
                <a:spcPts val="0"/>
              </a:spcAft>
              <a:buSzPts val="1400"/>
              <a:buFont typeface="Assistant Light"/>
              <a:buChar char="○"/>
              <a:defRPr>
                <a:latin typeface="Assistant Light"/>
                <a:ea typeface="Assistant Light"/>
                <a:cs typeface="Assistant Light"/>
                <a:sym typeface="Assistant Light"/>
              </a:defRPr>
            </a:lvl8pPr>
            <a:lvl9pPr marL="4114800" lvl="8" indent="-317500">
              <a:lnSpc>
                <a:spcPct val="150000"/>
              </a:lnSpc>
              <a:spcBef>
                <a:spcPts val="1600"/>
              </a:spcBef>
              <a:spcAft>
                <a:spcPts val="1600"/>
              </a:spcAft>
              <a:buSzPts val="1400"/>
              <a:buFont typeface="Assistant Light"/>
              <a:buChar char="■"/>
              <a:defRPr>
                <a:latin typeface="Assistant Light"/>
                <a:ea typeface="Assistant Light"/>
                <a:cs typeface="Assistant Light"/>
                <a:sym typeface="Assistant Light"/>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365903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6726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jp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jp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jp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jp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jp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jp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jp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image" Target="../media/image1.jpg"/><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theme" Target="../theme/theme19.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jp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jp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20.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image" Target="../media/image1.jpg"/><Relationship Id="rId5" Type="http://schemas.openxmlformats.org/officeDocument/2006/relationships/slideLayout" Target="../slideLayouts/slideLayout215.xml"/><Relationship Id="rId10" Type="http://schemas.openxmlformats.org/officeDocument/2006/relationships/theme" Target="../theme/theme21.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image" Target="../media/image1.jpg"/><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theme" Target="../theme/theme22.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7.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image" Target="../media/image1.jpg"/><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theme" Target="../theme/theme23.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7.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image" Target="../media/image1.jpg"/><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theme" Target="../theme/theme24.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image" Target="../media/image1.jpg"/><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theme" Target="../theme/theme25.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6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image" Target="../media/image1.jpg"/><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theme" Target="../theme/theme26.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77.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image" Target="../media/image1.jpg"/><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theme" Target="../theme/theme27.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image" Target="../media/image1.jpg"/><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theme" Target="../theme/theme28.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image" Target="../media/image1.jpg"/><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theme" Target="../theme/theme29.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image" Target="../media/image1.jpg"/><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theme" Target="../theme/theme3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1.jpg"/><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theme" Target="../theme/theme31.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image" Target="../media/image1.jpg"/><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theme" Target="../theme/theme32.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37.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5" Type="http://schemas.openxmlformats.org/officeDocument/2006/relationships/slideLayout" Target="../slideLayouts/slideLayout334.xml"/><Relationship Id="rId10" Type="http://schemas.openxmlformats.org/officeDocument/2006/relationships/image" Target="../media/image1.jpg"/><Relationship Id="rId4" Type="http://schemas.openxmlformats.org/officeDocument/2006/relationships/slideLayout" Target="../slideLayouts/slideLayout333.xml"/><Relationship Id="rId9"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45.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image" Target="../media/image1.jpg"/><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theme" Target="../theme/theme34.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55.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image" Target="../media/image1.jpg"/><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theme" Target="../theme/theme35.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65.xml"/><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image" Target="../media/image1.jpg"/><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theme" Target="../theme/theme36.xml"/><Relationship Id="rId5" Type="http://schemas.openxmlformats.org/officeDocument/2006/relationships/slideLayout" Target="../slideLayouts/slideLayout362.xml"/><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75.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image" Target="../media/image1.jpg"/><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theme" Target="../theme/theme37.xml"/><Relationship Id="rId5" Type="http://schemas.openxmlformats.org/officeDocument/2006/relationships/slideLayout" Target="../slideLayouts/slideLayout372.xml"/><Relationship Id="rId10" Type="http://schemas.openxmlformats.org/officeDocument/2006/relationships/slideLayout" Target="../slideLayouts/slideLayout377.xml"/><Relationship Id="rId4" Type="http://schemas.openxmlformats.org/officeDocument/2006/relationships/slideLayout" Target="../slideLayouts/slideLayout371.xml"/><Relationship Id="rId9" Type="http://schemas.openxmlformats.org/officeDocument/2006/relationships/slideLayout" Target="../slideLayouts/slideLayout37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image" Target="../media/image1.jpg"/><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theme" Target="../theme/theme3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image" Target="../media/image1.jpg"/><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theme" Target="../theme/theme39.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05.xml"/><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image" Target="../media/image1.jpg"/><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theme" Target="../theme/theme40.xml"/><Relationship Id="rId5" Type="http://schemas.openxmlformats.org/officeDocument/2006/relationships/slideLayout" Target="../slideLayouts/slideLayout402.xml"/><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image" Target="../media/image1.jpg"/><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theme" Target="../theme/theme41.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3" Type="http://schemas.openxmlformats.org/officeDocument/2006/relationships/slideLayout" Target="../slideLayouts/slideLayout420.xml"/><Relationship Id="rId7" Type="http://schemas.openxmlformats.org/officeDocument/2006/relationships/slideLayout" Target="../slideLayouts/slideLayout424.xml"/><Relationship Id="rId2" Type="http://schemas.openxmlformats.org/officeDocument/2006/relationships/slideLayout" Target="../slideLayouts/slideLayout419.xml"/><Relationship Id="rId1" Type="http://schemas.openxmlformats.org/officeDocument/2006/relationships/slideLayout" Target="../slideLayouts/slideLayout418.xml"/><Relationship Id="rId6" Type="http://schemas.openxmlformats.org/officeDocument/2006/relationships/slideLayout" Target="../slideLayouts/slideLayout423.xml"/><Relationship Id="rId5" Type="http://schemas.openxmlformats.org/officeDocument/2006/relationships/slideLayout" Target="../slideLayouts/slideLayout422.xml"/><Relationship Id="rId4" Type="http://schemas.openxmlformats.org/officeDocument/2006/relationships/slideLayout" Target="../slideLayouts/slideLayout421.xml"/><Relationship Id="rId9" Type="http://schemas.openxmlformats.org/officeDocument/2006/relationships/image" Target="../media/image1.jpg"/></Relationships>
</file>

<file path=ppt/slideMasters/_rels/slideMaster43.xml.rels><?xml version="1.0" encoding="UTF-8" standalone="yes"?>
<Relationships xmlns="http://schemas.openxmlformats.org/package/2006/relationships"><Relationship Id="rId8" Type="http://schemas.openxmlformats.org/officeDocument/2006/relationships/theme" Target="../theme/theme43.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2" Type="http://schemas.openxmlformats.org/officeDocument/2006/relationships/slideLayout" Target="../slideLayouts/slideLayout426.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5" Type="http://schemas.openxmlformats.org/officeDocument/2006/relationships/slideLayout" Target="../slideLayouts/slideLayout429.xml"/><Relationship Id="rId4" Type="http://schemas.openxmlformats.org/officeDocument/2006/relationships/slideLayout" Target="../slideLayouts/slideLayout428.xml"/><Relationship Id="rId9" Type="http://schemas.openxmlformats.org/officeDocument/2006/relationships/image" Target="../media/image1.jpg"/></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5" Type="http://schemas.openxmlformats.org/officeDocument/2006/relationships/slideLayout" Target="../slideLayouts/slideLayout436.xml"/><Relationship Id="rId4" Type="http://schemas.openxmlformats.org/officeDocument/2006/relationships/slideLayout" Target="../slideLayouts/slideLayout435.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jp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18339765"/>
      </p:ext>
    </p:extLst>
  </p:cSld>
  <p:clrMap bg1="lt1" tx1="dk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022604630"/>
      </p:ext>
    </p:extLst>
  </p:cSld>
  <p:clrMap bg1="lt1" tx1="dk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53092980"/>
      </p:ext>
    </p:extLst>
  </p:cSld>
  <p:clrMap bg1="lt1" tx1="dk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41950995"/>
      </p:ext>
    </p:extLst>
  </p:cSld>
  <p:clrMap bg1="lt1" tx1="dk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341950995"/>
      </p:ext>
    </p:extLst>
  </p:cSld>
  <p:clrMap bg1="lt1" tx1="dk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75955174"/>
      </p:ext>
    </p:extLst>
  </p:cSld>
  <p:clrMap bg1="lt1" tx1="dk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7280594"/>
      </p:ext>
    </p:extLst>
  </p:cSld>
  <p:clrMap bg1="lt1" tx1="dk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67329662"/>
      </p:ext>
    </p:extLst>
  </p:cSld>
  <p:clrMap bg1="lt1" tx1="dk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50814873"/>
      </p:ext>
    </p:extLst>
  </p:cSld>
  <p:clrMap bg1="lt1" tx1="dk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48420273"/>
      </p:ext>
    </p:extLst>
  </p:cSld>
  <p:clrMap bg1="lt1" tx1="dk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4" r:id="rId7"/>
    <p:sldLayoutId id="2147484185" r:id="rId8"/>
    <p:sldLayoutId id="2147484186" r:id="rId9"/>
    <p:sldLayoutId id="21474841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6675601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84420746"/>
      </p:ext>
    </p:extLst>
  </p:cSld>
  <p:clrMap bg1="lt1" tx1="dk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81716588"/>
      </p:ext>
    </p:extLst>
  </p:cSld>
  <p:clrMap bg1="lt1" tx1="dk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8" r:id="rId7"/>
    <p:sldLayoutId id="2147484209" r:id="rId8"/>
    <p:sldLayoutId id="214748421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94127198"/>
      </p:ext>
    </p:extLst>
  </p:cSld>
  <p:clrMap bg1="lt1" tx1="dk1" bg2="dk2" tx2="lt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601522799"/>
      </p:ext>
    </p:extLst>
  </p:cSld>
  <p:clrMap bg1="lt1" tx1="dk1" bg2="dk2"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61154069"/>
      </p:ext>
    </p:extLst>
  </p:cSld>
  <p:clrMap bg1="lt1" tx1="dk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83160694"/>
      </p:ext>
    </p:extLst>
  </p:cSld>
  <p:clrMap bg1="lt1" tx1="dk1" bg2="dk2" tx2="lt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88068414"/>
      </p:ext>
    </p:extLst>
  </p:cSld>
  <p:clrMap bg1="lt1" tx1="dk1" bg2="dk2" tx2="lt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39129377"/>
      </p:ext>
    </p:extLst>
  </p:cSld>
  <p:clrMap bg1="lt1" tx1="dk1" bg2="dk2"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09129516"/>
      </p:ext>
    </p:extLst>
  </p:cSld>
  <p:clrMap bg1="lt1" tx1="dk1" bg2="dk2"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00447613"/>
      </p:ext>
    </p:extLst>
  </p:cSld>
  <p:clrMap bg1="lt1" tx1="dk1" bg2="dk2" tx2="lt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2295228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5687824"/>
      </p:ext>
    </p:extLst>
  </p:cSld>
  <p:clrMap bg1="lt1" tx1="dk1" bg2="dk2" tx2="lt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68466522"/>
      </p:ext>
    </p:extLst>
  </p:cSld>
  <p:clrMap bg1="lt1" tx1="dk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46550625"/>
      </p:ext>
    </p:extLst>
  </p:cSld>
  <p:clrMap bg1="lt1" tx1="dk1" bg2="dk2" tx2="lt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37826179"/>
      </p:ext>
    </p:extLst>
  </p:cSld>
  <p:clrMap bg1="lt1" tx1="dk1" bg2="dk2" tx2="lt2" accent1="accent1" accent2="accent2" accent3="accent3" accent4="accent4" accent5="accent5" accent6="accent6" hlink="hlink" folHlink="folHlink"/>
  <p:sldLayoutIdLst>
    <p:sldLayoutId id="2147484366" r:id="rId1"/>
    <p:sldLayoutId id="2147484367" r:id="rId2"/>
    <p:sldLayoutId id="2147484368" r:id="rId3"/>
    <p:sldLayoutId id="2147484371" r:id="rId4"/>
    <p:sldLayoutId id="2147484372" r:id="rId5"/>
    <p:sldLayoutId id="2147484373" r:id="rId6"/>
    <p:sldLayoutId id="2147484374" r:id="rId7"/>
    <p:sldLayoutId id="21474843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06658086"/>
      </p:ext>
    </p:extLst>
  </p:cSld>
  <p:clrMap bg1="lt1" tx1="dk1" bg2="dk2" tx2="lt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88417539"/>
      </p:ext>
    </p:extLst>
  </p:cSld>
  <p:clrMap bg1="lt1" tx1="dk1" bg2="dk2" tx2="lt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44625592"/>
      </p:ext>
    </p:extLst>
  </p:cSld>
  <p:clrMap bg1="lt1" tx1="dk1" bg2="dk2" tx2="lt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448245384"/>
      </p:ext>
    </p:extLst>
  </p:cSld>
  <p:clrMap bg1="lt1" tx1="dk1" bg2="dk2" tx2="lt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900026300"/>
      </p:ext>
    </p:extLst>
  </p:cSld>
  <p:clrMap bg1="lt1" tx1="dk1" bg2="dk2" tx2="lt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69895960"/>
      </p:ext>
    </p:extLst>
  </p:cSld>
  <p:clrMap bg1="lt1" tx1="dk1" bg2="dk2" tx2="lt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73406985"/>
      </p:ext>
    </p:extLst>
  </p:cSld>
  <p:clrMap bg1="lt1" tx1="dk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5" r:id="rId8"/>
    <p:sldLayoutId id="2147483886" r:id="rId9"/>
    <p:sldLayoutId id="21474838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31970954"/>
      </p:ext>
    </p:extLst>
  </p:cSld>
  <p:clrMap bg1="lt1" tx1="dk1" bg2="dk2" tx2="lt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71722481"/>
      </p:ext>
    </p:extLst>
  </p:cSld>
  <p:clrMap bg1="lt1" tx1="dk1" bg2="dk2" tx2="lt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03715375"/>
      </p:ext>
    </p:extLst>
  </p:cSld>
  <p:clrMap bg1="lt1" tx1="dk1" bg2="dk2" tx2="lt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03715375"/>
      </p:ext>
    </p:extLst>
  </p:cSld>
  <p:clrMap bg1="lt1" tx1="dk1" bg2="dk2" tx2="lt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03715375"/>
      </p:ext>
    </p:extLst>
  </p:cSld>
  <p:clrMap bg1="lt1" tx1="dk1" bg2="dk2" tx2="lt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98126309"/>
      </p:ext>
    </p:extLst>
  </p:cSld>
  <p:clrMap bg1="lt1" tx1="dk1" bg2="dk2" tx2="lt2" accent1="accent1" accent2="accent2" accent3="accent3" accent4="accent4" accent5="accent5" accent6="accent6" hlink="hlink" folHlink="folHlink"/>
  <p:sldLayoutIdLst>
    <p:sldLayoutId id="2147483925" r:id="rId1"/>
    <p:sldLayoutId id="2147483926" r:id="rId2"/>
    <p:sldLayoutId id="2147483927" r:id="rId3"/>
    <p:sldLayoutId id="2147483930" r:id="rId4"/>
    <p:sldLayoutId id="2147483931" r:id="rId5"/>
    <p:sldLayoutId id="2147483932" r:id="rId6"/>
    <p:sldLayoutId id="2147483933" r:id="rId7"/>
    <p:sldLayoutId id="2147483934" r:id="rId8"/>
    <p:sldLayoutId id="214748393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37191315"/>
      </p:ext>
    </p:extLst>
  </p:cSld>
  <p:clrMap bg1="lt1" tx1="dk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21790430"/>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23882865"/>
      </p:ext>
    </p:extLst>
  </p:cSld>
  <p:clrMap bg1="lt1" tx1="dk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135361385"/>
      </p:ext>
    </p:extLst>
  </p:cSld>
  <p:clrMap bg1="lt1" tx1="dk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8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2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3.xml"/><Relationship Id="rId1" Type="http://schemas.openxmlformats.org/officeDocument/2006/relationships/slideLayout" Target="../slideLayouts/slideLayout30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2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33.xml"/></Relationships>
</file>

<file path=ppt/slides/_rels/slide1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3.xml"/><Relationship Id="rId1" Type="http://schemas.openxmlformats.org/officeDocument/2006/relationships/slideLayout" Target="../slideLayouts/slideLayout33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44.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5.xml"/><Relationship Id="rId1" Type="http://schemas.openxmlformats.org/officeDocument/2006/relationships/slideLayout" Target="../slideLayouts/slideLayout33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34.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7.xml"/><Relationship Id="rId1" Type="http://schemas.openxmlformats.org/officeDocument/2006/relationships/slideLayout" Target="../slideLayouts/slideLayout33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0.xml"/><Relationship Id="rId1" Type="http://schemas.openxmlformats.org/officeDocument/2006/relationships/slideLayout" Target="../slideLayouts/slideLayout354.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3.xml"/><Relationship Id="rId1" Type="http://schemas.openxmlformats.org/officeDocument/2006/relationships/slideLayout" Target="../slideLayouts/slideLayout364.xml"/></Relationships>
</file>

<file path=ppt/slides/_rels/slide1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0.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2.xml"/><Relationship Id="rId1" Type="http://schemas.openxmlformats.org/officeDocument/2006/relationships/slideLayout" Target="../slideLayouts/slideLayout379.xml"/></Relationships>
</file>

<file path=ppt/slides/_rels/slide1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3.xml"/><Relationship Id="rId1" Type="http://schemas.openxmlformats.org/officeDocument/2006/relationships/slideLayout" Target="../slideLayouts/slideLayout374.xml"/></Relationships>
</file>

<file path=ppt/slides/_rels/slide1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7.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0.xml"/><Relationship Id="rId1" Type="http://schemas.openxmlformats.org/officeDocument/2006/relationships/slideLayout" Target="../slideLayouts/slideLayout394.xml"/></Relationships>
</file>

<file path=ppt/slides/_rels/slide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3.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4.xml"/><Relationship Id="rId1" Type="http://schemas.openxmlformats.org/officeDocument/2006/relationships/slideLayout" Target="../slideLayouts/slideLayout404.xml"/></Relationships>
</file>

<file path=ppt/slides/_rels/slide19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5.xml"/><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6.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5.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8.xml"/><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0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436.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429.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42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3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4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5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5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9.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18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191.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191.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191.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201.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21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9.xml"/><Relationship Id="rId1" Type="http://schemas.openxmlformats.org/officeDocument/2006/relationships/slideLayout" Target="../slideLayouts/slideLayout2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1.xml"/><Relationship Id="rId1" Type="http://schemas.openxmlformats.org/officeDocument/2006/relationships/slideLayout" Target="../slideLayouts/slideLayout2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2.xml"/><Relationship Id="rId1" Type="http://schemas.openxmlformats.org/officeDocument/2006/relationships/slideLayout" Target="../slideLayouts/slideLayout21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16.xml"/></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5.xml"/><Relationship Id="rId1" Type="http://schemas.openxmlformats.org/officeDocument/2006/relationships/slideLayout" Target="../slideLayouts/slideLayout2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7.xml"/><Relationship Id="rId1" Type="http://schemas.openxmlformats.org/officeDocument/2006/relationships/slideLayout" Target="../slideLayouts/slideLayout212.xml"/></Relationships>
</file>

<file path=ppt/slides/_rels/slide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0.xml"/><Relationship Id="rId1" Type="http://schemas.openxmlformats.org/officeDocument/2006/relationships/slideLayout" Target="../slideLayouts/slideLayout212.xml"/></Relationships>
</file>

<file path=ppt/slides/_rels/slide9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1.xml"/><Relationship Id="rId1" Type="http://schemas.openxmlformats.org/officeDocument/2006/relationships/slideLayout" Target="../slideLayouts/slideLayout251.xml"/></Relationships>
</file>

<file path=ppt/slides/_rels/slide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2.xml"/><Relationship Id="rId1" Type="http://schemas.openxmlformats.org/officeDocument/2006/relationships/slideLayout" Target="../slideLayouts/slideLayout266.xml"/></Relationships>
</file>

<file path=ppt/slides/_rels/slide9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3.xml"/><Relationship Id="rId1" Type="http://schemas.openxmlformats.org/officeDocument/2006/relationships/slideLayout" Target="../slideLayouts/slideLayout266.xml"/></Relationships>
</file>

<file path=ppt/slides/_rels/slide9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4.xml"/><Relationship Id="rId1" Type="http://schemas.openxmlformats.org/officeDocument/2006/relationships/slideLayout" Target="../slideLayouts/slideLayout27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9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271800" y="1816600"/>
            <a:ext cx="8520600" cy="12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400" dirty="0">
                <a:latin typeface="Birch" panose="02020500000000000000" pitchFamily="18" charset="0"/>
              </a:rPr>
              <a:t>FALLEN</a:t>
            </a:r>
            <a:endParaRPr sz="8400" dirty="0">
              <a:latin typeface="Birch" panose="02020500000000000000" pitchFamily="18" charset="0"/>
            </a:endParaRPr>
          </a:p>
        </p:txBody>
      </p:sp>
      <p:sp>
        <p:nvSpPr>
          <p:cNvPr id="64" name="Google Shape;64;p13"/>
          <p:cNvSpPr txBox="1">
            <a:spLocks noGrp="1"/>
          </p:cNvSpPr>
          <p:nvPr>
            <p:ph type="ctrTitle"/>
          </p:nvPr>
        </p:nvSpPr>
        <p:spPr>
          <a:xfrm>
            <a:off x="177625" y="2930770"/>
            <a:ext cx="8520600" cy="1634706"/>
          </a:xfrm>
          <a:prstGeom prst="rect">
            <a:avLst/>
          </a:prstGeom>
        </p:spPr>
        <p:txBody>
          <a:bodyPr spcFirstLastPara="1" wrap="square" lIns="91425" tIns="91425" rIns="91425" bIns="91425" anchor="ctr" anchorCtr="0">
            <a:noAutofit/>
          </a:bodyPr>
          <a:lstStyle/>
          <a:p>
            <a:pPr lvl="0"/>
            <a:r>
              <a:rPr lang="en" sz="3600" dirty="0">
                <a:latin typeface="Birch" panose="02020500000000000000" pitchFamily="18" charset="0"/>
              </a:rPr>
              <a:t>The Sons of God and the Nephilim</a:t>
            </a:r>
            <a:br>
              <a:rPr lang="en" sz="3600" dirty="0">
                <a:latin typeface="Birch" panose="02020500000000000000" pitchFamily="18" charset="0"/>
              </a:rPr>
            </a:br>
            <a:r>
              <a:rPr lang="en" sz="2600" dirty="0">
                <a:latin typeface="Birch" panose="02020500000000000000" pitchFamily="18" charset="0"/>
              </a:rPr>
              <a:t>Tim Chaffey, M.Div., Th.M.</a:t>
            </a:r>
            <a:endParaRPr sz="2600" i="1" dirty="0">
              <a:latin typeface="Birch" panose="02020500000000000000"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Genesis 4 and 5 discuss the descendants of Cain and Seth.</a:t>
            </a:r>
            <a:endParaRPr sz="2400" dirty="0"/>
          </a:p>
        </p:txBody>
      </p:sp>
    </p:spTree>
    <p:extLst>
      <p:ext uri="{BB962C8B-B14F-4D97-AF65-F5344CB8AC3E}">
        <p14:creationId xmlns:p14="http://schemas.microsoft.com/office/powerpoint/2010/main" val="15332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91"/>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Examining the Fallen Angel View</a:t>
            </a:r>
            <a:endParaRPr dirty="0">
              <a:solidFill>
                <a:schemeClr val="bg1"/>
              </a:solidFill>
            </a:endParaRPr>
          </a:p>
        </p:txBody>
      </p:sp>
    </p:spTree>
    <p:extLst>
      <p:ext uri="{BB962C8B-B14F-4D97-AF65-F5344CB8AC3E}">
        <p14:creationId xmlns:p14="http://schemas.microsoft.com/office/powerpoint/2010/main" val="7898226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Genesis 4 and 5 discuss the descendants of Cain and Seth.</a:t>
            </a:r>
            <a:endParaRPr sz="2400" dirty="0"/>
          </a:p>
        </p:txBody>
      </p:sp>
    </p:spTree>
    <p:extLst>
      <p:ext uri="{BB962C8B-B14F-4D97-AF65-F5344CB8AC3E}">
        <p14:creationId xmlns:p14="http://schemas.microsoft.com/office/powerpoint/2010/main" val="35429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i="1" dirty="0"/>
              <a:t>Bene ’elohim </a:t>
            </a:r>
            <a:r>
              <a:rPr lang="en" sz="2400" dirty="0"/>
              <a:t>(“sons of God”) refers to angelic beings</a:t>
            </a:r>
            <a:endParaRPr sz="2400" dirty="0"/>
          </a:p>
        </p:txBody>
      </p:sp>
    </p:spTree>
    <p:extLst>
      <p:ext uri="{BB962C8B-B14F-4D97-AF65-F5344CB8AC3E}">
        <p14:creationId xmlns:p14="http://schemas.microsoft.com/office/powerpoint/2010/main" val="246781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2"/>
        <p:cNvGrpSpPr/>
        <p:nvPr/>
      </p:nvGrpSpPr>
      <p:grpSpPr>
        <a:xfrm>
          <a:off x="0" y="0"/>
          <a:ext cx="0" cy="0"/>
          <a:chOff x="0" y="0"/>
          <a:chExt cx="0" cy="0"/>
        </a:xfrm>
      </p:grpSpPr>
      <p:sp>
        <p:nvSpPr>
          <p:cNvPr id="663" name="Google Shape;663;p118"/>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“When the morning stars sang together, </a:t>
            </a:r>
            <a:endParaRPr sz="3200" dirty="0"/>
          </a:p>
          <a:p>
            <a:pPr marL="0" lvl="0" indent="0" algn="ctr" rtl="0">
              <a:lnSpc>
                <a:spcPct val="115000"/>
              </a:lnSpc>
              <a:spcBef>
                <a:spcPts val="0"/>
              </a:spcBef>
              <a:spcAft>
                <a:spcPts val="0"/>
              </a:spcAft>
              <a:buNone/>
            </a:pPr>
            <a:r>
              <a:rPr lang="en" sz="3200" dirty="0"/>
              <a:t>and all </a:t>
            </a:r>
            <a:r>
              <a:rPr lang="en" sz="3200" u="sng" dirty="0"/>
              <a:t>the sons of God </a:t>
            </a:r>
            <a:r>
              <a:rPr lang="en" sz="3200" dirty="0"/>
              <a:t>[</a:t>
            </a:r>
            <a:r>
              <a:rPr lang="en" sz="3200" i="1" dirty="0"/>
              <a:t>bene ’elohim</a:t>
            </a:r>
            <a:r>
              <a:rPr lang="en" sz="3200" dirty="0"/>
              <a:t>] </a:t>
            </a:r>
            <a:br>
              <a:rPr lang="en" sz="3200" dirty="0"/>
            </a:br>
            <a:r>
              <a:rPr lang="en" sz="3200" dirty="0"/>
              <a:t>shouted for joy.”</a:t>
            </a:r>
            <a:endParaRPr sz="3200" dirty="0"/>
          </a:p>
        </p:txBody>
      </p:sp>
      <p:sp>
        <p:nvSpPr>
          <p:cNvPr id="664" name="Google Shape;664;p118"/>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Job 38:7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3"/>
                                        </p:tgtEl>
                                        <p:attrNameLst>
                                          <p:attrName>style.visibility</p:attrName>
                                        </p:attrNameLst>
                                      </p:cBhvr>
                                      <p:to>
                                        <p:strVal val="visible"/>
                                      </p:to>
                                    </p:set>
                                    <p:animEffect transition="in" filter="fade">
                                      <p:cBhvr>
                                        <p:cTn id="7" dur="1000"/>
                                        <p:tgtEl>
                                          <p:spTgt spid="663"/>
                                        </p:tgtEl>
                                      </p:cBhvr>
                                    </p:animEffect>
                                  </p:childTnLst>
                                </p:cTn>
                              </p:par>
                              <p:par>
                                <p:cTn id="8" presetID="2" presetClass="entr" presetSubtype="2" fill="hold" nodeType="withEffect">
                                  <p:stCondLst>
                                    <p:cond delay="0"/>
                                  </p:stCondLst>
                                  <p:childTnLst>
                                    <p:set>
                                      <p:cBhvr>
                                        <p:cTn id="9" dur="1" fill="hold">
                                          <p:stCondLst>
                                            <p:cond delay="0"/>
                                          </p:stCondLst>
                                        </p:cTn>
                                        <p:tgtEl>
                                          <p:spTgt spid="664"/>
                                        </p:tgtEl>
                                        <p:attrNameLst>
                                          <p:attrName>style.visibility</p:attrName>
                                        </p:attrNameLst>
                                      </p:cBhvr>
                                      <p:to>
                                        <p:strVal val="visible"/>
                                      </p:to>
                                    </p:set>
                                    <p:anim calcmode="lin" valueType="num">
                                      <p:cBhvr additive="base">
                                        <p:cTn id="10" dur="1000"/>
                                        <p:tgtEl>
                                          <p:spTgt spid="6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0"/>
        <p:cNvGrpSpPr/>
        <p:nvPr/>
      </p:nvGrpSpPr>
      <p:grpSpPr>
        <a:xfrm>
          <a:off x="0" y="0"/>
          <a:ext cx="0" cy="0"/>
          <a:chOff x="0" y="0"/>
          <a:chExt cx="0" cy="0"/>
        </a:xfrm>
      </p:grpSpPr>
      <p:sp>
        <p:nvSpPr>
          <p:cNvPr id="651" name="Google Shape;651;p11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Now there was a day when </a:t>
            </a:r>
            <a:r>
              <a:rPr lang="en" sz="3200" u="sng" dirty="0"/>
              <a:t>the sons of God </a:t>
            </a:r>
            <a:br>
              <a:rPr lang="en" sz="3200" dirty="0"/>
            </a:br>
            <a:r>
              <a:rPr lang="en" sz="3200" dirty="0"/>
              <a:t>[</a:t>
            </a:r>
            <a:r>
              <a:rPr lang="en" sz="3200" i="1" dirty="0"/>
              <a:t>bene ha’elohim</a:t>
            </a:r>
            <a:r>
              <a:rPr lang="en" sz="3200" dirty="0"/>
              <a:t>] came to present themselves before the Lord, and Satan also came </a:t>
            </a:r>
            <a:br>
              <a:rPr lang="en" sz="3200" dirty="0"/>
            </a:br>
            <a:r>
              <a:rPr lang="en" sz="3200" dirty="0"/>
              <a:t>among them.</a:t>
            </a:r>
            <a:endParaRPr sz="3200" dirty="0"/>
          </a:p>
        </p:txBody>
      </p:sp>
      <p:sp>
        <p:nvSpPr>
          <p:cNvPr id="652" name="Google Shape;652;p11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Job 1:6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1"/>
                                        </p:tgtEl>
                                        <p:attrNameLst>
                                          <p:attrName>style.visibility</p:attrName>
                                        </p:attrNameLst>
                                      </p:cBhvr>
                                      <p:to>
                                        <p:strVal val="visible"/>
                                      </p:to>
                                    </p:set>
                                    <p:animEffect transition="in" filter="fade">
                                      <p:cBhvr>
                                        <p:cTn id="7" dur="1000"/>
                                        <p:tgtEl>
                                          <p:spTgt spid="651"/>
                                        </p:tgtEl>
                                      </p:cBhvr>
                                    </p:animEffect>
                                  </p:childTnLst>
                                </p:cTn>
                              </p:par>
                              <p:par>
                                <p:cTn id="8" presetID="2" presetClass="entr" presetSubtype="2" fill="hold" nodeType="withEffect">
                                  <p:stCondLst>
                                    <p:cond delay="0"/>
                                  </p:stCondLst>
                                  <p:childTnLst>
                                    <p:set>
                                      <p:cBhvr>
                                        <p:cTn id="9" dur="1" fill="hold">
                                          <p:stCondLst>
                                            <p:cond delay="0"/>
                                          </p:stCondLst>
                                        </p:cTn>
                                        <p:tgtEl>
                                          <p:spTgt spid="652"/>
                                        </p:tgtEl>
                                        <p:attrNameLst>
                                          <p:attrName>style.visibility</p:attrName>
                                        </p:attrNameLst>
                                      </p:cBhvr>
                                      <p:to>
                                        <p:strVal val="visible"/>
                                      </p:to>
                                    </p:set>
                                    <p:anim calcmode="lin" valueType="num">
                                      <p:cBhvr additive="base">
                                        <p:cTn id="10" dur="1000"/>
                                        <p:tgtEl>
                                          <p:spTgt spid="6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6"/>
        <p:cNvGrpSpPr/>
        <p:nvPr/>
      </p:nvGrpSpPr>
      <p:grpSpPr>
        <a:xfrm>
          <a:off x="0" y="0"/>
          <a:ext cx="0" cy="0"/>
          <a:chOff x="0" y="0"/>
          <a:chExt cx="0" cy="0"/>
        </a:xfrm>
      </p:grpSpPr>
      <p:sp>
        <p:nvSpPr>
          <p:cNvPr id="657" name="Google Shape;657;p117"/>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Again there was a day when </a:t>
            </a:r>
            <a:r>
              <a:rPr lang="en" sz="3200" u="sng" dirty="0"/>
              <a:t>the sons of God </a:t>
            </a:r>
            <a:br>
              <a:rPr lang="en" sz="3200" dirty="0"/>
            </a:br>
            <a:r>
              <a:rPr lang="en" sz="3200" dirty="0"/>
              <a:t>[</a:t>
            </a:r>
            <a:r>
              <a:rPr lang="en" sz="3200" i="1" dirty="0"/>
              <a:t>bene ha’elohim</a:t>
            </a:r>
            <a:r>
              <a:rPr lang="en" sz="3200" dirty="0"/>
              <a:t>] came to present themselves before the Lord, and Satan also came among them to present himself before the Lord.</a:t>
            </a:r>
            <a:endParaRPr sz="3200" dirty="0"/>
          </a:p>
        </p:txBody>
      </p:sp>
      <p:sp>
        <p:nvSpPr>
          <p:cNvPr id="658" name="Google Shape;658;p117"/>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Job 2:1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1000"/>
                                        <p:tgtEl>
                                          <p:spTgt spid="657"/>
                                        </p:tgtEl>
                                      </p:cBhvr>
                                    </p:animEffect>
                                  </p:childTnLst>
                                </p:cTn>
                              </p:par>
                              <p:par>
                                <p:cTn id="8" presetID="2" presetClass="entr" presetSubtype="2"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1000"/>
                                        <p:tgtEl>
                                          <p:spTgt spid="6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4"/>
        <p:cNvGrpSpPr/>
        <p:nvPr/>
      </p:nvGrpSpPr>
      <p:grpSpPr>
        <a:xfrm>
          <a:off x="0" y="0"/>
          <a:ext cx="0" cy="0"/>
          <a:chOff x="0" y="0"/>
          <a:chExt cx="0" cy="0"/>
        </a:xfrm>
      </p:grpSpPr>
      <p:sp>
        <p:nvSpPr>
          <p:cNvPr id="675" name="Google Shape;675;p12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“When the Most High gave the nations their inheritance, when he divided mankind, he fixed the borders of the peoples according to the number of </a:t>
            </a:r>
            <a:r>
              <a:rPr lang="en" sz="2800" u="sng" dirty="0"/>
              <a:t>the sons of God</a:t>
            </a:r>
            <a:r>
              <a:rPr lang="en" sz="2800" dirty="0"/>
              <a:t> [</a:t>
            </a:r>
            <a:r>
              <a:rPr lang="en" sz="2800" i="1" dirty="0"/>
              <a:t>bene ’elohim</a:t>
            </a:r>
            <a:r>
              <a:rPr lang="en" sz="2800" dirty="0"/>
              <a:t>].”</a:t>
            </a:r>
            <a:endParaRPr sz="2800" dirty="0"/>
          </a:p>
        </p:txBody>
      </p:sp>
      <p:sp>
        <p:nvSpPr>
          <p:cNvPr id="676" name="Google Shape;676;p12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Deuteronomy 32:8, ESV</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5"/>
                                        </p:tgtEl>
                                        <p:attrNameLst>
                                          <p:attrName>style.visibility</p:attrName>
                                        </p:attrNameLst>
                                      </p:cBhvr>
                                      <p:to>
                                        <p:strVal val="visible"/>
                                      </p:to>
                                    </p:set>
                                    <p:animEffect transition="in" filter="fade">
                                      <p:cBhvr>
                                        <p:cTn id="7" dur="1000"/>
                                        <p:tgtEl>
                                          <p:spTgt spid="675"/>
                                        </p:tgtEl>
                                      </p:cBhvr>
                                    </p:animEffect>
                                  </p:childTnLst>
                                </p:cTn>
                              </p:par>
                              <p:par>
                                <p:cTn id="8" presetID="2" presetClass="entr" presetSubtype="2" fill="hold" nodeType="withEffect">
                                  <p:stCondLst>
                                    <p:cond delay="0"/>
                                  </p:stCondLst>
                                  <p:childTnLst>
                                    <p:set>
                                      <p:cBhvr>
                                        <p:cTn id="9" dur="1" fill="hold">
                                          <p:stCondLst>
                                            <p:cond delay="0"/>
                                          </p:stCondLst>
                                        </p:cTn>
                                        <p:tgtEl>
                                          <p:spTgt spid="676"/>
                                        </p:tgtEl>
                                        <p:attrNameLst>
                                          <p:attrName>style.visibility</p:attrName>
                                        </p:attrNameLst>
                                      </p:cBhvr>
                                      <p:to>
                                        <p:strVal val="visible"/>
                                      </p:to>
                                    </p:set>
                                    <p:anim calcmode="lin" valueType="num">
                                      <p:cBhvr additive="base">
                                        <p:cTn id="10" dur="1000"/>
                                        <p:tgtEl>
                                          <p:spTgt spid="6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i="1" dirty="0"/>
              <a:t>Bene ’elohim </a:t>
            </a:r>
            <a:r>
              <a:rPr lang="en" sz="2400" dirty="0"/>
              <a:t>(“sons of God”) refers to angelic beings</a:t>
            </a:r>
          </a:p>
          <a:p>
            <a:pPr lvl="1" indent="-342900">
              <a:lnSpc>
                <a:spcPct val="100000"/>
              </a:lnSpc>
              <a:spcBef>
                <a:spcPts val="0"/>
              </a:spcBef>
              <a:buSzPts val="1800"/>
              <a:buFont typeface="Courier New" panose="02070309020205020404" pitchFamily="49" charset="0"/>
              <a:buChar char="o"/>
            </a:pPr>
            <a:r>
              <a:rPr lang="en" sz="2000" dirty="0"/>
              <a:t>Aramaic equivalent does too</a:t>
            </a:r>
            <a:endParaRPr sz="2000" dirty="0"/>
          </a:p>
        </p:txBody>
      </p:sp>
    </p:spTree>
    <p:extLst>
      <p:ext uri="{BB962C8B-B14F-4D97-AF65-F5344CB8AC3E}">
        <p14:creationId xmlns:p14="http://schemas.microsoft.com/office/powerpoint/2010/main" val="30097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8"/>
        <p:cNvGrpSpPr/>
        <p:nvPr/>
      </p:nvGrpSpPr>
      <p:grpSpPr>
        <a:xfrm>
          <a:off x="0" y="0"/>
          <a:ext cx="0" cy="0"/>
          <a:chOff x="0" y="0"/>
          <a:chExt cx="0" cy="0"/>
        </a:xfrm>
      </p:grpSpPr>
      <p:sp>
        <p:nvSpPr>
          <p:cNvPr id="699" name="Google Shape;699;p124"/>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“But I see four men unbound, walking in the midst of the fire, and they are not hurt; and the appearance of the fourth is like </a:t>
            </a:r>
            <a:r>
              <a:rPr lang="en" sz="2800" u="sng" dirty="0"/>
              <a:t>a son of the gods </a:t>
            </a:r>
            <a:r>
              <a:rPr lang="en" sz="2800" dirty="0"/>
              <a:t>[</a:t>
            </a:r>
            <a:r>
              <a:rPr lang="en" sz="2800" i="1" dirty="0"/>
              <a:t>bar elahin</a:t>
            </a:r>
            <a:r>
              <a:rPr lang="en" sz="2800" dirty="0"/>
              <a:t>]…Blessed be the God of Shadrach, Meshach, and Abednego, who has sent </a:t>
            </a:r>
            <a:r>
              <a:rPr lang="en" sz="2800" u="sng" dirty="0"/>
              <a:t>his angel </a:t>
            </a:r>
            <a:r>
              <a:rPr lang="en" sz="2800" dirty="0"/>
              <a:t>and delivered his servants…’”</a:t>
            </a:r>
            <a:endParaRPr sz="2800" dirty="0"/>
          </a:p>
        </p:txBody>
      </p:sp>
      <p:sp>
        <p:nvSpPr>
          <p:cNvPr id="700" name="Google Shape;700;p124"/>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Daniel 3:25,28, ESV</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1000"/>
                                        <p:tgtEl>
                                          <p:spTgt spid="699"/>
                                        </p:tgtEl>
                                      </p:cBhvr>
                                    </p:animEffect>
                                  </p:childTnLst>
                                </p:cTn>
                              </p:par>
                              <p:par>
                                <p:cTn id="8" presetID="2" presetClass="entr" presetSubtype="2" fill="hold" nodeType="withEffect">
                                  <p:stCondLst>
                                    <p:cond delay="0"/>
                                  </p:stCondLst>
                                  <p:childTnLst>
                                    <p:set>
                                      <p:cBhvr>
                                        <p:cTn id="9" dur="1" fill="hold">
                                          <p:stCondLst>
                                            <p:cond delay="0"/>
                                          </p:stCondLst>
                                        </p:cTn>
                                        <p:tgtEl>
                                          <p:spTgt spid="700"/>
                                        </p:tgtEl>
                                        <p:attrNameLst>
                                          <p:attrName>style.visibility</p:attrName>
                                        </p:attrNameLst>
                                      </p:cBhvr>
                                      <p:to>
                                        <p:strVal val="visible"/>
                                      </p:to>
                                    </p:set>
                                    <p:anim calcmode="lin" valueType="num">
                                      <p:cBhvr additive="base">
                                        <p:cTn id="10" dur="1000"/>
                                        <p:tgtEl>
                                          <p:spTgt spid="70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i="1" dirty="0"/>
              <a:t>Bene ’elohim </a:t>
            </a:r>
            <a:r>
              <a:rPr lang="en" sz="2400" dirty="0"/>
              <a:t>(“sons of God”) refers to angelic beings</a:t>
            </a:r>
          </a:p>
          <a:p>
            <a:pPr lvl="1" indent="-342900">
              <a:lnSpc>
                <a:spcPct val="100000"/>
              </a:lnSpc>
              <a:spcBef>
                <a:spcPts val="0"/>
              </a:spcBef>
              <a:buSzPts val="1800"/>
              <a:buFont typeface="Courier New" panose="02070309020205020404" pitchFamily="49" charset="0"/>
              <a:buChar char="o"/>
            </a:pPr>
            <a:r>
              <a:rPr lang="en" sz="2000" dirty="0"/>
              <a:t>Aramaic equivalent does too</a:t>
            </a:r>
          </a:p>
          <a:p>
            <a:pPr lvl="1" indent="-342900">
              <a:lnSpc>
                <a:spcPct val="100000"/>
              </a:lnSpc>
              <a:spcBef>
                <a:spcPts val="0"/>
              </a:spcBef>
              <a:buSzPts val="1800"/>
              <a:buFont typeface="Courier New" panose="02070309020205020404" pitchFamily="49" charset="0"/>
              <a:buChar char="o"/>
            </a:pPr>
            <a:r>
              <a:rPr lang="en" sz="2000" dirty="0"/>
              <a:t>Similar terms also refer to angels</a:t>
            </a:r>
            <a:endParaRPr sz="2000" dirty="0"/>
          </a:p>
        </p:txBody>
      </p:sp>
    </p:spTree>
    <p:extLst>
      <p:ext uri="{BB962C8B-B14F-4D97-AF65-F5344CB8AC3E}">
        <p14:creationId xmlns:p14="http://schemas.microsoft.com/office/powerpoint/2010/main" val="14918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Positive Arguments</a:t>
            </a:r>
            <a:endParaRPr sz="3800" dirty="0"/>
          </a:p>
        </p:txBody>
      </p:sp>
      <p:sp>
        <p:nvSpPr>
          <p:cNvPr id="516" name="Google Shape;516;p92"/>
          <p:cNvSpPr txBox="1">
            <a:spLocks noGrp="1"/>
          </p:cNvSpPr>
          <p:nvPr>
            <p:ph type="body" idx="2"/>
          </p:nvPr>
        </p:nvSpPr>
        <p:spPr>
          <a:xfrm>
            <a:off x="4572001"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We know some Sethites (Enoch and Noah) were godly and that some Cainites were ungodly </a:t>
            </a:r>
            <a:br>
              <a:rPr lang="en" sz="2400" dirty="0"/>
            </a:br>
            <a:r>
              <a:rPr lang="en" sz="2400" dirty="0"/>
              <a:t>(Cain and Lamech).</a:t>
            </a:r>
            <a:endParaRPr sz="2400" dirty="0"/>
          </a:p>
        </p:txBody>
      </p:sp>
    </p:spTree>
    <p:extLst>
      <p:ext uri="{BB962C8B-B14F-4D97-AF65-F5344CB8AC3E}">
        <p14:creationId xmlns:p14="http://schemas.microsoft.com/office/powerpoint/2010/main" val="213652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4"/>
        <p:cNvGrpSpPr/>
        <p:nvPr/>
      </p:nvGrpSpPr>
      <p:grpSpPr>
        <a:xfrm>
          <a:off x="0" y="0"/>
          <a:ext cx="0" cy="0"/>
          <a:chOff x="0" y="0"/>
          <a:chExt cx="0" cy="0"/>
        </a:xfrm>
      </p:grpSpPr>
      <p:sp>
        <p:nvSpPr>
          <p:cNvPr id="705" name="Google Shape;705;p125"/>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500" dirty="0"/>
              <a:t>Let the heavens praise your wonders, O Lord, your faithfulness in the assembly of the holy ones! For who in the skies can be compared to the Lord? Who among </a:t>
            </a:r>
            <a:r>
              <a:rPr lang="en" sz="2500" u="sng" dirty="0"/>
              <a:t>the heavenly beings </a:t>
            </a:r>
            <a:r>
              <a:rPr lang="en" sz="2500" dirty="0"/>
              <a:t>[</a:t>
            </a:r>
            <a:r>
              <a:rPr lang="en" sz="2500" i="1" dirty="0"/>
              <a:t>bene elim</a:t>
            </a:r>
            <a:r>
              <a:rPr lang="en" sz="2500" dirty="0"/>
              <a:t>] is like the Lord, a God greatly feared in the council of the holy ones, and awesome above all those who are around Him? </a:t>
            </a:r>
            <a:endParaRPr sz="2500" dirty="0"/>
          </a:p>
        </p:txBody>
      </p:sp>
      <p:sp>
        <p:nvSpPr>
          <p:cNvPr id="706" name="Google Shape;706;p125"/>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Psalm 89:5–7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fade">
                                      <p:cBhvr>
                                        <p:cTn id="7" dur="1000"/>
                                        <p:tgtEl>
                                          <p:spTgt spid="705"/>
                                        </p:tgtEl>
                                      </p:cBhvr>
                                    </p:animEffect>
                                  </p:childTnLst>
                                </p:cTn>
                              </p:par>
                              <p:par>
                                <p:cTn id="8" presetID="2" presetClass="entr" presetSubtype="2" fill="hold" nodeType="withEffect">
                                  <p:stCondLst>
                                    <p:cond delay="0"/>
                                  </p:stCondLst>
                                  <p:childTnLst>
                                    <p:set>
                                      <p:cBhvr>
                                        <p:cTn id="9" dur="1" fill="hold">
                                          <p:stCondLst>
                                            <p:cond delay="0"/>
                                          </p:stCondLst>
                                        </p:cTn>
                                        <p:tgtEl>
                                          <p:spTgt spid="706"/>
                                        </p:tgtEl>
                                        <p:attrNameLst>
                                          <p:attrName>style.visibility</p:attrName>
                                        </p:attrNameLst>
                                      </p:cBhvr>
                                      <p:to>
                                        <p:strVal val="visible"/>
                                      </p:to>
                                    </p:set>
                                    <p:anim calcmode="lin" valueType="num">
                                      <p:cBhvr additive="base">
                                        <p:cTn id="10" dur="1000"/>
                                        <p:tgtEl>
                                          <p:spTgt spid="7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0"/>
        <p:cNvGrpSpPr/>
        <p:nvPr/>
      </p:nvGrpSpPr>
      <p:grpSpPr>
        <a:xfrm>
          <a:off x="0" y="0"/>
          <a:ext cx="0" cy="0"/>
          <a:chOff x="0" y="0"/>
          <a:chExt cx="0" cy="0"/>
        </a:xfrm>
      </p:grpSpPr>
      <p:sp>
        <p:nvSpPr>
          <p:cNvPr id="711" name="Google Shape;711;p12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Ascribe to Lord, O </a:t>
            </a:r>
            <a:r>
              <a:rPr lang="en" sz="2800" u="sng" dirty="0"/>
              <a:t>heavenly beings </a:t>
            </a:r>
            <a:r>
              <a:rPr lang="en" sz="2800" dirty="0"/>
              <a:t>[</a:t>
            </a:r>
            <a:r>
              <a:rPr lang="en" sz="2800" i="1" dirty="0"/>
              <a:t>bene elim</a:t>
            </a:r>
            <a:r>
              <a:rPr lang="en" sz="2800" dirty="0"/>
              <a:t>] ,</a:t>
            </a:r>
            <a:endParaRPr sz="2800" dirty="0"/>
          </a:p>
          <a:p>
            <a:pPr marL="0" lvl="0" indent="0" algn="ctr" rtl="0">
              <a:lnSpc>
                <a:spcPct val="115000"/>
              </a:lnSpc>
              <a:spcBef>
                <a:spcPts val="0"/>
              </a:spcBef>
              <a:spcAft>
                <a:spcPts val="0"/>
              </a:spcAft>
              <a:buNone/>
            </a:pPr>
            <a:r>
              <a:rPr lang="en" sz="2800" dirty="0"/>
              <a:t>ascribe to the Lord glory and strength.</a:t>
            </a:r>
            <a:endParaRPr sz="2800" dirty="0"/>
          </a:p>
          <a:p>
            <a:pPr marL="0" lvl="0" indent="0" algn="ctr" rtl="0">
              <a:lnSpc>
                <a:spcPct val="115000"/>
              </a:lnSpc>
              <a:spcBef>
                <a:spcPts val="0"/>
              </a:spcBef>
              <a:spcAft>
                <a:spcPts val="0"/>
              </a:spcAft>
              <a:buNone/>
            </a:pPr>
            <a:r>
              <a:rPr lang="en" sz="2800" dirty="0"/>
              <a:t>Ascribe to the Lord the glory due his name;</a:t>
            </a:r>
            <a:endParaRPr sz="2800" dirty="0"/>
          </a:p>
          <a:p>
            <a:pPr marL="0" lvl="0" indent="0" algn="ctr" rtl="0">
              <a:lnSpc>
                <a:spcPct val="115000"/>
              </a:lnSpc>
              <a:spcBef>
                <a:spcPts val="0"/>
              </a:spcBef>
              <a:spcAft>
                <a:spcPts val="0"/>
              </a:spcAft>
              <a:buNone/>
            </a:pPr>
            <a:r>
              <a:rPr lang="en" sz="2800" dirty="0"/>
              <a:t>worship the Lord in the splendor of holiness.</a:t>
            </a:r>
            <a:endParaRPr sz="2800" dirty="0"/>
          </a:p>
        </p:txBody>
      </p:sp>
      <p:sp>
        <p:nvSpPr>
          <p:cNvPr id="712" name="Google Shape;712;p12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Psalm 29:1–2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1000"/>
                                        <p:tgtEl>
                                          <p:spTgt spid="711"/>
                                        </p:tgtEl>
                                      </p:cBhvr>
                                    </p:animEffect>
                                  </p:childTnLst>
                                </p:cTn>
                              </p:par>
                              <p:par>
                                <p:cTn id="8" presetID="2" presetClass="entr" presetSubtype="2" fill="hold" nodeType="withEffect">
                                  <p:stCondLst>
                                    <p:cond delay="0"/>
                                  </p:stCondLst>
                                  <p:childTnLst>
                                    <p:set>
                                      <p:cBhvr>
                                        <p:cTn id="9" dur="1" fill="hold">
                                          <p:stCondLst>
                                            <p:cond delay="0"/>
                                          </p:stCondLst>
                                        </p:cTn>
                                        <p:tgtEl>
                                          <p:spTgt spid="712"/>
                                        </p:tgtEl>
                                        <p:attrNameLst>
                                          <p:attrName>style.visibility</p:attrName>
                                        </p:attrNameLst>
                                      </p:cBhvr>
                                      <p:to>
                                        <p:strVal val="visible"/>
                                      </p:to>
                                    </p:set>
                                    <p:anim calcmode="lin" valueType="num">
                                      <p:cBhvr additive="base">
                                        <p:cTn id="10" dur="1000"/>
                                        <p:tgtEl>
                                          <p:spTgt spid="7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New Testament passages seem to confirm this view</a:t>
            </a:r>
          </a:p>
        </p:txBody>
      </p:sp>
    </p:spTree>
    <p:extLst>
      <p:ext uri="{BB962C8B-B14F-4D97-AF65-F5344CB8AC3E}">
        <p14:creationId xmlns:p14="http://schemas.microsoft.com/office/powerpoint/2010/main" val="42817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7"/>
        <p:cNvGrpSpPr/>
        <p:nvPr/>
      </p:nvGrpSpPr>
      <p:grpSpPr>
        <a:xfrm>
          <a:off x="0" y="0"/>
          <a:ext cx="0" cy="0"/>
          <a:chOff x="0" y="0"/>
          <a:chExt cx="0" cy="0"/>
        </a:xfrm>
      </p:grpSpPr>
      <p:sp>
        <p:nvSpPr>
          <p:cNvPr id="728" name="Google Shape;728;p129"/>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“For Christ died also for sins once for all, the just for the unjust, so that He might bring us to God, having been put to death in the flesh, but made alive in the spirit; in which also He went and made proclamation to </a:t>
            </a:r>
            <a:r>
              <a:rPr lang="en" sz="2800" u="sng" dirty="0"/>
              <a:t>the spirits now in prison, who once were disobedient, when the patience of God kept waiting in the days of Noah</a:t>
            </a:r>
            <a:r>
              <a:rPr lang="en" sz="2800" dirty="0"/>
              <a:t>…”</a:t>
            </a:r>
            <a:endParaRPr sz="2800" dirty="0"/>
          </a:p>
        </p:txBody>
      </p:sp>
      <p:sp>
        <p:nvSpPr>
          <p:cNvPr id="729" name="Google Shape;729;p129"/>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1 Peter 3:18–20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1000"/>
                                        <p:tgtEl>
                                          <p:spTgt spid="728"/>
                                        </p:tgtEl>
                                      </p:cBhvr>
                                    </p:animEffect>
                                  </p:childTnLst>
                                </p:cTn>
                              </p:par>
                              <p:par>
                                <p:cTn id="8" presetID="2" presetClass="entr" presetSubtype="2" fill="hold" nodeType="withEffect">
                                  <p:stCondLst>
                                    <p:cond delay="0"/>
                                  </p:stCondLst>
                                  <p:childTnLst>
                                    <p:set>
                                      <p:cBhvr>
                                        <p:cTn id="9" dur="1" fill="hold">
                                          <p:stCondLst>
                                            <p:cond delay="0"/>
                                          </p:stCondLst>
                                        </p:cTn>
                                        <p:tgtEl>
                                          <p:spTgt spid="729"/>
                                        </p:tgtEl>
                                        <p:attrNameLst>
                                          <p:attrName>style.visibility</p:attrName>
                                        </p:attrNameLst>
                                      </p:cBhvr>
                                      <p:to>
                                        <p:strVal val="visible"/>
                                      </p:to>
                                    </p:set>
                                    <p:anim calcmode="lin" valueType="num">
                                      <p:cBhvr additive="base">
                                        <p:cTn id="10" dur="1000"/>
                                        <p:tgtEl>
                                          <p:spTgt spid="7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1"/>
        <p:cNvGrpSpPr/>
        <p:nvPr/>
      </p:nvGrpSpPr>
      <p:grpSpPr>
        <a:xfrm>
          <a:off x="0" y="0"/>
          <a:ext cx="0" cy="0"/>
          <a:chOff x="0" y="0"/>
          <a:chExt cx="0" cy="0"/>
        </a:xfrm>
      </p:grpSpPr>
      <p:sp>
        <p:nvSpPr>
          <p:cNvPr id="722" name="Google Shape;722;p128"/>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For if God did not spare </a:t>
            </a:r>
            <a:r>
              <a:rPr lang="en" sz="2800" u="sng" dirty="0"/>
              <a:t>angels when they sinned, but cast them to hell (</a:t>
            </a:r>
            <a:r>
              <a:rPr lang="en" sz="2800" i="1" u="sng" dirty="0"/>
              <a:t>tartarosas</a:t>
            </a:r>
            <a:r>
              <a:rPr lang="en" sz="2800" u="sng" dirty="0"/>
              <a:t>) and committed them to pits of darkness, reserved for judgment</a:t>
            </a:r>
            <a:r>
              <a:rPr lang="en" sz="2800" dirty="0"/>
              <a:t>; and did not spare the ancient world, but preserved Noah, a preacher of righteousness, with seven others, when He brought a flood upon the world of the ungodly.</a:t>
            </a:r>
            <a:endParaRPr sz="2800" dirty="0"/>
          </a:p>
        </p:txBody>
      </p:sp>
      <p:sp>
        <p:nvSpPr>
          <p:cNvPr id="723" name="Google Shape;723;p128"/>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 Peter 2:4–5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p:cTn id="7" dur="1000"/>
                                        <p:tgtEl>
                                          <p:spTgt spid="722"/>
                                        </p:tgtEl>
                                      </p:cBhvr>
                                    </p:animEffect>
                                  </p:childTnLst>
                                </p:cTn>
                              </p:par>
                              <p:par>
                                <p:cTn id="8" presetID="2" presetClass="entr" presetSubtype="2" fill="hold" nodeType="withEffect">
                                  <p:stCondLst>
                                    <p:cond delay="0"/>
                                  </p:stCondLst>
                                  <p:childTnLst>
                                    <p:set>
                                      <p:cBhvr>
                                        <p:cTn id="9" dur="1" fill="hold">
                                          <p:stCondLst>
                                            <p:cond delay="0"/>
                                          </p:stCondLst>
                                        </p:cTn>
                                        <p:tgtEl>
                                          <p:spTgt spid="723"/>
                                        </p:tgtEl>
                                        <p:attrNameLst>
                                          <p:attrName>style.visibility</p:attrName>
                                        </p:attrNameLst>
                                      </p:cBhvr>
                                      <p:to>
                                        <p:strVal val="visible"/>
                                      </p:to>
                                    </p:set>
                                    <p:anim calcmode="lin" valueType="num">
                                      <p:cBhvr additive="base">
                                        <p:cTn id="10" dur="1000"/>
                                        <p:tgtEl>
                                          <p:spTgt spid="72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3"/>
        <p:cNvGrpSpPr/>
        <p:nvPr/>
      </p:nvGrpSpPr>
      <p:grpSpPr>
        <a:xfrm>
          <a:off x="0" y="0"/>
          <a:ext cx="0" cy="0"/>
          <a:chOff x="0" y="0"/>
          <a:chExt cx="0" cy="0"/>
        </a:xfrm>
      </p:grpSpPr>
      <p:sp>
        <p:nvSpPr>
          <p:cNvPr id="734" name="Google Shape;734;p13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“Now I desire to remind you…that the Lord, after saving a people out of the land of Egypt, subsequently destroyed those who did not believe. And </a:t>
            </a:r>
            <a:r>
              <a:rPr lang="en" sz="2800" u="sng" dirty="0"/>
              <a:t>the angels who did not keep their own domain, but abandoned their proper abode, He has kept in eternal bonds under darkness for the judgment of the great day</a:t>
            </a:r>
            <a:r>
              <a:rPr lang="en" sz="2800" dirty="0"/>
              <a:t>.”</a:t>
            </a:r>
            <a:endParaRPr sz="2800" dirty="0"/>
          </a:p>
        </p:txBody>
      </p:sp>
      <p:sp>
        <p:nvSpPr>
          <p:cNvPr id="735" name="Google Shape;735;p13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Jude 5–6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4"/>
                                        </p:tgtEl>
                                        <p:attrNameLst>
                                          <p:attrName>style.visibility</p:attrName>
                                        </p:attrNameLst>
                                      </p:cBhvr>
                                      <p:to>
                                        <p:strVal val="visible"/>
                                      </p:to>
                                    </p:set>
                                    <p:animEffect transition="in" filter="fade">
                                      <p:cBhvr>
                                        <p:cTn id="7" dur="1000"/>
                                        <p:tgtEl>
                                          <p:spTgt spid="734"/>
                                        </p:tgtEl>
                                      </p:cBhvr>
                                    </p:animEffect>
                                  </p:childTnLst>
                                </p:cTn>
                              </p:par>
                              <p:par>
                                <p:cTn id="8" presetID="2" presetClass="entr" presetSubtype="2" fill="hold" nodeType="withEffect">
                                  <p:stCondLst>
                                    <p:cond delay="0"/>
                                  </p:stCondLst>
                                  <p:childTnLst>
                                    <p:set>
                                      <p:cBhvr>
                                        <p:cTn id="9" dur="1" fill="hold">
                                          <p:stCondLst>
                                            <p:cond delay="0"/>
                                          </p:stCondLst>
                                        </p:cTn>
                                        <p:tgtEl>
                                          <p:spTgt spid="735"/>
                                        </p:tgtEl>
                                        <p:attrNameLst>
                                          <p:attrName>style.visibility</p:attrName>
                                        </p:attrNameLst>
                                      </p:cBhvr>
                                      <p:to>
                                        <p:strVal val="visible"/>
                                      </p:to>
                                    </p:set>
                                    <p:anim calcmode="lin" valueType="num">
                                      <p:cBhvr additive="base">
                                        <p:cTn id="10" dur="1000"/>
                                        <p:tgtEl>
                                          <p:spTgt spid="7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9"/>
        <p:cNvGrpSpPr/>
        <p:nvPr/>
      </p:nvGrpSpPr>
      <p:grpSpPr>
        <a:xfrm>
          <a:off x="0" y="0"/>
          <a:ext cx="0" cy="0"/>
          <a:chOff x="0" y="0"/>
          <a:chExt cx="0" cy="0"/>
        </a:xfrm>
      </p:grpSpPr>
      <p:sp>
        <p:nvSpPr>
          <p:cNvPr id="740" name="Google Shape;740;p131"/>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“Now Enoch, </a:t>
            </a:r>
            <a:r>
              <a:rPr lang="en" sz="2800" u="sng" dirty="0"/>
              <a:t>the seventh from Adam</a:t>
            </a:r>
            <a:r>
              <a:rPr lang="en" sz="2800" dirty="0"/>
              <a:t>, prophesied about these men also, saying, “Behold the Lord comes with ten thousands of His saints, to execute judgment on all...”</a:t>
            </a:r>
            <a:endParaRPr sz="2800" dirty="0"/>
          </a:p>
        </p:txBody>
      </p:sp>
      <p:sp>
        <p:nvSpPr>
          <p:cNvPr id="741" name="Google Shape;741;p13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Jude 14–15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fade">
                                      <p:cBhvr>
                                        <p:cTn id="7" dur="1000"/>
                                        <p:tgtEl>
                                          <p:spTgt spid="740"/>
                                        </p:tgtEl>
                                      </p:cBhvr>
                                    </p:animEffect>
                                  </p:childTnLst>
                                </p:cTn>
                              </p:par>
                              <p:par>
                                <p:cTn id="8" presetID="2" presetClass="entr" presetSubtype="2" fill="hold" nodeType="withEffect">
                                  <p:stCondLst>
                                    <p:cond delay="0"/>
                                  </p:stCondLst>
                                  <p:childTnLst>
                                    <p:set>
                                      <p:cBhvr>
                                        <p:cTn id="9" dur="1" fill="hold">
                                          <p:stCondLst>
                                            <p:cond delay="0"/>
                                          </p:stCondLst>
                                        </p:cTn>
                                        <p:tgtEl>
                                          <p:spTgt spid="741"/>
                                        </p:tgtEl>
                                        <p:attrNameLst>
                                          <p:attrName>style.visibility</p:attrName>
                                        </p:attrNameLst>
                                      </p:cBhvr>
                                      <p:to>
                                        <p:strVal val="visible"/>
                                      </p:to>
                                    </p:set>
                                    <p:anim calcmode="lin" valueType="num">
                                      <p:cBhvr additive="base">
                                        <p:cTn id="10" dur="1000"/>
                                        <p:tgtEl>
                                          <p:spTgt spid="7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Earliest Jewish view</a:t>
            </a:r>
          </a:p>
          <a:p>
            <a:pPr lvl="1" indent="-342900">
              <a:lnSpc>
                <a:spcPct val="100000"/>
              </a:lnSpc>
              <a:spcBef>
                <a:spcPts val="0"/>
              </a:spcBef>
              <a:buSzPts val="1800"/>
              <a:buFont typeface="Courier New" panose="02070309020205020404" pitchFamily="49" charset="0"/>
              <a:buChar char="o"/>
            </a:pPr>
            <a:r>
              <a:rPr lang="en" sz="2000" dirty="0"/>
              <a:t>Septuagint (c. 3</a:t>
            </a:r>
            <a:r>
              <a:rPr lang="en" sz="2000" baseline="30000" dirty="0"/>
              <a:t>rd</a:t>
            </a:r>
            <a:r>
              <a:rPr lang="en" sz="2000" dirty="0"/>
              <a:t> cent. BC)</a:t>
            </a:r>
          </a:p>
          <a:p>
            <a:pPr lvl="1" indent="-342900">
              <a:lnSpc>
                <a:spcPct val="100000"/>
              </a:lnSpc>
              <a:spcBef>
                <a:spcPts val="0"/>
              </a:spcBef>
              <a:buSzPts val="1800"/>
              <a:buFont typeface="Courier New" panose="02070309020205020404" pitchFamily="49" charset="0"/>
              <a:buChar char="o"/>
            </a:pPr>
            <a:r>
              <a:rPr lang="en" sz="2000" dirty="0"/>
              <a:t>1 Enoch</a:t>
            </a:r>
          </a:p>
          <a:p>
            <a:pPr lvl="1" indent="-342900">
              <a:lnSpc>
                <a:spcPct val="100000"/>
              </a:lnSpc>
              <a:spcBef>
                <a:spcPts val="0"/>
              </a:spcBef>
              <a:buSzPts val="1800"/>
              <a:buFont typeface="Courier New" panose="02070309020205020404" pitchFamily="49" charset="0"/>
              <a:buChar char="o"/>
            </a:pPr>
            <a:r>
              <a:rPr lang="en" sz="2000" dirty="0"/>
              <a:t>Book of Jubilees</a:t>
            </a:r>
          </a:p>
          <a:p>
            <a:pPr lvl="1" indent="-342900">
              <a:lnSpc>
                <a:spcPct val="100000"/>
              </a:lnSpc>
              <a:spcBef>
                <a:spcPts val="0"/>
              </a:spcBef>
              <a:buSzPts val="1800"/>
              <a:buFont typeface="Courier New" panose="02070309020205020404" pitchFamily="49" charset="0"/>
              <a:buChar char="o"/>
            </a:pPr>
            <a:r>
              <a:rPr lang="en" sz="2000" dirty="0"/>
              <a:t>Genesis Apocryphon</a:t>
            </a:r>
          </a:p>
          <a:p>
            <a:pPr lvl="1" indent="-342900">
              <a:lnSpc>
                <a:spcPct val="100000"/>
              </a:lnSpc>
              <a:spcBef>
                <a:spcPts val="0"/>
              </a:spcBef>
              <a:buSzPts val="1800"/>
              <a:buFont typeface="Courier New" panose="02070309020205020404" pitchFamily="49" charset="0"/>
              <a:buChar char="o"/>
            </a:pPr>
            <a:r>
              <a:rPr lang="en" sz="2000" dirty="0"/>
              <a:t>Damascus Document</a:t>
            </a:r>
          </a:p>
          <a:p>
            <a:pPr lvl="1" indent="-342900">
              <a:lnSpc>
                <a:spcPct val="100000"/>
              </a:lnSpc>
              <a:spcBef>
                <a:spcPts val="0"/>
              </a:spcBef>
              <a:buSzPts val="1800"/>
              <a:buFont typeface="Courier New" panose="02070309020205020404" pitchFamily="49" charset="0"/>
              <a:buChar char="o"/>
            </a:pPr>
            <a:r>
              <a:rPr lang="en" sz="2000" dirty="0"/>
              <a:t>2 Baruch</a:t>
            </a:r>
          </a:p>
          <a:p>
            <a:pPr lvl="1" indent="-342900">
              <a:lnSpc>
                <a:spcPct val="100000"/>
              </a:lnSpc>
              <a:spcBef>
                <a:spcPts val="0"/>
              </a:spcBef>
              <a:buSzPts val="1800"/>
              <a:buFont typeface="Courier New" panose="02070309020205020404" pitchFamily="49" charset="0"/>
              <a:buChar char="o"/>
            </a:pPr>
            <a:r>
              <a:rPr lang="en" sz="2000" dirty="0"/>
              <a:t>Judith</a:t>
            </a:r>
          </a:p>
          <a:p>
            <a:pPr lvl="1" indent="-342900">
              <a:lnSpc>
                <a:spcPct val="100000"/>
              </a:lnSpc>
              <a:spcBef>
                <a:spcPts val="0"/>
              </a:spcBef>
              <a:buSzPts val="1800"/>
              <a:buFont typeface="Courier New" panose="02070309020205020404" pitchFamily="49" charset="0"/>
              <a:buChar char="o"/>
            </a:pPr>
            <a:r>
              <a:rPr lang="en" sz="2000" dirty="0"/>
              <a:t>Testament of Reuben</a:t>
            </a:r>
          </a:p>
          <a:p>
            <a:pPr lvl="1" indent="-342900">
              <a:lnSpc>
                <a:spcPct val="100000"/>
              </a:lnSpc>
              <a:spcBef>
                <a:spcPts val="0"/>
              </a:spcBef>
              <a:buSzPts val="1800"/>
              <a:buFont typeface="Courier New" panose="02070309020205020404" pitchFamily="49" charset="0"/>
              <a:buChar char="o"/>
            </a:pPr>
            <a:r>
              <a:rPr lang="en" sz="2000" dirty="0"/>
              <a:t>Testament of Naphtali</a:t>
            </a:r>
          </a:p>
        </p:txBody>
      </p:sp>
    </p:spTree>
    <p:extLst>
      <p:ext uri="{BB962C8B-B14F-4D97-AF65-F5344CB8AC3E}">
        <p14:creationId xmlns:p14="http://schemas.microsoft.com/office/powerpoint/2010/main" val="335289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Earliest Christian view</a:t>
            </a:r>
          </a:p>
          <a:p>
            <a:pPr lvl="1" indent="-342900">
              <a:lnSpc>
                <a:spcPct val="100000"/>
              </a:lnSpc>
              <a:spcBef>
                <a:spcPts val="0"/>
              </a:spcBef>
              <a:buSzPts val="1800"/>
              <a:buFont typeface="Courier New" panose="02070309020205020404" pitchFamily="49" charset="0"/>
              <a:buChar char="o"/>
            </a:pPr>
            <a:r>
              <a:rPr lang="en-US" sz="2000" dirty="0"/>
              <a:t>(c. 150) Justin Martyr </a:t>
            </a:r>
            <a:br>
              <a:rPr lang="en-US" sz="2000" dirty="0"/>
            </a:br>
            <a:r>
              <a:rPr lang="en-US" sz="2000" i="1" dirty="0"/>
              <a:t>1 Apology </a:t>
            </a:r>
            <a:r>
              <a:rPr lang="en-US" sz="2000" dirty="0"/>
              <a:t>5</a:t>
            </a:r>
          </a:p>
          <a:p>
            <a:pPr lvl="1" indent="-342900">
              <a:lnSpc>
                <a:spcPct val="100000"/>
              </a:lnSpc>
              <a:spcBef>
                <a:spcPts val="0"/>
              </a:spcBef>
              <a:buSzPts val="1800"/>
              <a:buFont typeface="Courier New" panose="02070309020205020404" pitchFamily="49" charset="0"/>
              <a:buChar char="o"/>
            </a:pPr>
            <a:r>
              <a:rPr lang="en-US" sz="2000" dirty="0"/>
              <a:t>(c. 200) Irenaeus of Lyons </a:t>
            </a:r>
            <a:br>
              <a:rPr lang="en-US" sz="2000" dirty="0"/>
            </a:br>
            <a:r>
              <a:rPr lang="en-US" sz="2000" i="1" dirty="0"/>
              <a:t>Heresies</a:t>
            </a:r>
            <a:r>
              <a:rPr lang="en-US" sz="2000" dirty="0"/>
              <a:t> 16.2</a:t>
            </a:r>
          </a:p>
          <a:p>
            <a:pPr lvl="1" indent="-342900">
              <a:lnSpc>
                <a:spcPct val="100000"/>
              </a:lnSpc>
              <a:spcBef>
                <a:spcPts val="0"/>
              </a:spcBef>
              <a:buSzPts val="1800"/>
              <a:buFont typeface="Courier New" panose="02070309020205020404" pitchFamily="49" charset="0"/>
              <a:buChar char="o"/>
            </a:pPr>
            <a:r>
              <a:rPr lang="en-US" sz="2000" dirty="0"/>
              <a:t>(2nd cent) Athenagoras </a:t>
            </a:r>
            <a:br>
              <a:rPr lang="en-US" sz="2000" dirty="0"/>
            </a:br>
            <a:r>
              <a:rPr lang="en-US" sz="2000" i="1" dirty="0"/>
              <a:t>A Plea for the Christians</a:t>
            </a:r>
            <a:r>
              <a:rPr lang="en-US" sz="2000" dirty="0"/>
              <a:t>, 24</a:t>
            </a:r>
          </a:p>
        </p:txBody>
      </p:sp>
    </p:spTree>
    <p:extLst>
      <p:ext uri="{BB962C8B-B14F-4D97-AF65-F5344CB8AC3E}">
        <p14:creationId xmlns:p14="http://schemas.microsoft.com/office/powerpoint/2010/main" val="25502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1999" y="719600"/>
            <a:ext cx="4272299"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Earliest Christian view</a:t>
            </a:r>
          </a:p>
          <a:p>
            <a:pPr lvl="1" indent="-342900">
              <a:lnSpc>
                <a:spcPct val="100000"/>
              </a:lnSpc>
              <a:spcBef>
                <a:spcPts val="0"/>
              </a:spcBef>
              <a:buSzPts val="1800"/>
              <a:buFont typeface="Courier New" panose="02070309020205020404" pitchFamily="49" charset="0"/>
              <a:buChar char="o"/>
            </a:pPr>
            <a:r>
              <a:rPr lang="en-US" sz="2000" dirty="0"/>
              <a:t>(c. 200) Clement of Alexandria  </a:t>
            </a:r>
            <a:r>
              <a:rPr lang="en-US" sz="2000" i="1" dirty="0"/>
              <a:t>Miscellanies </a:t>
            </a:r>
            <a:r>
              <a:rPr lang="en-US" sz="2000" dirty="0"/>
              <a:t>5.1.10</a:t>
            </a:r>
          </a:p>
          <a:p>
            <a:pPr lvl="1" indent="-342900">
              <a:lnSpc>
                <a:spcPct val="100000"/>
              </a:lnSpc>
              <a:spcBef>
                <a:spcPts val="0"/>
              </a:spcBef>
              <a:buSzPts val="1800"/>
              <a:buFont typeface="Courier New" panose="02070309020205020404" pitchFamily="49" charset="0"/>
              <a:buChar char="o"/>
            </a:pPr>
            <a:r>
              <a:rPr lang="en-US" sz="2000" dirty="0"/>
              <a:t>(c. 200) Tertullian </a:t>
            </a:r>
            <a:br>
              <a:rPr lang="en-US" sz="2000" dirty="0"/>
            </a:br>
            <a:r>
              <a:rPr lang="en-US" sz="2000" i="1" dirty="0"/>
              <a:t>Idolatry</a:t>
            </a:r>
            <a:r>
              <a:rPr lang="en-US" sz="2000" dirty="0"/>
              <a:t> 9; </a:t>
            </a:r>
            <a:r>
              <a:rPr lang="en-US" sz="2000" i="1" dirty="0"/>
              <a:t>Veiling</a:t>
            </a:r>
            <a:r>
              <a:rPr lang="en-US" sz="2000" dirty="0"/>
              <a:t> 7</a:t>
            </a:r>
          </a:p>
          <a:p>
            <a:pPr lvl="1" indent="-342900">
              <a:lnSpc>
                <a:spcPct val="100000"/>
              </a:lnSpc>
              <a:spcBef>
                <a:spcPts val="0"/>
              </a:spcBef>
              <a:buSzPts val="1800"/>
              <a:buFont typeface="Courier New" panose="02070309020205020404" pitchFamily="49" charset="0"/>
              <a:buChar char="o"/>
            </a:pPr>
            <a:r>
              <a:rPr lang="en-US" sz="2000" dirty="0"/>
              <a:t>(c. 220) Pseudo-Clementine </a:t>
            </a:r>
            <a:r>
              <a:rPr lang="en-US" sz="2000" i="1" dirty="0"/>
              <a:t>Recognitions</a:t>
            </a:r>
            <a:r>
              <a:rPr lang="en-US" sz="2000" dirty="0"/>
              <a:t>, I.29</a:t>
            </a:r>
          </a:p>
        </p:txBody>
      </p:sp>
    </p:spTree>
    <p:extLst>
      <p:ext uri="{BB962C8B-B14F-4D97-AF65-F5344CB8AC3E}">
        <p14:creationId xmlns:p14="http://schemas.microsoft.com/office/powerpoint/2010/main" val="21310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The dominant view in church history from 4th century until early 20th century.</a:t>
            </a:r>
            <a:endParaRPr sz="2400" dirty="0"/>
          </a:p>
        </p:txBody>
      </p:sp>
    </p:spTree>
    <p:extLst>
      <p:ext uri="{BB962C8B-B14F-4D97-AF65-F5344CB8AC3E}">
        <p14:creationId xmlns:p14="http://schemas.microsoft.com/office/powerpoint/2010/main" val="284306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Earliest Christian view</a:t>
            </a:r>
          </a:p>
          <a:p>
            <a:pPr lvl="1" indent="-342900">
              <a:lnSpc>
                <a:spcPct val="100000"/>
              </a:lnSpc>
              <a:spcBef>
                <a:spcPts val="0"/>
              </a:spcBef>
              <a:buSzPts val="1800"/>
              <a:buFont typeface="Courier New" panose="02070309020205020404" pitchFamily="49" charset="0"/>
              <a:buChar char="o"/>
            </a:pPr>
            <a:r>
              <a:rPr lang="en-US" sz="2000" dirty="0"/>
              <a:t>(c. 250) </a:t>
            </a:r>
            <a:r>
              <a:rPr lang="en-US" sz="2000" dirty="0" err="1"/>
              <a:t>Commodianus</a:t>
            </a:r>
            <a:r>
              <a:rPr lang="en-US" sz="2000" dirty="0"/>
              <a:t> </a:t>
            </a:r>
            <a:br>
              <a:rPr lang="en-US" sz="2000" dirty="0"/>
            </a:br>
            <a:r>
              <a:rPr lang="en-US" sz="2000" i="1" dirty="0"/>
              <a:t>Instructions</a:t>
            </a:r>
            <a:r>
              <a:rPr lang="en-US" sz="2000" dirty="0"/>
              <a:t>, #3</a:t>
            </a:r>
          </a:p>
          <a:p>
            <a:pPr lvl="1" indent="-342900">
              <a:lnSpc>
                <a:spcPct val="100000"/>
              </a:lnSpc>
              <a:spcBef>
                <a:spcPts val="0"/>
              </a:spcBef>
              <a:buSzPts val="1800"/>
              <a:buFont typeface="Courier New" panose="02070309020205020404" pitchFamily="49" charset="0"/>
              <a:buChar char="o"/>
            </a:pPr>
            <a:r>
              <a:rPr lang="en-US" sz="2000" dirty="0"/>
              <a:t>(c. 300) </a:t>
            </a:r>
            <a:r>
              <a:rPr lang="en-US" sz="2000" dirty="0" err="1"/>
              <a:t>Lactantius</a:t>
            </a:r>
            <a:r>
              <a:rPr lang="en-US" sz="2000" dirty="0"/>
              <a:t> </a:t>
            </a:r>
            <a:br>
              <a:rPr lang="en-US" sz="2000" dirty="0"/>
            </a:br>
            <a:r>
              <a:rPr lang="en-US" sz="2000" i="1" dirty="0"/>
              <a:t>Divine Institutes</a:t>
            </a:r>
            <a:r>
              <a:rPr lang="en-US" sz="2000" dirty="0"/>
              <a:t>, 2.15</a:t>
            </a:r>
          </a:p>
          <a:p>
            <a:pPr lvl="1" indent="-342900">
              <a:lnSpc>
                <a:spcPct val="100000"/>
              </a:lnSpc>
              <a:spcBef>
                <a:spcPts val="0"/>
              </a:spcBef>
              <a:buSzPts val="1800"/>
              <a:buFont typeface="Courier New" panose="02070309020205020404" pitchFamily="49" charset="0"/>
              <a:buChar char="o"/>
            </a:pPr>
            <a:r>
              <a:rPr lang="en-US" sz="2000" dirty="0"/>
              <a:t>(c. 325) Eusebius of Caesarea</a:t>
            </a:r>
            <a:br>
              <a:rPr lang="en-US" sz="2000" dirty="0"/>
            </a:br>
            <a:r>
              <a:rPr lang="en-US" sz="2000" i="1" dirty="0"/>
              <a:t>Preparation</a:t>
            </a:r>
            <a:r>
              <a:rPr lang="en-US" sz="2000" dirty="0"/>
              <a:t>, 5.5</a:t>
            </a:r>
            <a:endParaRPr lang="en" sz="2000" dirty="0"/>
          </a:p>
        </p:txBody>
      </p:sp>
    </p:spTree>
    <p:extLst>
      <p:ext uri="{BB962C8B-B14F-4D97-AF65-F5344CB8AC3E}">
        <p14:creationId xmlns:p14="http://schemas.microsoft.com/office/powerpoint/2010/main" val="35788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Fallen Angel View: </a:t>
            </a:r>
            <a:r>
              <a:rPr lang="en" sz="3800" dirty="0"/>
              <a:t>Positive Arguments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Consistent hermeneutic</a:t>
            </a:r>
          </a:p>
          <a:p>
            <a:pPr marL="457200" marR="0" lvl="0" indent="-342900" algn="l" rtl="0">
              <a:lnSpc>
                <a:spcPct val="100000"/>
              </a:lnSpc>
              <a:spcBef>
                <a:spcPts val="0"/>
              </a:spcBef>
              <a:spcAft>
                <a:spcPts val="0"/>
              </a:spcAft>
              <a:buSzPts val="1800"/>
              <a:buChar char="●"/>
            </a:pPr>
            <a:r>
              <a:rPr lang="en" sz="2400" dirty="0"/>
              <a:t>Explains severe judgements</a:t>
            </a:r>
          </a:p>
          <a:p>
            <a:pPr lvl="1" indent="-342900">
              <a:lnSpc>
                <a:spcPct val="100000"/>
              </a:lnSpc>
              <a:spcBef>
                <a:spcPts val="0"/>
              </a:spcBef>
              <a:buSzPts val="1800"/>
              <a:buFont typeface="Courier New" panose="02070309020205020404" pitchFamily="49" charset="0"/>
              <a:buChar char="o"/>
            </a:pPr>
            <a:r>
              <a:rPr lang="en" sz="1800" dirty="0"/>
              <a:t>Flood</a:t>
            </a:r>
          </a:p>
          <a:p>
            <a:pPr lvl="1" indent="-342900">
              <a:lnSpc>
                <a:spcPct val="100000"/>
              </a:lnSpc>
              <a:spcBef>
                <a:spcPts val="0"/>
              </a:spcBef>
              <a:buSzPts val="1800"/>
              <a:buFont typeface="Courier New" panose="02070309020205020404" pitchFamily="49" charset="0"/>
              <a:buChar char="o"/>
            </a:pPr>
            <a:r>
              <a:rPr lang="en" sz="1800" dirty="0"/>
              <a:t>Reduced Lifespan</a:t>
            </a:r>
          </a:p>
          <a:p>
            <a:pPr marL="457200" marR="0" lvl="0" indent="-342900" algn="l" rtl="0">
              <a:lnSpc>
                <a:spcPct val="100000"/>
              </a:lnSpc>
              <a:spcBef>
                <a:spcPts val="0"/>
              </a:spcBef>
              <a:spcAft>
                <a:spcPts val="0"/>
              </a:spcAft>
              <a:buSzPts val="1800"/>
              <a:buChar char="●"/>
            </a:pPr>
            <a:r>
              <a:rPr lang="en" sz="2400" dirty="0"/>
              <a:t>Explains origin of Nephilim</a:t>
            </a:r>
          </a:p>
        </p:txBody>
      </p:sp>
    </p:spTree>
    <p:extLst>
      <p:ext uri="{BB962C8B-B14F-4D97-AF65-F5344CB8AC3E}">
        <p14:creationId xmlns:p14="http://schemas.microsoft.com/office/powerpoint/2010/main" val="37067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57"/>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Addressing Objections to </a:t>
            </a:r>
            <a:br>
              <a:rPr lang="en" dirty="0">
                <a:solidFill>
                  <a:schemeClr val="bg1"/>
                </a:solidFill>
              </a:rPr>
            </a:br>
            <a:r>
              <a:rPr lang="en" dirty="0">
                <a:solidFill>
                  <a:schemeClr val="bg1"/>
                </a:solidFill>
              </a:rPr>
              <a:t>the Fallen Angel View</a:t>
            </a:r>
            <a:endParaRPr dirty="0">
              <a:solidFill>
                <a:schemeClr val="bg1"/>
              </a:solidFill>
            </a:endParaRPr>
          </a:p>
        </p:txBody>
      </p:sp>
    </p:spTree>
    <p:extLst>
      <p:ext uri="{BB962C8B-B14F-4D97-AF65-F5344CB8AC3E}">
        <p14:creationId xmlns:p14="http://schemas.microsoft.com/office/powerpoint/2010/main" val="16879396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 Angels Take Human Form?</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Old Testament examples</a:t>
            </a:r>
          </a:p>
          <a:p>
            <a:pPr lvl="1" indent="-330200">
              <a:lnSpc>
                <a:spcPct val="100000"/>
              </a:lnSpc>
              <a:spcBef>
                <a:spcPts val="0"/>
              </a:spcBef>
              <a:buSzPts val="1600"/>
              <a:buFont typeface="Courier New" panose="02070309020205020404" pitchFamily="49" charset="0"/>
              <a:buChar char="o"/>
            </a:pPr>
            <a:r>
              <a:rPr lang="en" sz="1800" dirty="0"/>
              <a:t>Gabriel to Daniel (Daniel 9)</a:t>
            </a:r>
          </a:p>
          <a:p>
            <a:pPr lvl="1" indent="-330200">
              <a:lnSpc>
                <a:spcPct val="100000"/>
              </a:lnSpc>
              <a:spcBef>
                <a:spcPts val="0"/>
              </a:spcBef>
              <a:buSzPts val="1600"/>
              <a:buFont typeface="Courier New" panose="02070309020205020404" pitchFamily="49" charset="0"/>
              <a:buChar char="o"/>
            </a:pPr>
            <a:r>
              <a:rPr lang="en" sz="1800" dirty="0"/>
              <a:t>Two angels to Abraham and Lot (Genesis 18)</a:t>
            </a:r>
          </a:p>
          <a:p>
            <a:pPr lvl="0" indent="-330200">
              <a:lnSpc>
                <a:spcPct val="100000"/>
              </a:lnSpc>
              <a:buSzPts val="1600"/>
            </a:pPr>
            <a:r>
              <a:rPr lang="en" sz="2400" dirty="0"/>
              <a:t>New Testament examples</a:t>
            </a:r>
          </a:p>
          <a:p>
            <a:pPr lvl="1" indent="-330200">
              <a:lnSpc>
                <a:spcPct val="100000"/>
              </a:lnSpc>
              <a:spcBef>
                <a:spcPts val="0"/>
              </a:spcBef>
              <a:buSzPts val="1600"/>
              <a:buFont typeface="Courier New" panose="02070309020205020404" pitchFamily="49" charset="0"/>
              <a:buChar char="o"/>
            </a:pPr>
            <a:r>
              <a:rPr lang="en" sz="1800" dirty="0"/>
              <a:t>Angels at the tomb (Matthew 28)</a:t>
            </a:r>
          </a:p>
          <a:p>
            <a:pPr lvl="1" indent="-330200">
              <a:lnSpc>
                <a:spcPct val="100000"/>
              </a:lnSpc>
              <a:spcBef>
                <a:spcPts val="0"/>
              </a:spcBef>
              <a:buSzPts val="1600"/>
              <a:buFont typeface="Courier New" panose="02070309020205020404" pitchFamily="49" charset="0"/>
              <a:buChar char="o"/>
            </a:pPr>
            <a:r>
              <a:rPr lang="en" sz="1800" dirty="0"/>
              <a:t>Entertaining angels unaware </a:t>
            </a:r>
            <a:br>
              <a:rPr lang="en" sz="1800" dirty="0"/>
            </a:br>
            <a:r>
              <a:rPr lang="en" sz="1800" dirty="0"/>
              <a:t>(Hebrews 13:2)</a:t>
            </a:r>
          </a:p>
        </p:txBody>
      </p:sp>
    </p:spTree>
    <p:extLst>
      <p:ext uri="{BB962C8B-B14F-4D97-AF65-F5344CB8AC3E}">
        <p14:creationId xmlns:p14="http://schemas.microsoft.com/office/powerpoint/2010/main" val="8838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Angels Are Not </a:t>
            </a:r>
            <a:br>
              <a:rPr lang="en" dirty="0"/>
            </a:br>
            <a:r>
              <a:rPr lang="en" dirty="0"/>
              <a:t>Formless</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Angels are localized </a:t>
            </a:r>
          </a:p>
          <a:p>
            <a:pPr lvl="1" indent="-330200">
              <a:lnSpc>
                <a:spcPct val="100000"/>
              </a:lnSpc>
              <a:spcBef>
                <a:spcPts val="0"/>
              </a:spcBef>
              <a:buSzPts val="1600"/>
              <a:buFont typeface="Courier New" panose="02070309020205020404" pitchFamily="49" charset="0"/>
              <a:buChar char="o"/>
            </a:pPr>
            <a:r>
              <a:rPr lang="en" sz="1800" dirty="0"/>
              <a:t>Not omnipresent</a:t>
            </a:r>
          </a:p>
          <a:p>
            <a:pPr lvl="1" indent="-330200">
              <a:lnSpc>
                <a:spcPct val="100000"/>
              </a:lnSpc>
              <a:spcBef>
                <a:spcPts val="0"/>
              </a:spcBef>
              <a:buSzPts val="1600"/>
              <a:buFont typeface="Courier New" panose="02070309020205020404" pitchFamily="49" charset="0"/>
              <a:buChar char="o"/>
            </a:pPr>
            <a:r>
              <a:rPr lang="en" sz="1800" dirty="0"/>
              <a:t>A spiritual body </a:t>
            </a:r>
          </a:p>
          <a:p>
            <a:pPr indent="-330200">
              <a:lnSpc>
                <a:spcPct val="100000"/>
              </a:lnSpc>
              <a:buSzPts val="1600"/>
            </a:pPr>
            <a:r>
              <a:rPr lang="en" sz="2400" dirty="0"/>
              <a:t>They are frequently described in Scripture</a:t>
            </a:r>
          </a:p>
          <a:p>
            <a:pPr lvl="1" indent="-330200">
              <a:lnSpc>
                <a:spcPct val="100000"/>
              </a:lnSpc>
              <a:spcBef>
                <a:spcPts val="0"/>
              </a:spcBef>
              <a:buSzPts val="1600"/>
              <a:buFont typeface="Courier New" panose="02070309020205020404" pitchFamily="49" charset="0"/>
              <a:buChar char="o"/>
            </a:pPr>
            <a:r>
              <a:rPr lang="en" sz="1800" dirty="0"/>
              <a:t>Not invisible, bodiless beings</a:t>
            </a:r>
          </a:p>
        </p:txBody>
      </p:sp>
    </p:spTree>
    <p:extLst>
      <p:ext uri="{BB962C8B-B14F-4D97-AF65-F5344CB8AC3E}">
        <p14:creationId xmlns:p14="http://schemas.microsoft.com/office/powerpoint/2010/main" val="29848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43"/>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Are Angels Capable of </a:t>
            </a:r>
            <a:br>
              <a:rPr lang="en" dirty="0">
                <a:solidFill>
                  <a:schemeClr val="bg1"/>
                </a:solidFill>
              </a:rPr>
            </a:br>
            <a:r>
              <a:rPr lang="en" dirty="0">
                <a:solidFill>
                  <a:schemeClr val="bg1"/>
                </a:solidFill>
              </a:rPr>
              <a:t>Procreating with Humans?</a:t>
            </a:r>
            <a:endParaRPr dirty="0">
              <a:solidFill>
                <a:schemeClr val="bg1"/>
              </a:solidFill>
            </a:endParaRPr>
          </a:p>
        </p:txBody>
      </p:sp>
    </p:spTree>
    <p:extLst>
      <p:ext uri="{BB962C8B-B14F-4D97-AF65-F5344CB8AC3E}">
        <p14:creationId xmlns:p14="http://schemas.microsoft.com/office/powerpoint/2010/main" val="35232401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 Angels Procreate?</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Angels perform human acts</a:t>
            </a:r>
          </a:p>
          <a:p>
            <a:pPr lvl="1" indent="-330200">
              <a:lnSpc>
                <a:spcPct val="100000"/>
              </a:lnSpc>
              <a:spcBef>
                <a:spcPts val="0"/>
              </a:spcBef>
              <a:buSzPts val="1600"/>
              <a:buFont typeface="Courier New" panose="02070309020205020404" pitchFamily="49" charset="0"/>
              <a:buChar char="o"/>
            </a:pPr>
            <a:r>
              <a:rPr lang="en" sz="1800" dirty="0"/>
              <a:t>Ate and drank with Abram</a:t>
            </a:r>
          </a:p>
          <a:p>
            <a:pPr lvl="1" indent="-330200">
              <a:lnSpc>
                <a:spcPct val="100000"/>
              </a:lnSpc>
              <a:spcBef>
                <a:spcPts val="0"/>
              </a:spcBef>
              <a:buSzPts val="1600"/>
              <a:buFont typeface="Courier New" panose="02070309020205020404" pitchFamily="49" charset="0"/>
              <a:buChar char="o"/>
            </a:pPr>
            <a:r>
              <a:rPr lang="en" sz="1800" dirty="0"/>
              <a:t>Grabbed Lot by the hand</a:t>
            </a:r>
          </a:p>
          <a:p>
            <a:pPr indent="-330200">
              <a:lnSpc>
                <a:spcPct val="100000"/>
              </a:lnSpc>
              <a:buSzPts val="1600"/>
            </a:pPr>
            <a:r>
              <a:rPr lang="en" sz="2400" dirty="0"/>
              <a:t>What about fallen angels?</a:t>
            </a:r>
          </a:p>
          <a:p>
            <a:pPr lvl="1" indent="-330200">
              <a:lnSpc>
                <a:spcPct val="100000"/>
              </a:lnSpc>
              <a:spcBef>
                <a:spcPts val="0"/>
              </a:spcBef>
              <a:buSzPts val="1600"/>
              <a:buFont typeface="Courier New" panose="02070309020205020404" pitchFamily="49" charset="0"/>
              <a:buChar char="o"/>
            </a:pPr>
            <a:r>
              <a:rPr lang="en" sz="1800" dirty="0"/>
              <a:t>Did Satan manifest during temptations of Jesus?</a:t>
            </a:r>
          </a:p>
          <a:p>
            <a:pPr lvl="1" indent="-330200">
              <a:lnSpc>
                <a:spcPct val="100000"/>
              </a:lnSpc>
              <a:spcBef>
                <a:spcPts val="0"/>
              </a:spcBef>
              <a:buSzPts val="1600"/>
              <a:buFont typeface="Courier New" panose="02070309020205020404" pitchFamily="49" charset="0"/>
              <a:buChar char="o"/>
            </a:pPr>
            <a:r>
              <a:rPr lang="en" sz="1800" dirty="0"/>
              <a:t>Are demonic “plagues” of Revelation 9 physical?</a:t>
            </a:r>
          </a:p>
          <a:p>
            <a:pPr lvl="1" indent="-330200">
              <a:lnSpc>
                <a:spcPct val="100000"/>
              </a:lnSpc>
              <a:spcBef>
                <a:spcPts val="0"/>
              </a:spcBef>
              <a:buSzPts val="1600"/>
              <a:buFont typeface="Courier New" panose="02070309020205020404" pitchFamily="49" charset="0"/>
              <a:buChar char="o"/>
            </a:pPr>
            <a:r>
              <a:rPr lang="en" sz="1800" dirty="0"/>
              <a:t>They might even create…</a:t>
            </a:r>
          </a:p>
        </p:txBody>
      </p:sp>
    </p:spTree>
    <p:extLst>
      <p:ext uri="{BB962C8B-B14F-4D97-AF65-F5344CB8AC3E}">
        <p14:creationId xmlns:p14="http://schemas.microsoft.com/office/powerpoint/2010/main" val="255523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6"/>
        <p:cNvGrpSpPr/>
        <p:nvPr/>
      </p:nvGrpSpPr>
      <p:grpSpPr>
        <a:xfrm>
          <a:off x="0" y="0"/>
          <a:ext cx="0" cy="0"/>
          <a:chOff x="0" y="0"/>
          <a:chExt cx="0" cy="0"/>
        </a:xfrm>
      </p:grpSpPr>
      <p:sp>
        <p:nvSpPr>
          <p:cNvPr id="1167" name="Google Shape;1167;p207"/>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“Aaron cast down his staff before Pharaoh and his servants, and it became a serpent. Then Pharaoh summoned the wise men and the sorcerers, and they, </a:t>
            </a:r>
            <a:br>
              <a:rPr lang="en" sz="2800" dirty="0"/>
            </a:br>
            <a:r>
              <a:rPr lang="en" sz="2800" u="sng" dirty="0"/>
              <a:t>the magicians of Egypt, also did the same by their </a:t>
            </a:r>
            <a:br>
              <a:rPr lang="en" sz="2800" u="sng" dirty="0"/>
            </a:br>
            <a:r>
              <a:rPr lang="en" sz="2800" u="sng" dirty="0"/>
              <a:t>secret arts</a:t>
            </a:r>
            <a:r>
              <a:rPr lang="en" sz="2800" dirty="0"/>
              <a:t>. For each man cast down his staff, </a:t>
            </a:r>
            <a:br>
              <a:rPr lang="en" sz="2800" dirty="0"/>
            </a:br>
            <a:r>
              <a:rPr lang="en" sz="2800" dirty="0"/>
              <a:t>and they became serpents.”</a:t>
            </a:r>
            <a:endParaRPr sz="2800" dirty="0"/>
          </a:p>
        </p:txBody>
      </p:sp>
      <p:sp>
        <p:nvSpPr>
          <p:cNvPr id="1168" name="Google Shape;1168;p207"/>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Exodus 7:10–12</a:t>
            </a:r>
            <a:endParaRPr dirty="0"/>
          </a:p>
        </p:txBody>
      </p:sp>
    </p:spTree>
    <p:extLst>
      <p:ext uri="{BB962C8B-B14F-4D97-AF65-F5344CB8AC3E}">
        <p14:creationId xmlns:p14="http://schemas.microsoft.com/office/powerpoint/2010/main" val="38704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7"/>
                                        </p:tgtEl>
                                        <p:attrNameLst>
                                          <p:attrName>style.visibility</p:attrName>
                                        </p:attrNameLst>
                                      </p:cBhvr>
                                      <p:to>
                                        <p:strVal val="visible"/>
                                      </p:to>
                                    </p:set>
                                    <p:animEffect transition="in" filter="fade">
                                      <p:cBhvr>
                                        <p:cTn id="7" dur="1000"/>
                                        <p:tgtEl>
                                          <p:spTgt spid="1167"/>
                                        </p:tgtEl>
                                      </p:cBhvr>
                                    </p:animEffect>
                                  </p:childTnLst>
                                </p:cTn>
                              </p:par>
                              <p:par>
                                <p:cTn id="8" presetID="2" presetClass="entr" presetSubtype="2" fill="hold" nodeType="withEffect">
                                  <p:stCondLst>
                                    <p:cond delay="0"/>
                                  </p:stCondLst>
                                  <p:childTnLst>
                                    <p:set>
                                      <p:cBhvr>
                                        <p:cTn id="9" dur="1" fill="hold">
                                          <p:stCondLst>
                                            <p:cond delay="0"/>
                                          </p:stCondLst>
                                        </p:cTn>
                                        <p:tgtEl>
                                          <p:spTgt spid="1168"/>
                                        </p:tgtEl>
                                        <p:attrNameLst>
                                          <p:attrName>style.visibility</p:attrName>
                                        </p:attrNameLst>
                                      </p:cBhvr>
                                      <p:to>
                                        <p:strVal val="visible"/>
                                      </p:to>
                                    </p:set>
                                    <p:anim calcmode="lin" valueType="num">
                                      <p:cBhvr additive="base">
                                        <p:cTn id="10" dur="1000"/>
                                        <p:tgtEl>
                                          <p:spTgt spid="11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46"/>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Does this Violate the Principle that </a:t>
            </a:r>
            <a:br>
              <a:rPr lang="en" dirty="0">
                <a:solidFill>
                  <a:schemeClr val="bg1"/>
                </a:solidFill>
              </a:rPr>
            </a:br>
            <a:r>
              <a:rPr lang="en" dirty="0">
                <a:solidFill>
                  <a:schemeClr val="bg1"/>
                </a:solidFill>
              </a:rPr>
              <a:t>Kind Brings Forth After its Kind?</a:t>
            </a:r>
            <a:endParaRPr dirty="0">
              <a:solidFill>
                <a:schemeClr val="bg1"/>
              </a:solidFill>
            </a:endParaRPr>
          </a:p>
        </p:txBody>
      </p:sp>
    </p:spTree>
    <p:extLst>
      <p:ext uri="{BB962C8B-B14F-4D97-AF65-F5344CB8AC3E}">
        <p14:creationId xmlns:p14="http://schemas.microsoft.com/office/powerpoint/2010/main" val="17281017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Violation of Kinds?</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Genesis doesn’t say this about humans</a:t>
            </a:r>
          </a:p>
          <a:p>
            <a:pPr lvl="0" indent="-330200">
              <a:lnSpc>
                <a:spcPct val="100000"/>
              </a:lnSpc>
              <a:buSzPts val="1600"/>
            </a:pPr>
            <a:r>
              <a:rPr lang="en" sz="2400" dirty="0"/>
              <a:t>The issue is whether angels took on human form</a:t>
            </a:r>
          </a:p>
          <a:p>
            <a:pPr lvl="1" indent="-330200">
              <a:lnSpc>
                <a:spcPct val="100000"/>
              </a:lnSpc>
              <a:spcBef>
                <a:spcPts val="0"/>
              </a:spcBef>
              <a:buSzPts val="1600"/>
              <a:buFont typeface="Courier New" panose="02070309020205020404" pitchFamily="49" charset="0"/>
              <a:buChar char="o"/>
            </a:pPr>
            <a:r>
              <a:rPr lang="en" sz="1800" dirty="0"/>
              <a:t>The offspring were men</a:t>
            </a:r>
          </a:p>
          <a:p>
            <a:pPr lvl="0" indent="-330200">
              <a:lnSpc>
                <a:spcPct val="100000"/>
              </a:lnSpc>
              <a:buSzPts val="1600"/>
            </a:pPr>
            <a:r>
              <a:rPr lang="en" sz="2400" dirty="0"/>
              <a:t>Are angels made in the image of God?</a:t>
            </a:r>
            <a:endParaRPr lang="en" sz="2000" dirty="0"/>
          </a:p>
        </p:txBody>
      </p:sp>
    </p:spTree>
    <p:extLst>
      <p:ext uri="{BB962C8B-B14F-4D97-AF65-F5344CB8AC3E}">
        <p14:creationId xmlns:p14="http://schemas.microsoft.com/office/powerpoint/2010/main" val="3360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Inadequate explanations for other biblical passages</a:t>
            </a:r>
          </a:p>
          <a:p>
            <a:pPr lvl="1" indent="-342900">
              <a:spcBef>
                <a:spcPts val="0"/>
              </a:spcBef>
              <a:buSzPts val="1800"/>
              <a:buChar char="●"/>
            </a:pPr>
            <a:r>
              <a:rPr lang="en-US" sz="1800" dirty="0"/>
              <a:t>Numbers 13:33</a:t>
            </a:r>
          </a:p>
          <a:p>
            <a:pPr lvl="1" indent="-342900">
              <a:spcBef>
                <a:spcPts val="0"/>
              </a:spcBef>
              <a:buSzPts val="1800"/>
              <a:buChar char="●"/>
            </a:pPr>
            <a:r>
              <a:rPr lang="en-US" sz="1800" dirty="0"/>
              <a:t>1 Peter 3:18–20</a:t>
            </a:r>
          </a:p>
          <a:p>
            <a:pPr lvl="1" indent="-342900">
              <a:spcBef>
                <a:spcPts val="0"/>
              </a:spcBef>
              <a:buSzPts val="1800"/>
              <a:buChar char="●"/>
            </a:pPr>
            <a:r>
              <a:rPr lang="en-US" sz="1800" dirty="0"/>
              <a:t>2 Peter 2:4</a:t>
            </a:r>
          </a:p>
          <a:p>
            <a:pPr lvl="1" indent="-342900">
              <a:spcBef>
                <a:spcPts val="0"/>
              </a:spcBef>
              <a:buSzPts val="1800"/>
              <a:buChar char="●"/>
            </a:pPr>
            <a:r>
              <a:rPr lang="en-US" sz="1800" dirty="0"/>
              <a:t>Jude 6</a:t>
            </a:r>
            <a:endParaRPr lang="en" sz="1800" dirty="0"/>
          </a:p>
        </p:txBody>
      </p:sp>
    </p:spTree>
    <p:extLst>
      <p:ext uri="{BB962C8B-B14F-4D97-AF65-F5344CB8AC3E}">
        <p14:creationId xmlns:p14="http://schemas.microsoft.com/office/powerpoint/2010/main" val="387911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49"/>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Would God really allow such </a:t>
            </a:r>
            <a:br>
              <a:rPr lang="en" dirty="0">
                <a:solidFill>
                  <a:schemeClr val="bg1"/>
                </a:solidFill>
              </a:rPr>
            </a:br>
            <a:r>
              <a:rPr lang="en" dirty="0">
                <a:solidFill>
                  <a:schemeClr val="bg1"/>
                </a:solidFill>
              </a:rPr>
              <a:t>evil and disgusting actions?</a:t>
            </a:r>
            <a:endParaRPr dirty="0">
              <a:solidFill>
                <a:schemeClr val="bg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God Would Never Allow It?</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The Yuck Factor</a:t>
            </a:r>
          </a:p>
          <a:p>
            <a:pPr lvl="1" indent="-330200">
              <a:lnSpc>
                <a:spcPct val="100000"/>
              </a:lnSpc>
              <a:spcBef>
                <a:spcPts val="0"/>
              </a:spcBef>
              <a:buSzPts val="1600"/>
              <a:buFont typeface="Courier New" panose="02070309020205020404" pitchFamily="49" charset="0"/>
              <a:buChar char="o"/>
            </a:pPr>
            <a:r>
              <a:rPr lang="en" sz="1800" dirty="0"/>
              <a:t>False idea of what it was like</a:t>
            </a:r>
          </a:p>
          <a:p>
            <a:pPr lvl="1" indent="-330200">
              <a:lnSpc>
                <a:spcPct val="100000"/>
              </a:lnSpc>
              <a:spcBef>
                <a:spcPts val="0"/>
              </a:spcBef>
              <a:buSzPts val="1600"/>
              <a:buFont typeface="Courier New" panose="02070309020205020404" pitchFamily="49" charset="0"/>
              <a:buChar char="o"/>
            </a:pPr>
            <a:r>
              <a:rPr lang="en" sz="1800" dirty="0"/>
              <a:t>Hypocritical for those who aren’t disgusted by Thor and Jane, etc.</a:t>
            </a:r>
          </a:p>
          <a:p>
            <a:pPr indent="-330200">
              <a:lnSpc>
                <a:spcPct val="100000"/>
              </a:lnSpc>
              <a:buSzPts val="1600"/>
            </a:pPr>
            <a:r>
              <a:rPr lang="en" sz="2400" dirty="0"/>
              <a:t>God allows all sorts of evil </a:t>
            </a:r>
          </a:p>
          <a:p>
            <a:pPr lvl="1" indent="-330200">
              <a:lnSpc>
                <a:spcPct val="100000"/>
              </a:lnSpc>
              <a:spcBef>
                <a:spcPts val="0"/>
              </a:spcBef>
              <a:buSzPts val="1600"/>
              <a:buFont typeface="Courier New" panose="02070309020205020404" pitchFamily="49" charset="0"/>
              <a:buChar char="o"/>
            </a:pPr>
            <a:r>
              <a:rPr lang="en" sz="1800" dirty="0"/>
              <a:t>Rape, murder, incest, etc.</a:t>
            </a:r>
          </a:p>
        </p:txBody>
      </p:sp>
    </p:spTree>
    <p:extLst>
      <p:ext uri="{BB962C8B-B14F-4D97-AF65-F5344CB8AC3E}">
        <p14:creationId xmlns:p14="http://schemas.microsoft.com/office/powerpoint/2010/main" val="13830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57"/>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Would the Bible Really </a:t>
            </a:r>
            <a:br>
              <a:rPr lang="en" dirty="0">
                <a:solidFill>
                  <a:schemeClr val="bg1"/>
                </a:solidFill>
              </a:rPr>
            </a:br>
            <a:r>
              <a:rPr lang="en" dirty="0">
                <a:solidFill>
                  <a:schemeClr val="bg1"/>
                </a:solidFill>
              </a:rPr>
              <a:t>Call this Marriage?</a:t>
            </a:r>
            <a:endParaRPr dirty="0">
              <a:solidFill>
                <a:schemeClr val="bg1"/>
              </a:solidFill>
            </a:endParaRPr>
          </a:p>
        </p:txBody>
      </p:sp>
    </p:spTree>
    <p:extLst>
      <p:ext uri="{BB962C8B-B14F-4D97-AF65-F5344CB8AC3E}">
        <p14:creationId xmlns:p14="http://schemas.microsoft.com/office/powerpoint/2010/main" val="5009162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Marriage?</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Not Ideal</a:t>
            </a:r>
          </a:p>
          <a:p>
            <a:pPr lvl="1" indent="-330200">
              <a:lnSpc>
                <a:spcPct val="100000"/>
              </a:lnSpc>
              <a:spcBef>
                <a:spcPts val="0"/>
              </a:spcBef>
              <a:buSzPts val="1600"/>
              <a:buFont typeface="Courier New" panose="02070309020205020404" pitchFamily="49" charset="0"/>
              <a:buChar char="o"/>
            </a:pPr>
            <a:r>
              <a:rPr lang="en" sz="1800" dirty="0"/>
              <a:t>Polygamy is called “marriage”</a:t>
            </a:r>
          </a:p>
          <a:p>
            <a:pPr lvl="1" indent="-330200">
              <a:lnSpc>
                <a:spcPct val="100000"/>
              </a:lnSpc>
              <a:spcBef>
                <a:spcPts val="0"/>
              </a:spcBef>
              <a:buSzPts val="1600"/>
              <a:buFont typeface="Courier New" panose="02070309020205020404" pitchFamily="49" charset="0"/>
              <a:buChar char="o"/>
            </a:pPr>
            <a:r>
              <a:rPr lang="en" sz="1800" dirty="0"/>
              <a:t>Non-ideal can still be marriage</a:t>
            </a:r>
          </a:p>
          <a:p>
            <a:pPr indent="-330200">
              <a:lnSpc>
                <a:spcPct val="100000"/>
              </a:lnSpc>
              <a:buSzPts val="1600"/>
            </a:pPr>
            <a:r>
              <a:rPr lang="en" sz="2400" dirty="0"/>
              <a:t>True worship and false worship</a:t>
            </a:r>
          </a:p>
          <a:p>
            <a:pPr lvl="1" indent="-330200">
              <a:lnSpc>
                <a:spcPct val="100000"/>
              </a:lnSpc>
              <a:spcBef>
                <a:spcPts val="0"/>
              </a:spcBef>
              <a:buSzPts val="1600"/>
              <a:buFont typeface="Courier New" panose="02070309020205020404" pitchFamily="49" charset="0"/>
              <a:buChar char="o"/>
            </a:pPr>
            <a:r>
              <a:rPr lang="en" sz="1800" dirty="0"/>
              <a:t>It is still called worship</a:t>
            </a:r>
          </a:p>
        </p:txBody>
      </p:sp>
    </p:spTree>
    <p:extLst>
      <p:ext uri="{BB962C8B-B14F-4D97-AF65-F5344CB8AC3E}">
        <p14:creationId xmlns:p14="http://schemas.microsoft.com/office/powerpoint/2010/main" val="37345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47"/>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Why Would the Bible Call Ungodly </a:t>
            </a:r>
            <a:br>
              <a:rPr lang="en" dirty="0">
                <a:solidFill>
                  <a:schemeClr val="bg1"/>
                </a:solidFill>
              </a:rPr>
            </a:br>
            <a:r>
              <a:rPr lang="en" dirty="0">
                <a:solidFill>
                  <a:schemeClr val="bg1"/>
                </a:solidFill>
              </a:rPr>
              <a:t>Beings Sons of God?</a:t>
            </a:r>
            <a:endParaRPr dirty="0">
              <a:solidFill>
                <a:schemeClr val="bg1"/>
              </a:solidFill>
            </a:endParaRPr>
          </a:p>
        </p:txBody>
      </p:sp>
    </p:spTree>
    <p:extLst>
      <p:ext uri="{BB962C8B-B14F-4D97-AF65-F5344CB8AC3E}">
        <p14:creationId xmlns:p14="http://schemas.microsoft.com/office/powerpoint/2010/main" val="10013182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Ungodly Sons </a:t>
            </a:r>
            <a:br>
              <a:rPr lang="en" dirty="0"/>
            </a:br>
            <a:r>
              <a:rPr lang="en" dirty="0"/>
              <a:t>of God?</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Christians are sons of God</a:t>
            </a:r>
          </a:p>
          <a:p>
            <a:pPr lvl="1" indent="-330200">
              <a:lnSpc>
                <a:spcPct val="100000"/>
              </a:lnSpc>
              <a:spcBef>
                <a:spcPts val="0"/>
              </a:spcBef>
              <a:buSzPts val="1600"/>
              <a:buChar char="●"/>
            </a:pPr>
            <a:r>
              <a:rPr lang="en" sz="1800" dirty="0"/>
              <a:t>Yet we still sin</a:t>
            </a:r>
          </a:p>
          <a:p>
            <a:pPr indent="-330200">
              <a:lnSpc>
                <a:spcPct val="100000"/>
              </a:lnSpc>
              <a:buSzPts val="1600"/>
            </a:pPr>
            <a:r>
              <a:rPr lang="en" sz="2400" dirty="0"/>
              <a:t>“Sons of” refers to a class</a:t>
            </a:r>
          </a:p>
          <a:p>
            <a:pPr lvl="1" indent="-330200">
              <a:lnSpc>
                <a:spcPct val="100000"/>
              </a:lnSpc>
              <a:spcBef>
                <a:spcPts val="0"/>
              </a:spcBef>
              <a:buSzPts val="1600"/>
              <a:buChar char="●"/>
            </a:pPr>
            <a:r>
              <a:rPr lang="en" sz="1800" dirty="0"/>
              <a:t>Sons of God may not refer to all angelic beings but just a special class of them</a:t>
            </a:r>
          </a:p>
        </p:txBody>
      </p:sp>
    </p:spTree>
    <p:extLst>
      <p:ext uri="{BB962C8B-B14F-4D97-AF65-F5344CB8AC3E}">
        <p14:creationId xmlns:p14="http://schemas.microsoft.com/office/powerpoint/2010/main" val="11177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38"/>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Did Jesus Say that </a:t>
            </a:r>
            <a:br>
              <a:rPr lang="en" dirty="0">
                <a:solidFill>
                  <a:schemeClr val="bg1"/>
                </a:solidFill>
              </a:rPr>
            </a:br>
            <a:r>
              <a:rPr lang="en" dirty="0">
                <a:solidFill>
                  <a:schemeClr val="bg1"/>
                </a:solidFill>
              </a:rPr>
              <a:t>Angels Cannot Marry?</a:t>
            </a:r>
            <a:endParaRPr dirty="0">
              <a:solidFill>
                <a:schemeClr val="bg1"/>
              </a:solidFill>
            </a:endParaRPr>
          </a:p>
        </p:txBody>
      </p:sp>
    </p:spTree>
    <p:extLst>
      <p:ext uri="{BB962C8B-B14F-4D97-AF65-F5344CB8AC3E}">
        <p14:creationId xmlns:p14="http://schemas.microsoft.com/office/powerpoint/2010/main" val="22578455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0"/>
        <p:cNvGrpSpPr/>
        <p:nvPr/>
      </p:nvGrpSpPr>
      <p:grpSpPr>
        <a:xfrm>
          <a:off x="0" y="0"/>
          <a:ext cx="0" cy="0"/>
          <a:chOff x="0" y="0"/>
          <a:chExt cx="0" cy="0"/>
        </a:xfrm>
      </p:grpSpPr>
      <p:sp>
        <p:nvSpPr>
          <p:cNvPr id="791" name="Google Shape;791;p14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“For in the resurrection they neither marry nor are given in marriage, but are like the angels of God in heaven.”</a:t>
            </a:r>
            <a:endParaRPr sz="2800" dirty="0"/>
          </a:p>
        </p:txBody>
      </p:sp>
      <p:sp>
        <p:nvSpPr>
          <p:cNvPr id="792" name="Google Shape;792;p14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Matthew 22:30</a:t>
            </a:r>
            <a:endParaRPr/>
          </a:p>
        </p:txBody>
      </p:sp>
    </p:spTree>
    <p:extLst>
      <p:ext uri="{BB962C8B-B14F-4D97-AF65-F5344CB8AC3E}">
        <p14:creationId xmlns:p14="http://schemas.microsoft.com/office/powerpoint/2010/main" val="182938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1"/>
                                        </p:tgtEl>
                                        <p:attrNameLst>
                                          <p:attrName>style.visibility</p:attrName>
                                        </p:attrNameLst>
                                      </p:cBhvr>
                                      <p:to>
                                        <p:strVal val="visible"/>
                                      </p:to>
                                    </p:set>
                                    <p:animEffect transition="in" filter="fade">
                                      <p:cBhvr>
                                        <p:cTn id="7" dur="1000"/>
                                        <p:tgtEl>
                                          <p:spTgt spid="791"/>
                                        </p:tgtEl>
                                      </p:cBhvr>
                                    </p:animEffect>
                                  </p:childTnLst>
                                </p:cTn>
                              </p:par>
                              <p:par>
                                <p:cTn id="8" presetID="2" presetClass="entr" presetSubtype="2" fill="hold" nodeType="withEffect">
                                  <p:stCondLst>
                                    <p:cond delay="0"/>
                                  </p:stCondLst>
                                  <p:childTnLst>
                                    <p:set>
                                      <p:cBhvr>
                                        <p:cTn id="9" dur="1" fill="hold">
                                          <p:stCondLst>
                                            <p:cond delay="0"/>
                                          </p:stCondLst>
                                        </p:cTn>
                                        <p:tgtEl>
                                          <p:spTgt spid="792"/>
                                        </p:tgtEl>
                                        <p:attrNameLst>
                                          <p:attrName>style.visibility</p:attrName>
                                        </p:attrNameLst>
                                      </p:cBhvr>
                                      <p:to>
                                        <p:strVal val="visible"/>
                                      </p:to>
                                    </p:set>
                                    <p:anim calcmode="lin" valueType="num">
                                      <p:cBhvr additive="base">
                                        <p:cTn id="10" dur="1000"/>
                                        <p:tgtEl>
                                          <p:spTgt spid="7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 Angels Marry?</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Jesus spoke about the angels </a:t>
            </a:r>
            <a:r>
              <a:rPr lang="en" sz="2400" i="1" dirty="0"/>
              <a:t>in heaven</a:t>
            </a:r>
          </a:p>
          <a:p>
            <a:pPr lvl="1" indent="-330200">
              <a:lnSpc>
                <a:spcPct val="100000"/>
              </a:lnSpc>
              <a:spcBef>
                <a:spcPts val="0"/>
              </a:spcBef>
              <a:buSzPts val="1600"/>
              <a:buChar char="●"/>
            </a:pPr>
            <a:r>
              <a:rPr lang="en" sz="1800" dirty="0"/>
              <a:t>He did not address those that left heaven</a:t>
            </a:r>
          </a:p>
          <a:p>
            <a:pPr indent="-330200">
              <a:lnSpc>
                <a:spcPct val="100000"/>
              </a:lnSpc>
              <a:buSzPts val="1600"/>
            </a:pPr>
            <a:r>
              <a:rPr lang="en" sz="2400" dirty="0"/>
              <a:t>He said godly angels “do not” marry</a:t>
            </a:r>
          </a:p>
          <a:p>
            <a:pPr lvl="1" indent="-330200">
              <a:lnSpc>
                <a:spcPct val="100000"/>
              </a:lnSpc>
              <a:spcBef>
                <a:spcPts val="0"/>
              </a:spcBef>
              <a:buSzPts val="1600"/>
              <a:buChar char="●"/>
            </a:pPr>
            <a:r>
              <a:rPr lang="en" sz="1800" dirty="0"/>
              <a:t>He did not say whether they were capable</a:t>
            </a:r>
          </a:p>
        </p:txBody>
      </p:sp>
    </p:spTree>
    <p:extLst>
      <p:ext uri="{BB962C8B-B14F-4D97-AF65-F5344CB8AC3E}">
        <p14:creationId xmlns:p14="http://schemas.microsoft.com/office/powerpoint/2010/main" val="31638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6"/>
        <p:cNvGrpSpPr/>
        <p:nvPr/>
      </p:nvGrpSpPr>
      <p:grpSpPr>
        <a:xfrm>
          <a:off x="0" y="0"/>
          <a:ext cx="0" cy="0"/>
          <a:chOff x="0" y="0"/>
          <a:chExt cx="0" cy="0"/>
        </a:xfrm>
      </p:grpSpPr>
      <p:sp>
        <p:nvSpPr>
          <p:cNvPr id="797" name="Google Shape;797;p141"/>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“For when they rise from the dead, they neither marry nor are given in marriage, but are like angels in heaven.”</a:t>
            </a:r>
            <a:endParaRPr sz="2800" dirty="0"/>
          </a:p>
        </p:txBody>
      </p:sp>
      <p:sp>
        <p:nvSpPr>
          <p:cNvPr id="798" name="Google Shape;798;p14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Mark 12:25</a:t>
            </a:r>
            <a:endParaRPr/>
          </a:p>
        </p:txBody>
      </p:sp>
    </p:spTree>
    <p:extLst>
      <p:ext uri="{BB962C8B-B14F-4D97-AF65-F5344CB8AC3E}">
        <p14:creationId xmlns:p14="http://schemas.microsoft.com/office/powerpoint/2010/main" val="5532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7"/>
                                        </p:tgtEl>
                                        <p:attrNameLst>
                                          <p:attrName>style.visibility</p:attrName>
                                        </p:attrNameLst>
                                      </p:cBhvr>
                                      <p:to>
                                        <p:strVal val="visible"/>
                                      </p:to>
                                    </p:set>
                                    <p:animEffect transition="in" filter="fade">
                                      <p:cBhvr>
                                        <p:cTn id="7" dur="1000"/>
                                        <p:tgtEl>
                                          <p:spTgt spid="797"/>
                                        </p:tgtEl>
                                      </p:cBhvr>
                                    </p:animEffect>
                                  </p:childTnLst>
                                </p:cTn>
                              </p:par>
                              <p:par>
                                <p:cTn id="8" presetID="2" presetClass="entr" presetSubtype="2" fill="hold" nodeType="withEffect">
                                  <p:stCondLst>
                                    <p:cond delay="0"/>
                                  </p:stCondLst>
                                  <p:childTnLst>
                                    <p:set>
                                      <p:cBhvr>
                                        <p:cTn id="9" dur="1" fill="hold">
                                          <p:stCondLst>
                                            <p:cond delay="0"/>
                                          </p:stCondLst>
                                        </p:cTn>
                                        <p:tgtEl>
                                          <p:spTgt spid="798"/>
                                        </p:tgtEl>
                                        <p:attrNameLst>
                                          <p:attrName>style.visibility</p:attrName>
                                        </p:attrNameLst>
                                      </p:cBhvr>
                                      <p:to>
                                        <p:strVal val="visible"/>
                                      </p:to>
                                    </p:set>
                                    <p:anim calcmode="lin" valueType="num">
                                      <p:cBhvr additive="base">
                                        <p:cTn id="10" dur="1000"/>
                                        <p:tgtEl>
                                          <p:spTgt spid="7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Why would the offspring </a:t>
            </a:r>
            <a:br>
              <a:rPr lang="en-US" sz="2400" dirty="0"/>
            </a:br>
            <a:r>
              <a:rPr lang="en-US" sz="2400" dirty="0"/>
              <a:t>be unique?</a:t>
            </a:r>
            <a:endParaRPr lang="en" sz="2400" dirty="0"/>
          </a:p>
        </p:txBody>
      </p:sp>
    </p:spTree>
    <p:extLst>
      <p:ext uri="{BB962C8B-B14F-4D97-AF65-F5344CB8AC3E}">
        <p14:creationId xmlns:p14="http://schemas.microsoft.com/office/powerpoint/2010/main" val="134352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Can Angels Marry?</a:t>
            </a:r>
            <a:endParaRPr dirty="0"/>
          </a:p>
        </p:txBody>
      </p:sp>
      <p:sp>
        <p:nvSpPr>
          <p:cNvPr id="609" name="Google Shape;609;p108"/>
          <p:cNvSpPr txBox="1">
            <a:spLocks noGrp="1"/>
          </p:cNvSpPr>
          <p:nvPr>
            <p:ph type="body" idx="2"/>
          </p:nvPr>
        </p:nvSpPr>
        <p:spPr>
          <a:xfrm>
            <a:off x="4939500" y="719600"/>
            <a:ext cx="3837000" cy="3880500"/>
          </a:xfrm>
          <a:prstGeom prst="rect">
            <a:avLst/>
          </a:prstGeom>
        </p:spPr>
        <p:txBody>
          <a:bodyPr spcFirstLastPara="1" wrap="square" lIns="91425" tIns="91425" rIns="91425" bIns="91425" anchor="ctr" anchorCtr="0">
            <a:noAutofit/>
          </a:bodyPr>
          <a:lstStyle/>
          <a:p>
            <a:pPr indent="-330200">
              <a:lnSpc>
                <a:spcPct val="100000"/>
              </a:lnSpc>
              <a:buSzPts val="1600"/>
            </a:pPr>
            <a:r>
              <a:rPr lang="en" sz="2400" dirty="0"/>
              <a:t>In Luke’s version Jesus may have endorsed the Fallen Angel view</a:t>
            </a:r>
          </a:p>
          <a:p>
            <a:pPr lvl="1" indent="-330200">
              <a:lnSpc>
                <a:spcPct val="100000"/>
              </a:lnSpc>
              <a:spcBef>
                <a:spcPts val="0"/>
              </a:spcBef>
              <a:buSzPts val="1600"/>
              <a:buChar char="●"/>
            </a:pPr>
            <a:r>
              <a:rPr lang="en" sz="1800" dirty="0"/>
              <a:t>He connected angels with sons of God</a:t>
            </a:r>
          </a:p>
        </p:txBody>
      </p:sp>
    </p:spTree>
    <p:extLst>
      <p:ext uri="{BB962C8B-B14F-4D97-AF65-F5344CB8AC3E}">
        <p14:creationId xmlns:p14="http://schemas.microsoft.com/office/powerpoint/2010/main" val="365378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2"/>
        <p:cNvGrpSpPr/>
        <p:nvPr/>
      </p:nvGrpSpPr>
      <p:grpSpPr>
        <a:xfrm>
          <a:off x="0" y="0"/>
          <a:ext cx="0" cy="0"/>
          <a:chOff x="0" y="0"/>
          <a:chExt cx="0" cy="0"/>
        </a:xfrm>
      </p:grpSpPr>
      <p:sp>
        <p:nvSpPr>
          <p:cNvPr id="803" name="Google Shape;803;p142"/>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Jesus answered and said to them, “The sons of this </a:t>
            </a:r>
            <a:br>
              <a:rPr lang="en" sz="2800" dirty="0"/>
            </a:br>
            <a:r>
              <a:rPr lang="en" sz="2800" dirty="0"/>
              <a:t>age marry and are given in marriage. But those who </a:t>
            </a:r>
            <a:br>
              <a:rPr lang="en" sz="2800" dirty="0"/>
            </a:br>
            <a:r>
              <a:rPr lang="en" sz="2800" dirty="0"/>
              <a:t>are counted worthy to attain that age, and the resurrection from the dead, neither marry nor are </a:t>
            </a:r>
            <a:br>
              <a:rPr lang="en" sz="2800" dirty="0"/>
            </a:br>
            <a:r>
              <a:rPr lang="en" sz="2800" dirty="0"/>
              <a:t>given in marriage; nor can they die anymore, for </a:t>
            </a:r>
            <a:r>
              <a:rPr lang="en" sz="2800" u="sng" dirty="0"/>
              <a:t>they </a:t>
            </a:r>
            <a:br>
              <a:rPr lang="en" sz="2800" u="sng" dirty="0"/>
            </a:br>
            <a:r>
              <a:rPr lang="en" sz="2800" u="sng" dirty="0"/>
              <a:t>are equal to the angels and are sons of God</a:t>
            </a:r>
            <a:r>
              <a:rPr lang="en" sz="2800" dirty="0"/>
              <a:t>, being </a:t>
            </a:r>
            <a:br>
              <a:rPr lang="en" sz="2800" dirty="0"/>
            </a:br>
            <a:r>
              <a:rPr lang="en" sz="2800" dirty="0"/>
              <a:t>sons of the resurrection.”</a:t>
            </a:r>
            <a:endParaRPr sz="2800" dirty="0"/>
          </a:p>
        </p:txBody>
      </p:sp>
      <p:sp>
        <p:nvSpPr>
          <p:cNvPr id="804" name="Google Shape;804;p142"/>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Luke 20:34–36</a:t>
            </a:r>
            <a:endParaRPr dirty="0"/>
          </a:p>
        </p:txBody>
      </p:sp>
    </p:spTree>
    <p:extLst>
      <p:ext uri="{BB962C8B-B14F-4D97-AF65-F5344CB8AC3E}">
        <p14:creationId xmlns:p14="http://schemas.microsoft.com/office/powerpoint/2010/main" val="11050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3"/>
                                        </p:tgtEl>
                                        <p:attrNameLst>
                                          <p:attrName>style.visibility</p:attrName>
                                        </p:attrNameLst>
                                      </p:cBhvr>
                                      <p:to>
                                        <p:strVal val="visible"/>
                                      </p:to>
                                    </p:set>
                                    <p:animEffect transition="in" filter="fade">
                                      <p:cBhvr>
                                        <p:cTn id="7" dur="1000"/>
                                        <p:tgtEl>
                                          <p:spTgt spid="803"/>
                                        </p:tgtEl>
                                      </p:cBhvr>
                                    </p:animEffect>
                                  </p:childTnLst>
                                </p:cTn>
                              </p:par>
                              <p:par>
                                <p:cTn id="8" presetID="2" presetClass="entr" presetSubtype="2" fill="hold" nodeType="withEffect">
                                  <p:stCondLst>
                                    <p:cond delay="0"/>
                                  </p:stCondLst>
                                  <p:childTnLst>
                                    <p:set>
                                      <p:cBhvr>
                                        <p:cTn id="9" dur="1" fill="hold">
                                          <p:stCondLst>
                                            <p:cond delay="0"/>
                                          </p:stCondLst>
                                        </p:cTn>
                                        <p:tgtEl>
                                          <p:spTgt spid="804"/>
                                        </p:tgtEl>
                                        <p:attrNameLst>
                                          <p:attrName>style.visibility</p:attrName>
                                        </p:attrNameLst>
                                      </p:cBhvr>
                                      <p:to>
                                        <p:strVal val="visible"/>
                                      </p:to>
                                    </p:set>
                                    <p:anim calcmode="lin" valueType="num">
                                      <p:cBhvr additive="base">
                                        <p:cTn id="10" dur="1000"/>
                                        <p:tgtEl>
                                          <p:spTgt spid="8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50"/>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Was Fallen Angel View Borrowed </a:t>
            </a:r>
            <a:br>
              <a:rPr lang="en" dirty="0">
                <a:solidFill>
                  <a:schemeClr val="bg1"/>
                </a:solidFill>
              </a:rPr>
            </a:br>
            <a:r>
              <a:rPr lang="en" dirty="0">
                <a:solidFill>
                  <a:schemeClr val="bg1"/>
                </a:solidFill>
              </a:rPr>
              <a:t>from Pagan Mythology?</a:t>
            </a:r>
            <a:endParaRPr dirty="0">
              <a:solidFill>
                <a:schemeClr val="bg1"/>
              </a:solidFill>
            </a:endParaRPr>
          </a:p>
        </p:txBody>
      </p:sp>
    </p:spTree>
    <p:extLst>
      <p:ext uri="{BB962C8B-B14F-4D97-AF65-F5344CB8AC3E}">
        <p14:creationId xmlns:p14="http://schemas.microsoft.com/office/powerpoint/2010/main" val="3367301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5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Genesis 1–11 in Pagan Cultures?</a:t>
            </a:r>
            <a:endParaRPr dirty="0"/>
          </a:p>
        </p:txBody>
      </p:sp>
      <p:sp>
        <p:nvSpPr>
          <p:cNvPr id="854" name="Google Shape;854;p151"/>
          <p:cNvSpPr txBox="1">
            <a:spLocks noGrp="1"/>
          </p:cNvSpPr>
          <p:nvPr>
            <p:ph type="body" idx="1"/>
          </p:nvPr>
        </p:nvSpPr>
        <p:spPr>
          <a:xfrm>
            <a:off x="582800" y="1393075"/>
            <a:ext cx="7978500" cy="3416400"/>
          </a:xfrm>
          <a:prstGeom prst="rect">
            <a:avLst/>
          </a:prstGeom>
        </p:spPr>
        <p:txBody>
          <a:bodyPr spcFirstLastPara="1" wrap="square" lIns="91425" tIns="91425" rIns="91425" bIns="91425" anchor="ctr" anchorCtr="0">
            <a:noAutofit/>
          </a:bodyPr>
          <a:lstStyle/>
          <a:p>
            <a:pPr marL="457200" marR="0" lvl="0" indent="-342900" algn="l" rtl="0">
              <a:lnSpc>
                <a:spcPct val="150000"/>
              </a:lnSpc>
              <a:spcBef>
                <a:spcPts val="0"/>
              </a:spcBef>
              <a:spcAft>
                <a:spcPts val="0"/>
              </a:spcAft>
              <a:buSzPts val="1800"/>
              <a:buChar char="●"/>
            </a:pPr>
            <a:r>
              <a:rPr lang="en" sz="2400" dirty="0"/>
              <a:t>Creation accounts</a:t>
            </a:r>
            <a:endParaRPr sz="2400" dirty="0"/>
          </a:p>
          <a:p>
            <a:pPr marL="457200" marR="0" lvl="0" indent="-342900" algn="l" rtl="0">
              <a:lnSpc>
                <a:spcPct val="150000"/>
              </a:lnSpc>
              <a:spcBef>
                <a:spcPts val="0"/>
              </a:spcBef>
              <a:spcAft>
                <a:spcPts val="0"/>
              </a:spcAft>
              <a:buSzPts val="1800"/>
              <a:buChar char="●"/>
            </a:pPr>
            <a:r>
              <a:rPr lang="en" sz="2400" dirty="0"/>
              <a:t>Fall accounts</a:t>
            </a:r>
            <a:endParaRPr sz="2400" dirty="0"/>
          </a:p>
          <a:p>
            <a:pPr marL="457200" marR="0" lvl="0" indent="-342900" algn="l" rtl="0">
              <a:lnSpc>
                <a:spcPct val="150000"/>
              </a:lnSpc>
              <a:spcBef>
                <a:spcPts val="0"/>
              </a:spcBef>
              <a:spcAft>
                <a:spcPts val="0"/>
              </a:spcAft>
              <a:buSzPts val="1800"/>
              <a:buChar char="●"/>
            </a:pPr>
            <a:r>
              <a:rPr lang="en" sz="2400" dirty="0"/>
              <a:t>Flood accounts</a:t>
            </a:r>
            <a:endParaRPr sz="2400" dirty="0"/>
          </a:p>
          <a:p>
            <a:pPr marL="457200" marR="0" lvl="0" indent="-342900" algn="l" rtl="0">
              <a:lnSpc>
                <a:spcPct val="150000"/>
              </a:lnSpc>
              <a:spcBef>
                <a:spcPts val="0"/>
              </a:spcBef>
              <a:spcAft>
                <a:spcPts val="0"/>
              </a:spcAft>
              <a:buSzPts val="1800"/>
              <a:buChar char="●"/>
            </a:pPr>
            <a:r>
              <a:rPr lang="en" sz="2400" dirty="0"/>
              <a:t>Babel accounts </a:t>
            </a:r>
            <a:endParaRPr sz="2400" dirty="0"/>
          </a:p>
          <a:p>
            <a:pPr marL="457200" marR="0" lvl="0" indent="-342900" algn="l" rtl="0">
              <a:lnSpc>
                <a:spcPct val="150000"/>
              </a:lnSpc>
              <a:spcBef>
                <a:spcPts val="0"/>
              </a:spcBef>
              <a:spcAft>
                <a:spcPts val="0"/>
              </a:spcAft>
              <a:buSzPts val="1800"/>
              <a:buChar char="●"/>
            </a:pPr>
            <a:r>
              <a:rPr lang="en" sz="2400" dirty="0"/>
              <a:t>Gods and demigods</a:t>
            </a:r>
            <a:endParaRPr sz="24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3"/>
        <p:cNvGrpSpPr/>
        <p:nvPr/>
      </p:nvGrpSpPr>
      <p:grpSpPr>
        <a:xfrm>
          <a:off x="0" y="0"/>
          <a:ext cx="0" cy="0"/>
          <a:chOff x="0" y="0"/>
          <a:chExt cx="0" cy="0"/>
        </a:xfrm>
      </p:grpSpPr>
      <p:sp>
        <p:nvSpPr>
          <p:cNvPr id="864" name="Google Shape;864;p153"/>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Borrowing from Pagans?</a:t>
            </a:r>
            <a:endParaRPr dirty="0"/>
          </a:p>
        </p:txBody>
      </p:sp>
      <p:sp>
        <p:nvSpPr>
          <p:cNvPr id="865" name="Google Shape;865;p153"/>
          <p:cNvSpPr txBox="1">
            <a:spLocks noGrp="1"/>
          </p:cNvSpPr>
          <p:nvPr>
            <p:ph type="body" idx="2"/>
          </p:nvPr>
        </p:nvSpPr>
        <p:spPr>
          <a:xfrm>
            <a:off x="4939500" y="719600"/>
            <a:ext cx="38370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Allegorical hermeneutic arose among Greek philosophers to “save” the stories of their gods</a:t>
            </a:r>
          </a:p>
          <a:p>
            <a:pPr lvl="1" indent="-342900">
              <a:lnSpc>
                <a:spcPct val="100000"/>
              </a:lnSpc>
              <a:spcBef>
                <a:spcPts val="0"/>
              </a:spcBef>
              <a:buSzPts val="1800"/>
              <a:buChar char="●"/>
            </a:pPr>
            <a:r>
              <a:rPr lang="en-US" sz="1800" dirty="0"/>
              <a:t>The gods and their actions were reinterpreted to stand for something else</a:t>
            </a:r>
          </a:p>
        </p:txBody>
      </p:sp>
    </p:spTree>
    <p:extLst>
      <p:ext uri="{BB962C8B-B14F-4D97-AF65-F5344CB8AC3E}">
        <p14:creationId xmlns:p14="http://schemas.microsoft.com/office/powerpoint/2010/main" val="12447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additive="base">
                                        <p:cTn id="7" dur="1000"/>
                                        <p:tgtEl>
                                          <p:spTgt spid="86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865"/>
                                        </p:tgtEl>
                                        <p:attrNameLst>
                                          <p:attrName>style.visibility</p:attrName>
                                        </p:attrNameLst>
                                      </p:cBhvr>
                                      <p:to>
                                        <p:strVal val="visible"/>
                                      </p:to>
                                    </p:set>
                                    <p:anim calcmode="lin" valueType="num">
                                      <p:cBhvr additive="base">
                                        <p:cTn id="10" dur="1000"/>
                                        <p:tgtEl>
                                          <p:spTgt spid="8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3"/>
        <p:cNvGrpSpPr/>
        <p:nvPr/>
      </p:nvGrpSpPr>
      <p:grpSpPr>
        <a:xfrm>
          <a:off x="0" y="0"/>
          <a:ext cx="0" cy="0"/>
          <a:chOff x="0" y="0"/>
          <a:chExt cx="0" cy="0"/>
        </a:xfrm>
      </p:grpSpPr>
      <p:sp>
        <p:nvSpPr>
          <p:cNvPr id="864" name="Google Shape;864;p153"/>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Borrowing from Pagans?</a:t>
            </a:r>
            <a:endParaRPr dirty="0"/>
          </a:p>
        </p:txBody>
      </p:sp>
      <p:sp>
        <p:nvSpPr>
          <p:cNvPr id="865" name="Google Shape;865;p153"/>
          <p:cNvSpPr txBox="1">
            <a:spLocks noGrp="1"/>
          </p:cNvSpPr>
          <p:nvPr>
            <p:ph type="body" idx="2"/>
          </p:nvPr>
        </p:nvSpPr>
        <p:spPr>
          <a:xfrm>
            <a:off x="4939500" y="719600"/>
            <a:ext cx="3837000" cy="3880500"/>
          </a:xfrm>
          <a:prstGeom prst="rect">
            <a:avLst/>
          </a:prstGeom>
        </p:spPr>
        <p:txBody>
          <a:bodyPr spcFirstLastPara="1" wrap="square" lIns="91425" tIns="91425" rIns="91425" bIns="91425" anchor="ctr" anchorCtr="0">
            <a:noAutofit/>
          </a:bodyPr>
          <a:lstStyle/>
          <a:p>
            <a:pPr>
              <a:lnSpc>
                <a:spcPct val="100000"/>
              </a:lnSpc>
            </a:pPr>
            <a:r>
              <a:rPr lang="en-US" sz="2400" dirty="0"/>
              <a:t>The </a:t>
            </a:r>
            <a:r>
              <a:rPr lang="en-US" sz="2400" dirty="0" err="1"/>
              <a:t>Sethite</a:t>
            </a:r>
            <a:r>
              <a:rPr lang="en-US" sz="2400" dirty="0"/>
              <a:t> and Royalty views were developed after the rise of the allegorical hermeneutic</a:t>
            </a:r>
          </a:p>
        </p:txBody>
      </p:sp>
    </p:spTree>
    <p:extLst>
      <p:ext uri="{BB962C8B-B14F-4D97-AF65-F5344CB8AC3E}">
        <p14:creationId xmlns:p14="http://schemas.microsoft.com/office/powerpoint/2010/main" val="22098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additive="base">
                                        <p:cTn id="7" dur="1000"/>
                                        <p:tgtEl>
                                          <p:spTgt spid="86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865"/>
                                        </p:tgtEl>
                                        <p:attrNameLst>
                                          <p:attrName>style.visibility</p:attrName>
                                        </p:attrNameLst>
                                      </p:cBhvr>
                                      <p:to>
                                        <p:strVal val="visible"/>
                                      </p:to>
                                    </p:set>
                                    <p:anim calcmode="lin" valueType="num">
                                      <p:cBhvr additive="base">
                                        <p:cTn id="10" dur="1000"/>
                                        <p:tgtEl>
                                          <p:spTgt spid="8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13"/>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Why Would the Fallen Angels Do This?</a:t>
            </a:r>
            <a:endParaRPr dirty="0">
              <a:solidFill>
                <a:schemeClr val="bg1"/>
              </a:solidFill>
            </a:endParaRPr>
          </a:p>
        </p:txBody>
      </p:sp>
    </p:spTree>
    <p:extLst>
      <p:ext uri="{BB962C8B-B14F-4D97-AF65-F5344CB8AC3E}">
        <p14:creationId xmlns:p14="http://schemas.microsoft.com/office/powerpoint/2010/main" val="33185499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3"/>
        <p:cNvGrpSpPr/>
        <p:nvPr/>
      </p:nvGrpSpPr>
      <p:grpSpPr>
        <a:xfrm>
          <a:off x="0" y="0"/>
          <a:ext cx="0" cy="0"/>
          <a:chOff x="0" y="0"/>
          <a:chExt cx="0" cy="0"/>
        </a:xfrm>
      </p:grpSpPr>
      <p:sp>
        <p:nvSpPr>
          <p:cNvPr id="864" name="Google Shape;864;p153"/>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Why Would Angels Do This?</a:t>
            </a:r>
            <a:endParaRPr dirty="0"/>
          </a:p>
        </p:txBody>
      </p:sp>
      <p:sp>
        <p:nvSpPr>
          <p:cNvPr id="865" name="Google Shape;865;p153"/>
          <p:cNvSpPr txBox="1">
            <a:spLocks noGrp="1"/>
          </p:cNvSpPr>
          <p:nvPr>
            <p:ph type="body" idx="2"/>
          </p:nvPr>
        </p:nvSpPr>
        <p:spPr>
          <a:xfrm>
            <a:off x="4939500" y="719600"/>
            <a:ext cx="38370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They saw women were beautiful and longed for them</a:t>
            </a:r>
          </a:p>
          <a:p>
            <a:pPr>
              <a:lnSpc>
                <a:spcPct val="100000"/>
              </a:lnSpc>
            </a:pPr>
            <a:r>
              <a:rPr lang="en-US" sz="2400" dirty="0"/>
              <a:t>Perhaps an attempt to taint the Messianic bloodline</a:t>
            </a:r>
          </a:p>
          <a:p>
            <a:pPr>
              <a:lnSpc>
                <a:spcPct val="100000"/>
              </a:lnSpc>
            </a:pPr>
            <a:r>
              <a:rPr lang="en-US" sz="2400" dirty="0"/>
              <a:t>Perhaps an attempt to attain immortality</a:t>
            </a:r>
          </a:p>
        </p:txBody>
      </p:sp>
    </p:spTree>
    <p:extLst>
      <p:ext uri="{BB962C8B-B14F-4D97-AF65-F5344CB8AC3E}">
        <p14:creationId xmlns:p14="http://schemas.microsoft.com/office/powerpoint/2010/main" val="23102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additive="base">
                                        <p:cTn id="7" dur="1000"/>
                                        <p:tgtEl>
                                          <p:spTgt spid="86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865"/>
                                        </p:tgtEl>
                                        <p:attrNameLst>
                                          <p:attrName>style.visibility</p:attrName>
                                        </p:attrNameLst>
                                      </p:cBhvr>
                                      <p:to>
                                        <p:strVal val="visible"/>
                                      </p:to>
                                    </p:set>
                                    <p:anim calcmode="lin" valueType="num">
                                      <p:cBhvr additive="base">
                                        <p:cTn id="10" dur="1000"/>
                                        <p:tgtEl>
                                          <p:spTgt spid="8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120 Years: Three Views</a:t>
            </a:r>
            <a:endParaRPr dirty="0"/>
          </a:p>
        </p:txBody>
      </p:sp>
      <p:sp>
        <p:nvSpPr>
          <p:cNvPr id="112" name="Google Shape;112;p21"/>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t>Countdown</a:t>
            </a:r>
            <a:endParaRPr dirty="0"/>
          </a:p>
          <a:p>
            <a:pPr marL="914400" lvl="1" indent="-317500" algn="l" rtl="0">
              <a:spcBef>
                <a:spcPts val="0"/>
              </a:spcBef>
              <a:spcAft>
                <a:spcPts val="0"/>
              </a:spcAft>
              <a:buSzPts val="1400"/>
              <a:buChar char="○"/>
            </a:pPr>
            <a:r>
              <a:rPr lang="en-US" dirty="0"/>
              <a:t>A popular idea that God gave man a 120-year period to repent before He sent the Flood.</a:t>
            </a:r>
            <a:endParaRPr dirty="0"/>
          </a:p>
          <a:p>
            <a:pPr marL="457200" lvl="0" indent="-342900" algn="l" rtl="0">
              <a:spcBef>
                <a:spcPts val="0"/>
              </a:spcBef>
              <a:spcAft>
                <a:spcPts val="0"/>
              </a:spcAft>
              <a:buSzPts val="1800"/>
              <a:buChar char="●"/>
            </a:pPr>
            <a:r>
              <a:rPr lang="en" dirty="0"/>
              <a:t>Jubilees</a:t>
            </a:r>
            <a:endParaRPr dirty="0"/>
          </a:p>
          <a:p>
            <a:pPr marL="914400" lvl="1" indent="-317500" algn="l" rtl="0">
              <a:spcBef>
                <a:spcPts val="0"/>
              </a:spcBef>
              <a:spcAft>
                <a:spcPts val="0"/>
              </a:spcAft>
              <a:buSzPts val="1400"/>
              <a:buChar char="○"/>
            </a:pPr>
            <a:r>
              <a:rPr lang="en" dirty="0"/>
              <a:t>A Jubilee is a 50-year period. This view states that man will be on earth for 120 Jubilees (6,000 years).</a:t>
            </a:r>
            <a:endParaRPr dirty="0"/>
          </a:p>
        </p:txBody>
      </p:sp>
      <p:sp>
        <p:nvSpPr>
          <p:cNvPr id="113" name="Google Shape;113;p21"/>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US" dirty="0"/>
              <a:t>Lifespan</a:t>
            </a:r>
            <a:endParaRPr dirty="0"/>
          </a:p>
          <a:p>
            <a:pPr marL="914400" lvl="1" indent="-317500" algn="l" rtl="0">
              <a:spcBef>
                <a:spcPts val="0"/>
              </a:spcBef>
              <a:spcAft>
                <a:spcPts val="0"/>
              </a:spcAft>
              <a:buSzPts val="1400"/>
              <a:buChar char="○"/>
            </a:pPr>
            <a:r>
              <a:rPr lang="en" dirty="0"/>
              <a:t>God pronounced that man’s lifespan would be reduced from 900+ years to a maximum of 120 years. </a:t>
            </a:r>
            <a:endParaRPr dirty="0"/>
          </a:p>
        </p:txBody>
      </p:sp>
    </p:spTree>
    <p:extLst>
      <p:ext uri="{BB962C8B-B14F-4D97-AF65-F5344CB8AC3E}">
        <p14:creationId xmlns:p14="http://schemas.microsoft.com/office/powerpoint/2010/main" val="245678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ppt_w</p:attrName>
                                        </p:attrNameLst>
                                      </p:cBhvr>
                                      <p:tavLst>
                                        <p:tav tm="0">
                                          <p:val>
                                            <p:strVal val="0"/>
                                          </p:val>
                                        </p:tav>
                                        <p:tav tm="100000">
                                          <p:val>
                                            <p:strVal val="#ppt_w"/>
                                          </p:val>
                                        </p:tav>
                                      </p:tavLst>
                                    </p:anim>
                                    <p:anim calcmode="lin" valueType="num">
                                      <p:cBhvr additive="base">
                                        <p:cTn id="8" dur="1000"/>
                                        <p:tgtEl>
                                          <p:spTgt spid="111"/>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par>
                                <p:cTn id="13" presetID="10" presetClass="entr" presetSubtype="0"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3"/>
        <p:cNvGrpSpPr/>
        <p:nvPr/>
      </p:nvGrpSpPr>
      <p:grpSpPr>
        <a:xfrm>
          <a:off x="0" y="0"/>
          <a:ext cx="0" cy="0"/>
          <a:chOff x="0" y="0"/>
          <a:chExt cx="0" cy="0"/>
        </a:xfrm>
      </p:grpSpPr>
      <p:sp>
        <p:nvSpPr>
          <p:cNvPr id="864" name="Google Shape;864;p153"/>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Lifespan View</a:t>
            </a:r>
            <a:endParaRPr dirty="0"/>
          </a:p>
        </p:txBody>
      </p:sp>
      <p:sp>
        <p:nvSpPr>
          <p:cNvPr id="865" name="Google Shape;865;p153"/>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Curbing man’s potential for wickedness</a:t>
            </a:r>
          </a:p>
          <a:p>
            <a:pPr>
              <a:lnSpc>
                <a:spcPct val="100000"/>
              </a:lnSpc>
            </a:pPr>
            <a:r>
              <a:rPr lang="en-US" sz="2400" dirty="0"/>
              <a:t>Only one person (Jehoiada) lives past 120 after Moses</a:t>
            </a:r>
          </a:p>
        </p:txBody>
      </p:sp>
    </p:spTree>
    <p:extLst>
      <p:ext uri="{BB962C8B-B14F-4D97-AF65-F5344CB8AC3E}">
        <p14:creationId xmlns:p14="http://schemas.microsoft.com/office/powerpoint/2010/main" val="16443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additive="base">
                                        <p:cTn id="7" dur="1000"/>
                                        <p:tgtEl>
                                          <p:spTgt spid="86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865"/>
                                        </p:tgtEl>
                                        <p:attrNameLst>
                                          <p:attrName>style.visibility</p:attrName>
                                        </p:attrNameLst>
                                      </p:cBhvr>
                                      <p:to>
                                        <p:strVal val="visible"/>
                                      </p:to>
                                    </p:set>
                                    <p:anim calcmode="lin" valueType="num">
                                      <p:cBhvr additive="base">
                                        <p:cTn id="10" dur="1000"/>
                                        <p:tgtEl>
                                          <p:spTgt spid="8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Why would a common sin bring about such harsh judgment?</a:t>
            </a:r>
            <a:endParaRPr lang="en" sz="2400" dirty="0"/>
          </a:p>
        </p:txBody>
      </p:sp>
    </p:spTree>
    <p:extLst>
      <p:ext uri="{BB962C8B-B14F-4D97-AF65-F5344CB8AC3E}">
        <p14:creationId xmlns:p14="http://schemas.microsoft.com/office/powerpoint/2010/main" val="17183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3"/>
        <p:cNvGrpSpPr/>
        <p:nvPr/>
      </p:nvGrpSpPr>
      <p:grpSpPr>
        <a:xfrm>
          <a:off x="0" y="0"/>
          <a:ext cx="0" cy="0"/>
          <a:chOff x="0" y="0"/>
          <a:chExt cx="0" cy="0"/>
        </a:xfrm>
      </p:grpSpPr>
      <p:sp>
        <p:nvSpPr>
          <p:cNvPr id="864" name="Google Shape;864;p153"/>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Lifespan View</a:t>
            </a:r>
            <a:endParaRPr dirty="0"/>
          </a:p>
        </p:txBody>
      </p:sp>
      <p:sp>
        <p:nvSpPr>
          <p:cNvPr id="865" name="Google Shape;865;p153"/>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a:lnSpc>
                <a:spcPct val="100000"/>
              </a:lnSpc>
            </a:pPr>
            <a:r>
              <a:rPr lang="en-US" sz="2400" dirty="0"/>
              <a:t>The Bible stops recording age at death shortly after Moses</a:t>
            </a:r>
          </a:p>
          <a:p>
            <a:pPr>
              <a:lnSpc>
                <a:spcPct val="100000"/>
              </a:lnSpc>
            </a:pPr>
            <a:r>
              <a:rPr lang="en-US" sz="2400" dirty="0"/>
              <a:t>Answers why we don’t live 900+ years and why we don’t surpass 120 today.</a:t>
            </a:r>
          </a:p>
        </p:txBody>
      </p:sp>
    </p:spTree>
    <p:extLst>
      <p:ext uri="{BB962C8B-B14F-4D97-AF65-F5344CB8AC3E}">
        <p14:creationId xmlns:p14="http://schemas.microsoft.com/office/powerpoint/2010/main" val="402070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additive="base">
                                        <p:cTn id="7" dur="1000"/>
                                        <p:tgtEl>
                                          <p:spTgt spid="86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865"/>
                                        </p:tgtEl>
                                        <p:attrNameLst>
                                          <p:attrName>style.visibility</p:attrName>
                                        </p:attrNameLst>
                                      </p:cBhvr>
                                      <p:to>
                                        <p:strVal val="visible"/>
                                      </p:to>
                                    </p:set>
                                    <p:anim calcmode="lin" valueType="num">
                                      <p:cBhvr additive="base">
                                        <p:cTn id="10" dur="1000"/>
                                        <p:tgtEl>
                                          <p:spTgt spid="8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7"/>
        <p:cNvGrpSpPr/>
        <p:nvPr/>
      </p:nvGrpSpPr>
      <p:grpSpPr>
        <a:xfrm>
          <a:off x="0" y="0"/>
          <a:ext cx="0" cy="0"/>
          <a:chOff x="0" y="0"/>
          <a:chExt cx="0" cy="0"/>
        </a:xfrm>
      </p:grpSpPr>
      <p:sp>
        <p:nvSpPr>
          <p:cNvPr id="768" name="Google Shape;768;p13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u="sng" dirty="0"/>
              <a:t>The Nephilim </a:t>
            </a:r>
            <a:r>
              <a:rPr lang="en" sz="2800" dirty="0"/>
              <a:t>were on the earth in those days—and also afterward—whenever the sons of God went in to the daughters of men, who bore to them children. They were the mighty men of antiquity, men of renown.</a:t>
            </a:r>
            <a:endParaRPr sz="2800" dirty="0"/>
          </a:p>
        </p:txBody>
      </p:sp>
      <p:sp>
        <p:nvSpPr>
          <p:cNvPr id="769" name="Google Shape;769;p13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Genesis 6:4</a:t>
            </a:r>
            <a:endParaRPr/>
          </a:p>
        </p:txBody>
      </p:sp>
    </p:spTree>
    <p:extLst>
      <p:ext uri="{BB962C8B-B14F-4D97-AF65-F5344CB8AC3E}">
        <p14:creationId xmlns:p14="http://schemas.microsoft.com/office/powerpoint/2010/main" val="354402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8"/>
                                        </p:tgtEl>
                                        <p:attrNameLst>
                                          <p:attrName>style.visibility</p:attrName>
                                        </p:attrNameLst>
                                      </p:cBhvr>
                                      <p:to>
                                        <p:strVal val="visible"/>
                                      </p:to>
                                    </p:set>
                                    <p:animEffect transition="in" filter="fade">
                                      <p:cBhvr>
                                        <p:cTn id="7" dur="1000"/>
                                        <p:tgtEl>
                                          <p:spTgt spid="768"/>
                                        </p:tgtEl>
                                      </p:cBhvr>
                                    </p:animEffect>
                                  </p:childTnLst>
                                </p:cTn>
                              </p:par>
                              <p:par>
                                <p:cTn id="8" presetID="2" presetClass="entr" presetSubtype="2" fill="hold" nodeType="withEffect">
                                  <p:stCondLst>
                                    <p:cond delay="0"/>
                                  </p:stCondLst>
                                  <p:childTnLst>
                                    <p:set>
                                      <p:cBhvr>
                                        <p:cTn id="9" dur="1" fill="hold">
                                          <p:stCondLst>
                                            <p:cond delay="0"/>
                                          </p:stCondLst>
                                        </p:cTn>
                                        <p:tgtEl>
                                          <p:spTgt spid="769"/>
                                        </p:tgtEl>
                                        <p:attrNameLst>
                                          <p:attrName>style.visibility</p:attrName>
                                        </p:attrNameLst>
                                      </p:cBhvr>
                                      <p:to>
                                        <p:strVal val="visible"/>
                                      </p:to>
                                    </p:set>
                                    <p:anim calcmode="lin" valueType="num">
                                      <p:cBhvr additive="base">
                                        <p:cTn id="10" dur="1000"/>
                                        <p:tgtEl>
                                          <p:spTgt spid="7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7"/>
        <p:cNvGrpSpPr/>
        <p:nvPr/>
      </p:nvGrpSpPr>
      <p:grpSpPr>
        <a:xfrm>
          <a:off x="0" y="0"/>
          <a:ext cx="0" cy="0"/>
          <a:chOff x="0" y="0"/>
          <a:chExt cx="0" cy="0"/>
        </a:xfrm>
      </p:grpSpPr>
      <p:sp>
        <p:nvSpPr>
          <p:cNvPr id="768" name="Google Shape;768;p13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u="sng" dirty="0"/>
              <a:t>The Nephilim </a:t>
            </a:r>
            <a:r>
              <a:rPr lang="en" sz="2800" dirty="0"/>
              <a:t>were on the earth in those days—and also afterward—</a:t>
            </a:r>
            <a:r>
              <a:rPr lang="en" sz="2800" i="1" dirty="0"/>
              <a:t>whenever</a:t>
            </a:r>
            <a:r>
              <a:rPr lang="en" sz="2800" dirty="0"/>
              <a:t> the sons of God went in to the daughters of men, who bore to them children. They were the mighty men of antiquity, men of renown.</a:t>
            </a:r>
            <a:endParaRPr sz="2800" dirty="0"/>
          </a:p>
        </p:txBody>
      </p:sp>
      <p:sp>
        <p:nvSpPr>
          <p:cNvPr id="769" name="Google Shape;769;p13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Genesis 6:4</a:t>
            </a:r>
            <a:endParaRPr/>
          </a:p>
        </p:txBody>
      </p:sp>
    </p:spTree>
    <p:extLst>
      <p:ext uri="{BB962C8B-B14F-4D97-AF65-F5344CB8AC3E}">
        <p14:creationId xmlns:p14="http://schemas.microsoft.com/office/powerpoint/2010/main" val="246763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8"/>
                                        </p:tgtEl>
                                        <p:attrNameLst>
                                          <p:attrName>style.visibility</p:attrName>
                                        </p:attrNameLst>
                                      </p:cBhvr>
                                      <p:to>
                                        <p:strVal val="visible"/>
                                      </p:to>
                                    </p:set>
                                    <p:animEffect transition="in" filter="fade">
                                      <p:cBhvr>
                                        <p:cTn id="7" dur="1000"/>
                                        <p:tgtEl>
                                          <p:spTgt spid="768"/>
                                        </p:tgtEl>
                                      </p:cBhvr>
                                    </p:animEffect>
                                  </p:childTnLst>
                                </p:cTn>
                              </p:par>
                              <p:par>
                                <p:cTn id="8" presetID="2" presetClass="entr" presetSubtype="2" fill="hold" nodeType="withEffect">
                                  <p:stCondLst>
                                    <p:cond delay="0"/>
                                  </p:stCondLst>
                                  <p:childTnLst>
                                    <p:set>
                                      <p:cBhvr>
                                        <p:cTn id="9" dur="1" fill="hold">
                                          <p:stCondLst>
                                            <p:cond delay="0"/>
                                          </p:stCondLst>
                                        </p:cTn>
                                        <p:tgtEl>
                                          <p:spTgt spid="769"/>
                                        </p:tgtEl>
                                        <p:attrNameLst>
                                          <p:attrName>style.visibility</p:attrName>
                                        </p:attrNameLst>
                                      </p:cBhvr>
                                      <p:to>
                                        <p:strVal val="visible"/>
                                      </p:to>
                                    </p:set>
                                    <p:anim calcmode="lin" valueType="num">
                                      <p:cBhvr additive="base">
                                        <p:cTn id="10" dur="1000"/>
                                        <p:tgtEl>
                                          <p:spTgt spid="7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6"/>
        <p:cNvGrpSpPr/>
        <p:nvPr/>
      </p:nvGrpSpPr>
      <p:grpSpPr>
        <a:xfrm>
          <a:off x="0" y="0"/>
          <a:ext cx="0" cy="0"/>
          <a:chOff x="0" y="0"/>
          <a:chExt cx="0" cy="0"/>
        </a:xfrm>
      </p:grpSpPr>
      <p:sp>
        <p:nvSpPr>
          <p:cNvPr id="907" name="Google Shape;907;p161"/>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Who Were the Nephilim?</a:t>
            </a:r>
            <a:endParaRPr dirty="0"/>
          </a:p>
        </p:txBody>
      </p:sp>
      <p:sp>
        <p:nvSpPr>
          <p:cNvPr id="908" name="Google Shape;908;p161"/>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The offspring of the sons of God and the daughters of men</a:t>
            </a:r>
          </a:p>
          <a:p>
            <a:pPr marL="457200" marR="0" lvl="0" indent="-342900" algn="l" rtl="0">
              <a:lnSpc>
                <a:spcPct val="100000"/>
              </a:lnSpc>
              <a:spcBef>
                <a:spcPts val="0"/>
              </a:spcBef>
              <a:spcAft>
                <a:spcPts val="0"/>
              </a:spcAft>
              <a:buSzPts val="1800"/>
              <a:buChar char="●"/>
            </a:pPr>
            <a:r>
              <a:rPr lang="en-US" sz="2400" dirty="0"/>
              <a:t>They were </a:t>
            </a:r>
            <a:r>
              <a:rPr lang="en-US" sz="2400" i="1" dirty="0" err="1"/>
              <a:t>gibborim</a:t>
            </a:r>
            <a:r>
              <a:rPr lang="en-US" sz="2400" dirty="0"/>
              <a:t> (mighty ones), but not all </a:t>
            </a:r>
            <a:r>
              <a:rPr lang="en-US" sz="2400" i="1" dirty="0" err="1"/>
              <a:t>gibborim</a:t>
            </a:r>
            <a:r>
              <a:rPr lang="en-US" sz="2400" dirty="0"/>
              <a:t> were Nephilim.</a:t>
            </a:r>
            <a:endParaRPr sz="2400" dirty="0"/>
          </a:p>
        </p:txBody>
      </p:sp>
    </p:spTree>
    <p:extLst>
      <p:ext uri="{BB962C8B-B14F-4D97-AF65-F5344CB8AC3E}">
        <p14:creationId xmlns:p14="http://schemas.microsoft.com/office/powerpoint/2010/main" val="46491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07"/>
                                        </p:tgtEl>
                                        <p:attrNameLst>
                                          <p:attrName>style.visibility</p:attrName>
                                        </p:attrNameLst>
                                      </p:cBhvr>
                                      <p:to>
                                        <p:strVal val="visible"/>
                                      </p:to>
                                    </p:set>
                                    <p:anim calcmode="lin" valueType="num">
                                      <p:cBhvr additive="base">
                                        <p:cTn id="7" dur="1000"/>
                                        <p:tgtEl>
                                          <p:spTgt spid="90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08"/>
                                        </p:tgtEl>
                                        <p:attrNameLst>
                                          <p:attrName>style.visibility</p:attrName>
                                        </p:attrNameLst>
                                      </p:cBhvr>
                                      <p:to>
                                        <p:strVal val="visible"/>
                                      </p:to>
                                    </p:set>
                                    <p:anim calcmode="lin" valueType="num">
                                      <p:cBhvr additive="base">
                                        <p:cTn id="10" dur="1000"/>
                                        <p:tgtEl>
                                          <p:spTgt spid="9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6"/>
        <p:cNvGrpSpPr/>
        <p:nvPr/>
      </p:nvGrpSpPr>
      <p:grpSpPr>
        <a:xfrm>
          <a:off x="0" y="0"/>
          <a:ext cx="0" cy="0"/>
          <a:chOff x="0" y="0"/>
          <a:chExt cx="0" cy="0"/>
        </a:xfrm>
      </p:grpSpPr>
      <p:sp>
        <p:nvSpPr>
          <p:cNvPr id="907" name="Google Shape;907;p161"/>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Does Nephilim Mean?</a:t>
            </a:r>
            <a:endParaRPr dirty="0"/>
          </a:p>
        </p:txBody>
      </p:sp>
      <p:sp>
        <p:nvSpPr>
          <p:cNvPr id="908" name="Google Shape;908;p161"/>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Does not mean “fallen ones”</a:t>
            </a:r>
            <a:endParaRPr sz="2400" dirty="0"/>
          </a:p>
          <a:p>
            <a:pPr marL="914400" marR="0" lvl="1" indent="-317500" algn="l" rtl="0">
              <a:lnSpc>
                <a:spcPct val="100000"/>
              </a:lnSpc>
              <a:spcBef>
                <a:spcPts val="0"/>
              </a:spcBef>
              <a:spcAft>
                <a:spcPts val="0"/>
              </a:spcAft>
              <a:buSzPts val="1400"/>
              <a:buChar char="○"/>
            </a:pPr>
            <a:r>
              <a:rPr lang="en" sz="1800" dirty="0"/>
              <a:t>Hebrew verb </a:t>
            </a:r>
            <a:r>
              <a:rPr lang="en" sz="1800" i="1" dirty="0"/>
              <a:t>naphal</a:t>
            </a:r>
            <a:r>
              <a:rPr lang="en" sz="1800" dirty="0"/>
              <a:t> would become </a:t>
            </a:r>
            <a:r>
              <a:rPr lang="en" sz="1800" i="1" dirty="0"/>
              <a:t>nophelim</a:t>
            </a:r>
            <a:r>
              <a:rPr lang="en" sz="1800" dirty="0"/>
              <a:t> or </a:t>
            </a:r>
            <a:r>
              <a:rPr lang="en" sz="1800" i="1" dirty="0"/>
              <a:t>nephulim</a:t>
            </a:r>
            <a:r>
              <a:rPr lang="en" sz="1800" dirty="0"/>
              <a:t> if used as a noun (participle)</a:t>
            </a:r>
            <a:endParaRPr sz="1800" dirty="0"/>
          </a:p>
          <a:p>
            <a:pPr marL="457200" marR="0" lvl="0" indent="-342900" algn="l" rtl="0">
              <a:lnSpc>
                <a:spcPct val="100000"/>
              </a:lnSpc>
              <a:spcBef>
                <a:spcPts val="0"/>
              </a:spcBef>
              <a:spcAft>
                <a:spcPts val="0"/>
              </a:spcAft>
              <a:buSzPts val="1800"/>
              <a:buChar char="●"/>
            </a:pPr>
            <a:r>
              <a:rPr lang="en" sz="2400" dirty="0"/>
              <a:t>Aramaic noun </a:t>
            </a:r>
            <a:r>
              <a:rPr lang="en" sz="2400" i="1" dirty="0"/>
              <a:t>naphila</a:t>
            </a:r>
            <a:r>
              <a:rPr lang="en" sz="2400" dirty="0"/>
              <a:t> becomes </a:t>
            </a:r>
            <a:r>
              <a:rPr lang="en" sz="2400" i="1" dirty="0"/>
              <a:t>nephilin </a:t>
            </a:r>
            <a:endParaRPr sz="2400" i="1" dirty="0"/>
          </a:p>
          <a:p>
            <a:pPr marL="914400" marR="0" lvl="1" indent="-317500" algn="l" rtl="0">
              <a:lnSpc>
                <a:spcPct val="100000"/>
              </a:lnSpc>
              <a:spcBef>
                <a:spcPts val="0"/>
              </a:spcBef>
              <a:spcAft>
                <a:spcPts val="0"/>
              </a:spcAft>
              <a:buSzPts val="1400"/>
              <a:buChar char="○"/>
            </a:pPr>
            <a:r>
              <a:rPr lang="en" sz="1800" dirty="0"/>
              <a:t>Hebrew form would be </a:t>
            </a:r>
            <a:r>
              <a:rPr lang="en" sz="1800" i="1" dirty="0"/>
              <a:t>nephilim</a:t>
            </a:r>
          </a:p>
          <a:p>
            <a:pPr marL="914400" marR="0" lvl="1" indent="-317500" algn="l" rtl="0">
              <a:lnSpc>
                <a:spcPct val="100000"/>
              </a:lnSpc>
              <a:spcBef>
                <a:spcPts val="0"/>
              </a:spcBef>
              <a:spcAft>
                <a:spcPts val="0"/>
              </a:spcAft>
              <a:buSzPts val="1400"/>
              <a:buChar char="○"/>
            </a:pPr>
            <a:r>
              <a:rPr lang="en" sz="1800" dirty="0"/>
              <a:t>Plural noun means </a:t>
            </a:r>
            <a:r>
              <a:rPr lang="en" sz="1800" i="1" dirty="0"/>
              <a:t>giants</a:t>
            </a:r>
            <a:endParaRPr sz="1800" i="1" dirty="0"/>
          </a:p>
        </p:txBody>
      </p:sp>
    </p:spTree>
    <p:extLst>
      <p:ext uri="{BB962C8B-B14F-4D97-AF65-F5344CB8AC3E}">
        <p14:creationId xmlns:p14="http://schemas.microsoft.com/office/powerpoint/2010/main" val="21099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07"/>
                                        </p:tgtEl>
                                        <p:attrNameLst>
                                          <p:attrName>style.visibility</p:attrName>
                                        </p:attrNameLst>
                                      </p:cBhvr>
                                      <p:to>
                                        <p:strVal val="visible"/>
                                      </p:to>
                                    </p:set>
                                    <p:anim calcmode="lin" valueType="num">
                                      <p:cBhvr additive="base">
                                        <p:cTn id="7" dur="1000"/>
                                        <p:tgtEl>
                                          <p:spTgt spid="90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08"/>
                                        </p:tgtEl>
                                        <p:attrNameLst>
                                          <p:attrName>style.visibility</p:attrName>
                                        </p:attrNameLst>
                                      </p:cBhvr>
                                      <p:to>
                                        <p:strVal val="visible"/>
                                      </p:to>
                                    </p:set>
                                    <p:anim calcmode="lin" valueType="num">
                                      <p:cBhvr additive="base">
                                        <p:cTn id="10" dur="1000"/>
                                        <p:tgtEl>
                                          <p:spTgt spid="9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8"/>
        <p:cNvGrpSpPr/>
        <p:nvPr/>
      </p:nvGrpSpPr>
      <p:grpSpPr>
        <a:xfrm>
          <a:off x="0" y="0"/>
          <a:ext cx="0" cy="0"/>
          <a:chOff x="0" y="0"/>
          <a:chExt cx="0" cy="0"/>
        </a:xfrm>
      </p:grpSpPr>
      <p:sp>
        <p:nvSpPr>
          <p:cNvPr id="929" name="Google Shape;929;p165"/>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“There also we saw the Nephilim (the sons of Anak are part of the Nephilim); and we became like grasshoppers in our own sight, and so we were in their sight.”</a:t>
            </a:r>
            <a:endParaRPr sz="2800" dirty="0"/>
          </a:p>
        </p:txBody>
      </p:sp>
      <p:sp>
        <p:nvSpPr>
          <p:cNvPr id="930" name="Google Shape;930;p165"/>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Numbers 13:33</a:t>
            </a:r>
            <a:endParaRPr dirty="0"/>
          </a:p>
        </p:txBody>
      </p:sp>
    </p:spTree>
    <p:extLst>
      <p:ext uri="{BB962C8B-B14F-4D97-AF65-F5344CB8AC3E}">
        <p14:creationId xmlns:p14="http://schemas.microsoft.com/office/powerpoint/2010/main" val="36877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9"/>
                                        </p:tgtEl>
                                        <p:attrNameLst>
                                          <p:attrName>style.visibility</p:attrName>
                                        </p:attrNameLst>
                                      </p:cBhvr>
                                      <p:to>
                                        <p:strVal val="visible"/>
                                      </p:to>
                                    </p:set>
                                    <p:animEffect transition="in" filter="fade">
                                      <p:cBhvr>
                                        <p:cTn id="7" dur="1000"/>
                                        <p:tgtEl>
                                          <p:spTgt spid="929"/>
                                        </p:tgtEl>
                                      </p:cBhvr>
                                    </p:animEffect>
                                  </p:childTnLst>
                                </p:cTn>
                              </p:par>
                              <p:par>
                                <p:cTn id="8" presetID="2" presetClass="entr" presetSubtype="2" fill="hold" nodeType="withEffect">
                                  <p:stCondLst>
                                    <p:cond delay="0"/>
                                  </p:stCondLst>
                                  <p:childTnLst>
                                    <p:set>
                                      <p:cBhvr>
                                        <p:cTn id="9" dur="1" fill="hold">
                                          <p:stCondLst>
                                            <p:cond delay="0"/>
                                          </p:stCondLst>
                                        </p:cTn>
                                        <p:tgtEl>
                                          <p:spTgt spid="930"/>
                                        </p:tgtEl>
                                        <p:attrNameLst>
                                          <p:attrName>style.visibility</p:attrName>
                                        </p:attrNameLst>
                                      </p:cBhvr>
                                      <p:to>
                                        <p:strVal val="visible"/>
                                      </p:to>
                                    </p:set>
                                    <p:anim calcmode="lin" valueType="num">
                                      <p:cBhvr additive="base">
                                        <p:cTn id="10" dur="1000"/>
                                        <p:tgtEl>
                                          <p:spTgt spid="9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6"/>
        <p:cNvGrpSpPr/>
        <p:nvPr/>
      </p:nvGrpSpPr>
      <p:grpSpPr>
        <a:xfrm>
          <a:off x="0" y="0"/>
          <a:ext cx="0" cy="0"/>
          <a:chOff x="0" y="0"/>
          <a:chExt cx="0" cy="0"/>
        </a:xfrm>
      </p:grpSpPr>
      <p:sp>
        <p:nvSpPr>
          <p:cNvPr id="907" name="Google Shape;907;p161"/>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Did the Spies Lie about Giants?</a:t>
            </a:r>
            <a:endParaRPr dirty="0"/>
          </a:p>
        </p:txBody>
      </p:sp>
      <p:sp>
        <p:nvSpPr>
          <p:cNvPr id="908" name="Google Shape;908;p161"/>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Nephilim described as giants in Numbers 13:33</a:t>
            </a:r>
          </a:p>
          <a:p>
            <a:pPr lvl="1" indent="-342900">
              <a:lnSpc>
                <a:spcPct val="100000"/>
              </a:lnSpc>
              <a:spcBef>
                <a:spcPts val="0"/>
              </a:spcBef>
              <a:buSzPts val="1800"/>
              <a:buFont typeface="Courier New" panose="02070309020205020404" pitchFamily="49" charset="0"/>
              <a:buChar char="o"/>
            </a:pPr>
            <a:r>
              <a:rPr lang="en-US" sz="1800" dirty="0" err="1"/>
              <a:t>Anakim</a:t>
            </a:r>
            <a:r>
              <a:rPr lang="en-US" sz="1800" dirty="0"/>
              <a:t> are of the Nephilim</a:t>
            </a:r>
          </a:p>
          <a:p>
            <a:pPr lvl="1" indent="-342900">
              <a:lnSpc>
                <a:spcPct val="100000"/>
              </a:lnSpc>
              <a:spcBef>
                <a:spcPts val="0"/>
              </a:spcBef>
              <a:buSzPts val="1800"/>
              <a:buFont typeface="Courier New" panose="02070309020205020404" pitchFamily="49" charset="0"/>
              <a:buChar char="o"/>
            </a:pPr>
            <a:r>
              <a:rPr lang="en-US" sz="1800" dirty="0"/>
              <a:t>Spies compared themselves to grasshoppers</a:t>
            </a:r>
            <a:endParaRPr sz="1800" dirty="0"/>
          </a:p>
        </p:txBody>
      </p:sp>
    </p:spTree>
    <p:extLst>
      <p:ext uri="{BB962C8B-B14F-4D97-AF65-F5344CB8AC3E}">
        <p14:creationId xmlns:p14="http://schemas.microsoft.com/office/powerpoint/2010/main" val="45204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07"/>
                                        </p:tgtEl>
                                        <p:attrNameLst>
                                          <p:attrName>style.visibility</p:attrName>
                                        </p:attrNameLst>
                                      </p:cBhvr>
                                      <p:to>
                                        <p:strVal val="visible"/>
                                      </p:to>
                                    </p:set>
                                    <p:anim calcmode="lin" valueType="num">
                                      <p:cBhvr additive="base">
                                        <p:cTn id="7" dur="1000"/>
                                        <p:tgtEl>
                                          <p:spTgt spid="90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08"/>
                                        </p:tgtEl>
                                        <p:attrNameLst>
                                          <p:attrName>style.visibility</p:attrName>
                                        </p:attrNameLst>
                                      </p:cBhvr>
                                      <p:to>
                                        <p:strVal val="visible"/>
                                      </p:to>
                                    </p:set>
                                    <p:anim calcmode="lin" valueType="num">
                                      <p:cBhvr additive="base">
                                        <p:cTn id="10" dur="1000"/>
                                        <p:tgtEl>
                                          <p:spTgt spid="9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6"/>
        <p:cNvGrpSpPr/>
        <p:nvPr/>
      </p:nvGrpSpPr>
      <p:grpSpPr>
        <a:xfrm>
          <a:off x="0" y="0"/>
          <a:ext cx="0" cy="0"/>
          <a:chOff x="0" y="0"/>
          <a:chExt cx="0" cy="0"/>
        </a:xfrm>
      </p:grpSpPr>
      <p:sp>
        <p:nvSpPr>
          <p:cNvPr id="907" name="Google Shape;907;p161"/>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Did the Spies Lie about Giants?</a:t>
            </a:r>
            <a:endParaRPr dirty="0"/>
          </a:p>
        </p:txBody>
      </p:sp>
      <p:sp>
        <p:nvSpPr>
          <p:cNvPr id="908" name="Google Shape;908;p161"/>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Cowards but they didn’t lie about the giants</a:t>
            </a:r>
          </a:p>
          <a:p>
            <a:pPr lvl="1" indent="-342900">
              <a:lnSpc>
                <a:spcPct val="100000"/>
              </a:lnSpc>
              <a:spcBef>
                <a:spcPts val="0"/>
              </a:spcBef>
              <a:buSzPts val="1800"/>
              <a:buFont typeface="Courier New" panose="02070309020205020404" pitchFamily="49" charset="0"/>
              <a:buChar char="o"/>
            </a:pPr>
            <a:r>
              <a:rPr lang="en-US" sz="1800" dirty="0"/>
              <a:t>“True report” of bad tidings; compare with Joseph’s report in Genesis 37:2</a:t>
            </a:r>
          </a:p>
          <a:p>
            <a:pPr lvl="1" indent="-342900">
              <a:lnSpc>
                <a:spcPct val="100000"/>
              </a:lnSpc>
              <a:spcBef>
                <a:spcPts val="0"/>
              </a:spcBef>
              <a:buSzPts val="1800"/>
              <a:buFont typeface="Courier New" panose="02070309020205020404" pitchFamily="49" charset="0"/>
              <a:buChar char="o"/>
            </a:pPr>
            <a:r>
              <a:rPr lang="en-US" sz="1800" dirty="0"/>
              <a:t>The spies did not lie about giants in the land; the narrator, Moses, tells us that the sons of </a:t>
            </a:r>
            <a:r>
              <a:rPr lang="en-US" sz="1800" dirty="0" err="1"/>
              <a:t>Anak</a:t>
            </a:r>
            <a:r>
              <a:rPr lang="en-US" sz="1800" dirty="0"/>
              <a:t> were in Hebron</a:t>
            </a:r>
            <a:endParaRPr sz="1800" dirty="0"/>
          </a:p>
        </p:txBody>
      </p:sp>
    </p:spTree>
    <p:extLst>
      <p:ext uri="{BB962C8B-B14F-4D97-AF65-F5344CB8AC3E}">
        <p14:creationId xmlns:p14="http://schemas.microsoft.com/office/powerpoint/2010/main" val="52988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07"/>
                                        </p:tgtEl>
                                        <p:attrNameLst>
                                          <p:attrName>style.visibility</p:attrName>
                                        </p:attrNameLst>
                                      </p:cBhvr>
                                      <p:to>
                                        <p:strVal val="visible"/>
                                      </p:to>
                                    </p:set>
                                    <p:anim calcmode="lin" valueType="num">
                                      <p:cBhvr additive="base">
                                        <p:cTn id="7" dur="1000"/>
                                        <p:tgtEl>
                                          <p:spTgt spid="90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08"/>
                                        </p:tgtEl>
                                        <p:attrNameLst>
                                          <p:attrName>style.visibility</p:attrName>
                                        </p:attrNameLst>
                                      </p:cBhvr>
                                      <p:to>
                                        <p:strVal val="visible"/>
                                      </p:to>
                                    </p:set>
                                    <p:anim calcmode="lin" valueType="num">
                                      <p:cBhvr additive="base">
                                        <p:cTn id="10" dur="1000"/>
                                        <p:tgtEl>
                                          <p:spTgt spid="9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4"/>
        <p:cNvGrpSpPr/>
        <p:nvPr/>
      </p:nvGrpSpPr>
      <p:grpSpPr>
        <a:xfrm>
          <a:off x="0" y="0"/>
          <a:ext cx="0" cy="0"/>
          <a:chOff x="0" y="0"/>
          <a:chExt cx="0" cy="0"/>
        </a:xfrm>
      </p:grpSpPr>
      <p:sp>
        <p:nvSpPr>
          <p:cNvPr id="945" name="Google Shape;945;p168"/>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“So they went up and spied out the land from the Wilderness of Zin as far as Rehob, near the entrance of Hamath. And they went up through the South and came to Hebron; </a:t>
            </a:r>
            <a:r>
              <a:rPr lang="en" sz="2800" u="sng" dirty="0"/>
              <a:t>Ahiman, Sheshai, and Talmai, the descendants of Anak</a:t>
            </a:r>
            <a:r>
              <a:rPr lang="en" sz="2800" dirty="0"/>
              <a:t>, were there.”</a:t>
            </a:r>
            <a:endParaRPr sz="2800" dirty="0"/>
          </a:p>
        </p:txBody>
      </p:sp>
      <p:sp>
        <p:nvSpPr>
          <p:cNvPr id="946" name="Google Shape;946;p168"/>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Numbers 13:21–22 </a:t>
            </a:r>
            <a:endParaRPr/>
          </a:p>
        </p:txBody>
      </p:sp>
    </p:spTree>
    <p:extLst>
      <p:ext uri="{BB962C8B-B14F-4D97-AF65-F5344CB8AC3E}">
        <p14:creationId xmlns:p14="http://schemas.microsoft.com/office/powerpoint/2010/main" val="335264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45"/>
                                        </p:tgtEl>
                                        <p:attrNameLst>
                                          <p:attrName>style.visibility</p:attrName>
                                        </p:attrNameLst>
                                      </p:cBhvr>
                                      <p:to>
                                        <p:strVal val="visible"/>
                                      </p:to>
                                    </p:set>
                                    <p:animEffect transition="in" filter="fade">
                                      <p:cBhvr>
                                        <p:cTn id="7" dur="1000"/>
                                        <p:tgtEl>
                                          <p:spTgt spid="945"/>
                                        </p:tgtEl>
                                      </p:cBhvr>
                                    </p:animEffect>
                                  </p:childTnLst>
                                </p:cTn>
                              </p:par>
                              <p:par>
                                <p:cTn id="8" presetID="2" presetClass="entr" presetSubtype="2" fill="hold" nodeType="withEffect">
                                  <p:stCondLst>
                                    <p:cond delay="0"/>
                                  </p:stCondLst>
                                  <p:childTnLst>
                                    <p:set>
                                      <p:cBhvr>
                                        <p:cTn id="9" dur="1" fill="hold">
                                          <p:stCondLst>
                                            <p:cond delay="0"/>
                                          </p:stCondLst>
                                        </p:cTn>
                                        <p:tgtEl>
                                          <p:spTgt spid="946"/>
                                        </p:tgtEl>
                                        <p:attrNameLst>
                                          <p:attrName>style.visibility</p:attrName>
                                        </p:attrNameLst>
                                      </p:cBhvr>
                                      <p:to>
                                        <p:strVal val="visible"/>
                                      </p:to>
                                    </p:set>
                                    <p:anim calcmode="lin" valueType="num">
                                      <p:cBhvr additive="base">
                                        <p:cTn id="10" dur="1000"/>
                                        <p:tgtEl>
                                          <p:spTgt spid="9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63"/>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Why Were the Israelites Afraid?</a:t>
            </a:r>
            <a:endParaRPr dirty="0">
              <a:solidFill>
                <a:schemeClr val="bg1"/>
              </a:solidFill>
            </a:endParaRPr>
          </a:p>
        </p:txBody>
      </p:sp>
    </p:spTree>
    <p:extLst>
      <p:ext uri="{BB962C8B-B14F-4D97-AF65-F5344CB8AC3E}">
        <p14:creationId xmlns:p14="http://schemas.microsoft.com/office/powerpoint/2010/main" val="268991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Why would godly men continually marry ungodly women?</a:t>
            </a:r>
            <a:endParaRPr lang="en" sz="2400" dirty="0"/>
          </a:p>
        </p:txBody>
      </p:sp>
    </p:spTree>
    <p:extLst>
      <p:ext uri="{BB962C8B-B14F-4D97-AF65-F5344CB8AC3E}">
        <p14:creationId xmlns:p14="http://schemas.microsoft.com/office/powerpoint/2010/main" val="12594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0"/>
        <p:cNvGrpSpPr/>
        <p:nvPr/>
      </p:nvGrpSpPr>
      <p:grpSpPr>
        <a:xfrm>
          <a:off x="0" y="0"/>
          <a:ext cx="0" cy="0"/>
          <a:chOff x="0" y="0"/>
          <a:chExt cx="0" cy="0"/>
        </a:xfrm>
      </p:grpSpPr>
      <p:sp>
        <p:nvSpPr>
          <p:cNvPr id="951" name="Google Shape;951;p169"/>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Then they told him, and said: “We went to the land where you sent us. </a:t>
            </a:r>
            <a:r>
              <a:rPr lang="en" sz="2800" u="sng" dirty="0"/>
              <a:t>It truly flows with milk and honey, and this is its fruit</a:t>
            </a:r>
            <a:r>
              <a:rPr lang="en" sz="2800" dirty="0"/>
              <a:t>. Nevertheless the people who dwell in the land are strong; the cities are fortified and very large; moreover </a:t>
            </a:r>
            <a:r>
              <a:rPr lang="en" sz="2800" u="sng" dirty="0"/>
              <a:t>we saw the descendants of Anak there</a:t>
            </a:r>
            <a:r>
              <a:rPr lang="en" sz="2800" dirty="0"/>
              <a:t>.”</a:t>
            </a:r>
            <a:endParaRPr sz="2800" dirty="0"/>
          </a:p>
        </p:txBody>
      </p:sp>
      <p:sp>
        <p:nvSpPr>
          <p:cNvPr id="952" name="Google Shape;952;p169"/>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Numbers 13:27–28 </a:t>
            </a:r>
            <a:endParaRPr/>
          </a:p>
        </p:txBody>
      </p:sp>
    </p:spTree>
    <p:extLst>
      <p:ext uri="{BB962C8B-B14F-4D97-AF65-F5344CB8AC3E}">
        <p14:creationId xmlns:p14="http://schemas.microsoft.com/office/powerpoint/2010/main" val="30261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1"/>
                                        </p:tgtEl>
                                        <p:attrNameLst>
                                          <p:attrName>style.visibility</p:attrName>
                                        </p:attrNameLst>
                                      </p:cBhvr>
                                      <p:to>
                                        <p:strVal val="visible"/>
                                      </p:to>
                                    </p:set>
                                    <p:animEffect transition="in" filter="fade">
                                      <p:cBhvr>
                                        <p:cTn id="7" dur="1000"/>
                                        <p:tgtEl>
                                          <p:spTgt spid="951"/>
                                        </p:tgtEl>
                                      </p:cBhvr>
                                    </p:animEffect>
                                  </p:childTnLst>
                                </p:cTn>
                              </p:par>
                              <p:par>
                                <p:cTn id="8" presetID="2" presetClass="entr" presetSubtype="2" fill="hold" nodeType="withEffect">
                                  <p:stCondLst>
                                    <p:cond delay="0"/>
                                  </p:stCondLst>
                                  <p:childTnLst>
                                    <p:set>
                                      <p:cBhvr>
                                        <p:cTn id="9" dur="1" fill="hold">
                                          <p:stCondLst>
                                            <p:cond delay="0"/>
                                          </p:stCondLst>
                                        </p:cTn>
                                        <p:tgtEl>
                                          <p:spTgt spid="952"/>
                                        </p:tgtEl>
                                        <p:attrNameLst>
                                          <p:attrName>style.visibility</p:attrName>
                                        </p:attrNameLst>
                                      </p:cBhvr>
                                      <p:to>
                                        <p:strVal val="visible"/>
                                      </p:to>
                                    </p:set>
                                    <p:anim calcmode="lin" valueType="num">
                                      <p:cBhvr additive="base">
                                        <p:cTn id="10" dur="1000"/>
                                        <p:tgtEl>
                                          <p:spTgt spid="9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6"/>
        <p:cNvGrpSpPr/>
        <p:nvPr/>
      </p:nvGrpSpPr>
      <p:grpSpPr>
        <a:xfrm>
          <a:off x="0" y="0"/>
          <a:ext cx="0" cy="0"/>
          <a:chOff x="0" y="0"/>
          <a:chExt cx="0" cy="0"/>
        </a:xfrm>
      </p:grpSpPr>
      <p:sp>
        <p:nvSpPr>
          <p:cNvPr id="957" name="Google Shape;957;p17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“We are not able to go up against the people for </a:t>
            </a:r>
            <a:br>
              <a:rPr lang="en" sz="2800" dirty="0"/>
            </a:br>
            <a:r>
              <a:rPr lang="en" sz="2800" dirty="0"/>
              <a:t>they are stronger than we.”</a:t>
            </a:r>
            <a:endParaRPr sz="2800" dirty="0"/>
          </a:p>
        </p:txBody>
      </p:sp>
      <p:sp>
        <p:nvSpPr>
          <p:cNvPr id="958" name="Google Shape;958;p17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Numbers 13:31 </a:t>
            </a:r>
            <a:endParaRPr dirty="0"/>
          </a:p>
        </p:txBody>
      </p:sp>
    </p:spTree>
    <p:extLst>
      <p:ext uri="{BB962C8B-B14F-4D97-AF65-F5344CB8AC3E}">
        <p14:creationId xmlns:p14="http://schemas.microsoft.com/office/powerpoint/2010/main" val="27701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7"/>
                                        </p:tgtEl>
                                        <p:attrNameLst>
                                          <p:attrName>style.visibility</p:attrName>
                                        </p:attrNameLst>
                                      </p:cBhvr>
                                      <p:to>
                                        <p:strVal val="visible"/>
                                      </p:to>
                                    </p:set>
                                    <p:animEffect transition="in" filter="fade">
                                      <p:cBhvr>
                                        <p:cTn id="7" dur="1000"/>
                                        <p:tgtEl>
                                          <p:spTgt spid="957"/>
                                        </p:tgtEl>
                                      </p:cBhvr>
                                    </p:animEffect>
                                  </p:childTnLst>
                                </p:cTn>
                              </p:par>
                              <p:par>
                                <p:cTn id="8" presetID="2" presetClass="entr" presetSubtype="2" fill="hold" nodeType="withEffect">
                                  <p:stCondLst>
                                    <p:cond delay="0"/>
                                  </p:stCondLst>
                                  <p:childTnLst>
                                    <p:set>
                                      <p:cBhvr>
                                        <p:cTn id="9" dur="1" fill="hold">
                                          <p:stCondLst>
                                            <p:cond delay="0"/>
                                          </p:stCondLst>
                                        </p:cTn>
                                        <p:tgtEl>
                                          <p:spTgt spid="958"/>
                                        </p:tgtEl>
                                        <p:attrNameLst>
                                          <p:attrName>style.visibility</p:attrName>
                                        </p:attrNameLst>
                                      </p:cBhvr>
                                      <p:to>
                                        <p:strVal val="visible"/>
                                      </p:to>
                                    </p:set>
                                    <p:anim calcmode="lin" valueType="num">
                                      <p:cBhvr additive="base">
                                        <p:cTn id="10" dur="1000"/>
                                        <p:tgtEl>
                                          <p:spTgt spid="9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6"/>
        <p:cNvGrpSpPr/>
        <p:nvPr/>
      </p:nvGrpSpPr>
      <p:grpSpPr>
        <a:xfrm>
          <a:off x="0" y="0"/>
          <a:ext cx="0" cy="0"/>
          <a:chOff x="0" y="0"/>
          <a:chExt cx="0" cy="0"/>
        </a:xfrm>
      </p:grpSpPr>
      <p:sp>
        <p:nvSpPr>
          <p:cNvPr id="957" name="Google Shape;957;p17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And they gave the children of Israel a bad report of the land which they had spied out saying, “The land through which we have gone as spies is </a:t>
            </a:r>
            <a:r>
              <a:rPr lang="en" sz="2800" u="sng" dirty="0"/>
              <a:t>a land that devours its inhabitants</a:t>
            </a:r>
            <a:r>
              <a:rPr lang="en" sz="2800" dirty="0"/>
              <a:t>, and all the people whom we saw in it are men of great stature.”</a:t>
            </a:r>
            <a:endParaRPr sz="2800" dirty="0"/>
          </a:p>
        </p:txBody>
      </p:sp>
      <p:sp>
        <p:nvSpPr>
          <p:cNvPr id="958" name="Google Shape;958;p17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Numbers 13:32 </a:t>
            </a:r>
            <a:endParaRPr dirty="0"/>
          </a:p>
        </p:txBody>
      </p:sp>
    </p:spTree>
    <p:extLst>
      <p:ext uri="{BB962C8B-B14F-4D97-AF65-F5344CB8AC3E}">
        <p14:creationId xmlns:p14="http://schemas.microsoft.com/office/powerpoint/2010/main" val="3019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7"/>
                                        </p:tgtEl>
                                        <p:attrNameLst>
                                          <p:attrName>style.visibility</p:attrName>
                                        </p:attrNameLst>
                                      </p:cBhvr>
                                      <p:to>
                                        <p:strVal val="visible"/>
                                      </p:to>
                                    </p:set>
                                    <p:animEffect transition="in" filter="fade">
                                      <p:cBhvr>
                                        <p:cTn id="7" dur="1000"/>
                                        <p:tgtEl>
                                          <p:spTgt spid="957"/>
                                        </p:tgtEl>
                                      </p:cBhvr>
                                    </p:animEffect>
                                  </p:childTnLst>
                                </p:cTn>
                              </p:par>
                              <p:par>
                                <p:cTn id="8" presetID="2" presetClass="entr" presetSubtype="2" fill="hold" nodeType="withEffect">
                                  <p:stCondLst>
                                    <p:cond delay="0"/>
                                  </p:stCondLst>
                                  <p:childTnLst>
                                    <p:set>
                                      <p:cBhvr>
                                        <p:cTn id="9" dur="1" fill="hold">
                                          <p:stCondLst>
                                            <p:cond delay="0"/>
                                          </p:stCondLst>
                                        </p:cTn>
                                        <p:tgtEl>
                                          <p:spTgt spid="958"/>
                                        </p:tgtEl>
                                        <p:attrNameLst>
                                          <p:attrName>style.visibility</p:attrName>
                                        </p:attrNameLst>
                                      </p:cBhvr>
                                      <p:to>
                                        <p:strVal val="visible"/>
                                      </p:to>
                                    </p:set>
                                    <p:anim calcmode="lin" valueType="num">
                                      <p:cBhvr additive="base">
                                        <p:cTn id="10" dur="1000"/>
                                        <p:tgtEl>
                                          <p:spTgt spid="9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Man-eating Giants?</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“Devours its inhabitants…”</a:t>
            </a:r>
          </a:p>
          <a:p>
            <a:pPr lvl="0">
              <a:lnSpc>
                <a:spcPct val="100000"/>
              </a:lnSpc>
            </a:pPr>
            <a:r>
              <a:rPr lang="en-US" sz="2400" dirty="0"/>
              <a:t>Common idea in literature</a:t>
            </a:r>
          </a:p>
          <a:p>
            <a:pPr lvl="1" indent="-342900">
              <a:lnSpc>
                <a:spcPct val="100000"/>
              </a:lnSpc>
              <a:spcBef>
                <a:spcPts val="0"/>
              </a:spcBef>
              <a:buSzPts val="1800"/>
              <a:buChar char="●"/>
            </a:pPr>
            <a:r>
              <a:rPr lang="en-US" sz="1800" dirty="0"/>
              <a:t>Jack and the Beanstalk (giants live between heaven and earth)</a:t>
            </a:r>
          </a:p>
          <a:p>
            <a:pPr>
              <a:lnSpc>
                <a:spcPct val="100000"/>
              </a:lnSpc>
            </a:pPr>
            <a:r>
              <a:rPr lang="en-US" sz="2400" dirty="0"/>
              <a:t>Common in ancient Jewish literature</a:t>
            </a:r>
          </a:p>
          <a:p>
            <a:pPr lvl="1" indent="-342900">
              <a:lnSpc>
                <a:spcPct val="100000"/>
              </a:lnSpc>
              <a:spcBef>
                <a:spcPts val="0"/>
              </a:spcBef>
              <a:buSzPts val="1800"/>
              <a:buChar char="●"/>
            </a:pPr>
            <a:r>
              <a:rPr lang="en-US" sz="1800" dirty="0"/>
              <a:t>Book of Enoch, Jubilees, etc.</a:t>
            </a:r>
          </a:p>
        </p:txBody>
      </p:sp>
    </p:spTree>
    <p:extLst>
      <p:ext uri="{BB962C8B-B14F-4D97-AF65-F5344CB8AC3E}">
        <p14:creationId xmlns:p14="http://schemas.microsoft.com/office/powerpoint/2010/main" val="248260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Mythological Connection?</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Joshua drove them toward the Mediterranean</a:t>
            </a:r>
          </a:p>
          <a:p>
            <a:pPr lvl="0">
              <a:lnSpc>
                <a:spcPct val="100000"/>
              </a:lnSpc>
            </a:pPr>
            <a:r>
              <a:rPr lang="en-US" sz="2400" dirty="0"/>
              <a:t>Roughly 200 years later, the battle of Troy took place</a:t>
            </a:r>
          </a:p>
          <a:p>
            <a:pPr lvl="1" indent="-342900">
              <a:lnSpc>
                <a:spcPct val="100000"/>
              </a:lnSpc>
              <a:spcBef>
                <a:spcPts val="0"/>
              </a:spcBef>
              <a:buSzPts val="1800"/>
              <a:buFont typeface="Courier New" panose="02070309020205020404" pitchFamily="49" charset="0"/>
              <a:buChar char="o"/>
            </a:pPr>
            <a:r>
              <a:rPr lang="en-US" sz="1800" dirty="0"/>
              <a:t>Odysseus’ first stop was the island of the </a:t>
            </a:r>
            <a:r>
              <a:rPr lang="en-US" sz="1800" dirty="0" err="1"/>
              <a:t>Laestrygonians</a:t>
            </a:r>
            <a:endParaRPr lang="en-US" sz="1800" dirty="0"/>
          </a:p>
          <a:p>
            <a:pPr lvl="1" indent="-342900">
              <a:lnSpc>
                <a:spcPct val="100000"/>
              </a:lnSpc>
              <a:spcBef>
                <a:spcPts val="0"/>
              </a:spcBef>
              <a:buSzPts val="1800"/>
              <a:buFont typeface="Courier New" panose="02070309020205020404" pitchFamily="49" charset="0"/>
              <a:buChar char="o"/>
            </a:pPr>
            <a:r>
              <a:rPr lang="en-US" sz="1800" dirty="0"/>
              <a:t>Second stop was the island of the Cyclops</a:t>
            </a:r>
          </a:p>
          <a:p>
            <a:pPr lvl="1" indent="-342900">
              <a:lnSpc>
                <a:spcPct val="100000"/>
              </a:lnSpc>
              <a:spcBef>
                <a:spcPts val="0"/>
              </a:spcBef>
              <a:buSzPts val="1800"/>
              <a:buFont typeface="Courier New" panose="02070309020205020404" pitchFamily="49" charset="0"/>
              <a:buChar char="o"/>
            </a:pPr>
            <a:r>
              <a:rPr lang="en-US" sz="1800" dirty="0"/>
              <a:t>Both featured man-eating giants</a:t>
            </a:r>
          </a:p>
        </p:txBody>
      </p:sp>
    </p:spTree>
    <p:extLst>
      <p:ext uri="{BB962C8B-B14F-4D97-AF65-F5344CB8AC3E}">
        <p14:creationId xmlns:p14="http://schemas.microsoft.com/office/powerpoint/2010/main" val="21888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64"/>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What Happened to the Nephilim?</a:t>
            </a:r>
            <a:endParaRPr dirty="0">
              <a:solidFill>
                <a:schemeClr val="bg1"/>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2"/>
        <p:cNvGrpSpPr/>
        <p:nvPr/>
      </p:nvGrpSpPr>
      <p:grpSpPr>
        <a:xfrm>
          <a:off x="0" y="0"/>
          <a:ext cx="0" cy="0"/>
          <a:chOff x="0" y="0"/>
          <a:chExt cx="0" cy="0"/>
        </a:xfrm>
      </p:grpSpPr>
      <p:sp>
        <p:nvSpPr>
          <p:cNvPr id="963" name="Google Shape;963;p171"/>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And at that time Joshua came and cut off the </a:t>
            </a:r>
            <a:r>
              <a:rPr lang="en-US" sz="2800" dirty="0" err="1"/>
              <a:t>Anakim</a:t>
            </a:r>
            <a:r>
              <a:rPr lang="en-US" sz="2800" dirty="0"/>
              <a:t> from the mountains: from Hebron, from </a:t>
            </a:r>
            <a:r>
              <a:rPr lang="en-US" sz="2800" dirty="0" err="1"/>
              <a:t>Debir</a:t>
            </a:r>
            <a:r>
              <a:rPr lang="en-US" sz="2800" dirty="0"/>
              <a:t>, from </a:t>
            </a:r>
            <a:r>
              <a:rPr lang="en-US" sz="2800" dirty="0" err="1"/>
              <a:t>Anab</a:t>
            </a:r>
            <a:r>
              <a:rPr lang="en-US" sz="2800" dirty="0"/>
              <a:t>, from all the mountains of Judah, and from all the mountains of Israel; Joshua utterly destroyed them with their cities. </a:t>
            </a:r>
            <a:r>
              <a:rPr lang="en-US" sz="2800" u="sng" dirty="0"/>
              <a:t>None of the </a:t>
            </a:r>
            <a:r>
              <a:rPr lang="en-US" sz="2800" u="sng" dirty="0" err="1"/>
              <a:t>Anakim</a:t>
            </a:r>
            <a:r>
              <a:rPr lang="en-US" sz="2800" u="sng" dirty="0"/>
              <a:t> were left in the land of the children of Israel; they remained only in Gaza, in Gath, and in Ashdod</a:t>
            </a:r>
            <a:r>
              <a:rPr lang="en-US" sz="2800" dirty="0"/>
              <a:t>.</a:t>
            </a:r>
            <a:endParaRPr sz="2800" dirty="0"/>
          </a:p>
        </p:txBody>
      </p:sp>
      <p:sp>
        <p:nvSpPr>
          <p:cNvPr id="964" name="Google Shape;964;p17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Joshua 11:21–22, NKJV</a:t>
            </a:r>
            <a:endParaRPr dirty="0"/>
          </a:p>
        </p:txBody>
      </p:sp>
    </p:spTree>
    <p:extLst>
      <p:ext uri="{BB962C8B-B14F-4D97-AF65-F5344CB8AC3E}">
        <p14:creationId xmlns:p14="http://schemas.microsoft.com/office/powerpoint/2010/main" val="24562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childTnLst>
                                </p:cTn>
                              </p:par>
                              <p:par>
                                <p:cTn id="8" presetID="2" presetClass="entr" presetSubtype="2" fill="hold" nodeType="withEffect">
                                  <p:stCondLst>
                                    <p:cond delay="0"/>
                                  </p:stCondLst>
                                  <p:childTnLst>
                                    <p:set>
                                      <p:cBhvr>
                                        <p:cTn id="9" dur="1" fill="hold">
                                          <p:stCondLst>
                                            <p:cond delay="0"/>
                                          </p:stCondLst>
                                        </p:cTn>
                                        <p:tgtEl>
                                          <p:spTgt spid="964"/>
                                        </p:tgtEl>
                                        <p:attrNameLst>
                                          <p:attrName>style.visibility</p:attrName>
                                        </p:attrNameLst>
                                      </p:cBhvr>
                                      <p:to>
                                        <p:strVal val="visible"/>
                                      </p:to>
                                    </p:set>
                                    <p:anim calcmode="lin" valueType="num">
                                      <p:cBhvr additive="base">
                                        <p:cTn id="10" dur="1000"/>
                                        <p:tgtEl>
                                          <p:spTgt spid="9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Happened to Them?</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Joshua eliminated them from the Promised Land except in Gaza, Gath, and Ashdod</a:t>
            </a:r>
          </a:p>
        </p:txBody>
      </p:sp>
    </p:spTree>
    <p:extLst>
      <p:ext uri="{BB962C8B-B14F-4D97-AF65-F5344CB8AC3E}">
        <p14:creationId xmlns:p14="http://schemas.microsoft.com/office/powerpoint/2010/main" val="22771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Happened to Them?</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lvl="0">
              <a:lnSpc>
                <a:spcPct val="100000"/>
              </a:lnSpc>
            </a:pPr>
            <a:r>
              <a:rPr lang="en-US" sz="2400" dirty="0"/>
              <a:t>David and his mighty men apparently finished them off</a:t>
            </a:r>
          </a:p>
          <a:p>
            <a:pPr lvl="0">
              <a:lnSpc>
                <a:spcPct val="100000"/>
              </a:lnSpc>
            </a:pPr>
            <a:r>
              <a:rPr lang="en-US" sz="2400" dirty="0"/>
              <a:t>The giants were under the </a:t>
            </a:r>
            <a:r>
              <a:rPr lang="en-US" sz="2400" i="1" dirty="0" err="1"/>
              <a:t>kherem</a:t>
            </a:r>
            <a:r>
              <a:rPr lang="en-US" sz="2400" dirty="0"/>
              <a:t> (devoted to destruction)</a:t>
            </a:r>
          </a:p>
        </p:txBody>
      </p:sp>
    </p:spTree>
    <p:extLst>
      <p:ext uri="{BB962C8B-B14F-4D97-AF65-F5344CB8AC3E}">
        <p14:creationId xmlns:p14="http://schemas.microsoft.com/office/powerpoint/2010/main" val="202765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50"/>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Got Questions?</a:t>
            </a:r>
            <a:endParaRPr dirty="0">
              <a:solidFill>
                <a:schemeClr val="bg1"/>
              </a:solidFill>
            </a:endParaRPr>
          </a:p>
        </p:txBody>
      </p:sp>
    </p:spTree>
    <p:extLst>
      <p:ext uri="{BB962C8B-B14F-4D97-AF65-F5344CB8AC3E}">
        <p14:creationId xmlns:p14="http://schemas.microsoft.com/office/powerpoint/2010/main" val="103395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92"/>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16" name="Google Shape;516;p9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Where does the Bible ever tell us that Cain’s line was ungodly and that Noah’s line were godly?</a:t>
            </a:r>
            <a:endParaRPr lang="en" sz="2400" dirty="0"/>
          </a:p>
        </p:txBody>
      </p:sp>
    </p:spTree>
    <p:extLst>
      <p:ext uri="{BB962C8B-B14F-4D97-AF65-F5344CB8AC3E}">
        <p14:creationId xmlns:p14="http://schemas.microsoft.com/office/powerpoint/2010/main" val="20497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16"/>
                                        </p:tgtEl>
                                        <p:attrNameLst>
                                          <p:attrName>style.visibility</p:attrName>
                                        </p:attrNameLst>
                                      </p:cBhvr>
                                      <p:to>
                                        <p:strVal val="visible"/>
                                      </p:to>
                                    </p:set>
                                    <p:anim calcmode="lin" valueType="num">
                                      <p:cBhvr additive="base">
                                        <p:cTn id="10" dur="1000"/>
                                        <p:tgtEl>
                                          <p:spTgt spid="5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79"/>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Where Were the Nephilim Based?</a:t>
            </a:r>
            <a:endParaRPr/>
          </a:p>
        </p:txBody>
      </p:sp>
      <p:sp>
        <p:nvSpPr>
          <p:cNvPr id="1010" name="Google Shape;1010;p179"/>
          <p:cNvSpPr txBox="1">
            <a:spLocks noGrp="1"/>
          </p:cNvSpPr>
          <p:nvPr>
            <p:ph type="body" idx="1"/>
          </p:nvPr>
        </p:nvSpPr>
        <p:spPr>
          <a:xfrm>
            <a:off x="582800" y="1393075"/>
            <a:ext cx="7978500" cy="34164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600" dirty="0"/>
              <a:t>And they went up through the South and came to Hebron; Ahiman, Sheshai, and Talmai, the descendants of Anak were there. (Numbers 13:22)</a:t>
            </a:r>
            <a:endParaRPr sz="2600" dirty="0"/>
          </a:p>
          <a:p>
            <a:pPr marL="457200" marR="0" lvl="0" indent="-342900" algn="l" rtl="0">
              <a:lnSpc>
                <a:spcPct val="100000"/>
              </a:lnSpc>
              <a:spcBef>
                <a:spcPts val="0"/>
              </a:spcBef>
              <a:spcAft>
                <a:spcPts val="0"/>
              </a:spcAft>
              <a:buSzPts val="1800"/>
              <a:buChar char="●"/>
            </a:pPr>
            <a:r>
              <a:rPr lang="en" sz="2600" dirty="0"/>
              <a:t>What else was Hebron called?</a:t>
            </a:r>
            <a:endParaRPr sz="2600" dirty="0"/>
          </a:p>
          <a:p>
            <a:pPr marL="914400" marR="0" lvl="1" indent="-317500" algn="l" rtl="0">
              <a:lnSpc>
                <a:spcPct val="100000"/>
              </a:lnSpc>
              <a:spcBef>
                <a:spcPts val="0"/>
              </a:spcBef>
              <a:spcAft>
                <a:spcPts val="0"/>
              </a:spcAft>
              <a:buSzPts val="1400"/>
              <a:buChar char="○"/>
            </a:pPr>
            <a:r>
              <a:rPr lang="en" sz="2200" dirty="0"/>
              <a:t>Kirjath (Kiriath) Arba – “city of Arba”</a:t>
            </a:r>
          </a:p>
          <a:p>
            <a:pPr marL="914400" marR="0" lvl="1" indent="-317500" algn="l" rtl="0">
              <a:lnSpc>
                <a:spcPct val="100000"/>
              </a:lnSpc>
              <a:spcBef>
                <a:spcPts val="0"/>
              </a:spcBef>
              <a:spcAft>
                <a:spcPts val="0"/>
              </a:spcAft>
              <a:buSzPts val="1400"/>
              <a:buChar char="○"/>
            </a:pPr>
            <a:r>
              <a:rPr lang="en" sz="2200" dirty="0"/>
              <a:t>Mamre</a:t>
            </a:r>
            <a:endParaRPr sz="2200"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7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Hebron – Village of the Patriarchs</a:t>
            </a:r>
            <a:endParaRPr dirty="0"/>
          </a:p>
        </p:txBody>
      </p:sp>
      <p:sp>
        <p:nvSpPr>
          <p:cNvPr id="998" name="Google Shape;998;p177"/>
          <p:cNvSpPr txBox="1">
            <a:spLocks noGrp="1"/>
          </p:cNvSpPr>
          <p:nvPr>
            <p:ph type="body" idx="1"/>
          </p:nvPr>
        </p:nvSpPr>
        <p:spPr>
          <a:xfrm>
            <a:off x="582800" y="1393075"/>
            <a:ext cx="7978500" cy="3416400"/>
          </a:xfrm>
          <a:prstGeom prst="rect">
            <a:avLst/>
          </a:prstGeom>
        </p:spPr>
        <p:txBody>
          <a:bodyPr spcFirstLastPara="1" wrap="square" lIns="91425" tIns="91425" rIns="91425" bIns="91425" anchor="ctr" anchorCtr="0">
            <a:noAutofit/>
          </a:bodyPr>
          <a:lstStyle/>
          <a:p>
            <a:pPr marL="596900" indent="-457200">
              <a:lnSpc>
                <a:spcPct val="100000"/>
              </a:lnSpc>
              <a:buSzPct val="125000"/>
              <a:buFont typeface="Arial" panose="020B0604020202020204" pitchFamily="34" charset="0"/>
              <a:buChar char="•"/>
            </a:pPr>
            <a:r>
              <a:rPr lang="en" sz="2800" dirty="0"/>
              <a:t>“Then Abram moved his tent, and went and dwelt by the terebinth trees of </a:t>
            </a:r>
            <a:r>
              <a:rPr lang="en" sz="2800" u="sng" dirty="0"/>
              <a:t>Mamre, which are in Hebron</a:t>
            </a:r>
            <a:r>
              <a:rPr lang="en" sz="2800" dirty="0"/>
              <a:t>…” (Genesis 13:18)</a:t>
            </a:r>
            <a:endParaRPr sz="2800" dirty="0"/>
          </a:p>
        </p:txBody>
      </p:sp>
    </p:spTree>
    <p:extLst>
      <p:ext uri="{BB962C8B-B14F-4D97-AF65-F5344CB8AC3E}">
        <p14:creationId xmlns:p14="http://schemas.microsoft.com/office/powerpoint/2010/main" val="4774284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7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Hebron – Village of the Patriarchs</a:t>
            </a:r>
            <a:endParaRPr dirty="0"/>
          </a:p>
        </p:txBody>
      </p:sp>
      <p:sp>
        <p:nvSpPr>
          <p:cNvPr id="998" name="Google Shape;998;p177"/>
          <p:cNvSpPr txBox="1">
            <a:spLocks noGrp="1"/>
          </p:cNvSpPr>
          <p:nvPr>
            <p:ph type="body" idx="1"/>
          </p:nvPr>
        </p:nvSpPr>
        <p:spPr>
          <a:xfrm>
            <a:off x="582800" y="1393075"/>
            <a:ext cx="7978500" cy="34164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So Sarah died in </a:t>
            </a:r>
            <a:r>
              <a:rPr lang="en" sz="2400" u="sng" dirty="0"/>
              <a:t>Kirjath Arba (that is, Hebron)</a:t>
            </a:r>
            <a:r>
              <a:rPr lang="en" sz="2400" dirty="0"/>
              <a:t>…Abraham buried Sarah his wife in the cave of the field of Machpelah, before </a:t>
            </a:r>
            <a:r>
              <a:rPr lang="en" sz="2400" u="sng" dirty="0"/>
              <a:t>Mamre (that is, Hebron)</a:t>
            </a:r>
            <a:r>
              <a:rPr lang="en" sz="2400" dirty="0"/>
              <a:t> in the land of Canaan. (Genesis 23:2, 19)</a:t>
            </a:r>
            <a:endParaRPr sz="2400" dirty="0"/>
          </a:p>
        </p:txBody>
      </p:sp>
    </p:spTree>
    <p:extLst>
      <p:ext uri="{BB962C8B-B14F-4D97-AF65-F5344CB8AC3E}">
        <p14:creationId xmlns:p14="http://schemas.microsoft.com/office/powerpoint/2010/main" val="179417348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7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Hebron – Village of the Patriarchs</a:t>
            </a:r>
            <a:endParaRPr dirty="0"/>
          </a:p>
        </p:txBody>
      </p:sp>
      <p:sp>
        <p:nvSpPr>
          <p:cNvPr id="998" name="Google Shape;998;p177"/>
          <p:cNvSpPr txBox="1">
            <a:spLocks noGrp="1"/>
          </p:cNvSpPr>
          <p:nvPr>
            <p:ph type="body" idx="1"/>
          </p:nvPr>
        </p:nvSpPr>
        <p:spPr>
          <a:xfrm>
            <a:off x="582800" y="1393075"/>
            <a:ext cx="7978500" cy="34164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Then Jacob came to his father Isaac at </a:t>
            </a:r>
            <a:r>
              <a:rPr lang="en" sz="2400" u="sng" dirty="0"/>
              <a:t>Mamre</a:t>
            </a:r>
            <a:r>
              <a:rPr lang="en" sz="2400" dirty="0"/>
              <a:t>, or </a:t>
            </a:r>
            <a:r>
              <a:rPr lang="en" sz="2400" u="sng" dirty="0"/>
              <a:t>Kirjath Arba (that is, Hebron)</a:t>
            </a:r>
            <a:r>
              <a:rPr lang="en" sz="2400" dirty="0"/>
              <a:t>, where Abraham and Isaac had dwelt. (Genesis 35:27)</a:t>
            </a:r>
            <a:endParaRPr sz="2400" dirty="0"/>
          </a:p>
        </p:txBody>
      </p:sp>
    </p:spTree>
    <p:extLst>
      <p:ext uri="{BB962C8B-B14F-4D97-AF65-F5344CB8AC3E}">
        <p14:creationId xmlns:p14="http://schemas.microsoft.com/office/powerpoint/2010/main" val="16418615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78"/>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Hebron – Village of the Patriarchs</a:t>
            </a:r>
            <a:endParaRPr dirty="0"/>
          </a:p>
        </p:txBody>
      </p:sp>
      <p:sp>
        <p:nvSpPr>
          <p:cNvPr id="1004" name="Google Shape;1004;p178"/>
          <p:cNvSpPr txBox="1">
            <a:spLocks noGrp="1"/>
          </p:cNvSpPr>
          <p:nvPr>
            <p:ph type="body" idx="1"/>
          </p:nvPr>
        </p:nvSpPr>
        <p:spPr>
          <a:xfrm>
            <a:off x="582800" y="1393075"/>
            <a:ext cx="7978500" cy="34164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Then he said to him, “Please go and see if it is well with your brothers and well with the flocks, and bring back word to me.” So he sent him out of the </a:t>
            </a:r>
            <a:r>
              <a:rPr lang="en" sz="2400" u="sng" dirty="0"/>
              <a:t>Valley of Hebron</a:t>
            </a:r>
            <a:r>
              <a:rPr lang="en" sz="2400" dirty="0"/>
              <a:t>, and he went to Shechem. (Genesis 37:14)</a:t>
            </a:r>
            <a:endParaRPr sz="2400"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78"/>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Hebron – Village of the Patriarchs</a:t>
            </a:r>
            <a:endParaRPr dirty="0"/>
          </a:p>
        </p:txBody>
      </p:sp>
      <p:sp>
        <p:nvSpPr>
          <p:cNvPr id="1004" name="Google Shape;1004;p178"/>
          <p:cNvSpPr txBox="1">
            <a:spLocks noGrp="1"/>
          </p:cNvSpPr>
          <p:nvPr>
            <p:ph type="body" idx="1"/>
          </p:nvPr>
        </p:nvSpPr>
        <p:spPr>
          <a:xfrm>
            <a:off x="582800" y="1393075"/>
            <a:ext cx="7978500" cy="34164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So his sons did for him just as he had commanded them. For his sons carried him to the land of Canaan, and buried him in the cave of the field of Machpelah, </a:t>
            </a:r>
            <a:r>
              <a:rPr lang="en" sz="2400" u="sng" dirty="0"/>
              <a:t>before Mamre</a:t>
            </a:r>
            <a:r>
              <a:rPr lang="en" sz="2400" dirty="0"/>
              <a:t>… (Genesis 50:13)</a:t>
            </a:r>
            <a:endParaRPr sz="2400" dirty="0"/>
          </a:p>
        </p:txBody>
      </p:sp>
    </p:spTree>
    <p:extLst>
      <p:ext uri="{BB962C8B-B14F-4D97-AF65-F5344CB8AC3E}">
        <p14:creationId xmlns:p14="http://schemas.microsoft.com/office/powerpoint/2010/main" val="310699167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1"/>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In the fourteenth year </a:t>
            </a:r>
            <a:r>
              <a:rPr lang="en-US" sz="2800" dirty="0" err="1"/>
              <a:t>Chedorlaomer</a:t>
            </a:r>
            <a:r>
              <a:rPr lang="en-US" sz="2800" dirty="0"/>
              <a:t> and the kings </a:t>
            </a:r>
            <a:br>
              <a:rPr lang="en-US" sz="2800" dirty="0"/>
            </a:br>
            <a:r>
              <a:rPr lang="en-US" sz="2800" dirty="0"/>
              <a:t>that were with him came and attacked </a:t>
            </a:r>
            <a:r>
              <a:rPr lang="en-US" sz="2800" u="sng" dirty="0"/>
              <a:t>the </a:t>
            </a:r>
            <a:r>
              <a:rPr lang="en-US" sz="2800" u="sng" dirty="0" err="1"/>
              <a:t>Rephaim</a:t>
            </a:r>
            <a:r>
              <a:rPr lang="en-US" sz="2800" u="sng" dirty="0"/>
              <a:t> </a:t>
            </a:r>
            <a:r>
              <a:rPr lang="en-US" sz="2800" dirty="0"/>
              <a:t>in </a:t>
            </a:r>
            <a:r>
              <a:rPr lang="en-US" sz="2800" dirty="0" err="1"/>
              <a:t>Ashteroth</a:t>
            </a:r>
            <a:r>
              <a:rPr lang="en-US" sz="2800" dirty="0"/>
              <a:t> </a:t>
            </a:r>
            <a:r>
              <a:rPr lang="en-US" sz="2800" dirty="0" err="1"/>
              <a:t>Karnaim</a:t>
            </a:r>
            <a:r>
              <a:rPr lang="en-US" sz="2800" dirty="0"/>
              <a:t>, the </a:t>
            </a:r>
            <a:r>
              <a:rPr lang="en-US" sz="2800" u="sng" dirty="0" err="1"/>
              <a:t>Zuzim</a:t>
            </a:r>
            <a:r>
              <a:rPr lang="en-US" sz="2800" dirty="0"/>
              <a:t> in Ham, the </a:t>
            </a:r>
            <a:r>
              <a:rPr lang="en-US" sz="2800" u="sng" dirty="0" err="1"/>
              <a:t>Emim</a:t>
            </a:r>
            <a:r>
              <a:rPr lang="en-US" sz="2800" dirty="0"/>
              <a:t> in </a:t>
            </a:r>
            <a:r>
              <a:rPr lang="en-US" sz="2800" dirty="0" err="1"/>
              <a:t>Shaveh</a:t>
            </a:r>
            <a:r>
              <a:rPr lang="en-US" sz="2800" dirty="0"/>
              <a:t> </a:t>
            </a:r>
            <a:r>
              <a:rPr lang="en-US" sz="2800" dirty="0" err="1"/>
              <a:t>Kiriathaim</a:t>
            </a:r>
            <a:r>
              <a:rPr lang="en-US" sz="2800" dirty="0"/>
              <a:t>, and the </a:t>
            </a:r>
            <a:r>
              <a:rPr lang="en-US" sz="2800" dirty="0" err="1"/>
              <a:t>Horites</a:t>
            </a:r>
            <a:r>
              <a:rPr lang="en-US" sz="2800" dirty="0"/>
              <a:t> in their mountain of </a:t>
            </a:r>
            <a:r>
              <a:rPr lang="en-US" sz="2800" dirty="0" err="1"/>
              <a:t>Seir</a:t>
            </a:r>
            <a:r>
              <a:rPr lang="en-US" sz="2800" dirty="0"/>
              <a:t>, as far as El </a:t>
            </a:r>
            <a:r>
              <a:rPr lang="en-US" sz="2800" dirty="0" err="1"/>
              <a:t>Paran</a:t>
            </a:r>
            <a:r>
              <a:rPr lang="en-US" sz="2800" dirty="0"/>
              <a:t>, which is by the wilderness.</a:t>
            </a:r>
            <a:endParaRPr sz="2800" dirty="0"/>
          </a:p>
        </p:txBody>
      </p:sp>
      <p:sp>
        <p:nvSpPr>
          <p:cNvPr id="964" name="Google Shape;964;p17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lvl="0"/>
            <a:r>
              <a:rPr lang="en" dirty="0"/>
              <a:t>Genesis 14:5–6, NKJV</a:t>
            </a:r>
            <a:endParaRPr dirty="0"/>
          </a:p>
        </p:txBody>
      </p:sp>
    </p:spTree>
    <p:extLst>
      <p:ext uri="{BB962C8B-B14F-4D97-AF65-F5344CB8AC3E}">
        <p14:creationId xmlns:p14="http://schemas.microsoft.com/office/powerpoint/2010/main" val="23061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childTnLst>
                                </p:cTn>
                              </p:par>
                              <p:par>
                                <p:cTn id="8" presetID="2" presetClass="entr" presetSubtype="2" fill="hold" nodeType="withEffect">
                                  <p:stCondLst>
                                    <p:cond delay="0"/>
                                  </p:stCondLst>
                                  <p:childTnLst>
                                    <p:set>
                                      <p:cBhvr>
                                        <p:cTn id="9" dur="1" fill="hold">
                                          <p:stCondLst>
                                            <p:cond delay="0"/>
                                          </p:stCondLst>
                                        </p:cTn>
                                        <p:tgtEl>
                                          <p:spTgt spid="964"/>
                                        </p:tgtEl>
                                        <p:attrNameLst>
                                          <p:attrName>style.visibility</p:attrName>
                                        </p:attrNameLst>
                                      </p:cBhvr>
                                      <p:to>
                                        <p:strVal val="visible"/>
                                      </p:to>
                                    </p:set>
                                    <p:anim calcmode="lin" valueType="num">
                                      <p:cBhvr additive="base">
                                        <p:cTn id="10" dur="1000"/>
                                        <p:tgtEl>
                                          <p:spTgt spid="9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1"/>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Then Yahweh said to me, “Do not harass Moab, nor contend with them in battle, for I will not give you any of their land as a possession, because I have given </a:t>
            </a:r>
            <a:r>
              <a:rPr lang="en-US" sz="2800" dirty="0" err="1"/>
              <a:t>Ar</a:t>
            </a:r>
            <a:r>
              <a:rPr lang="en-US" sz="2800" dirty="0"/>
              <a:t> to the descendants of Lot as a possession.”</a:t>
            </a:r>
            <a:endParaRPr sz="2800" dirty="0"/>
          </a:p>
        </p:txBody>
      </p:sp>
      <p:sp>
        <p:nvSpPr>
          <p:cNvPr id="964" name="Google Shape;964;p17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lvl="0"/>
            <a:r>
              <a:rPr lang="en-US" dirty="0"/>
              <a:t>Deuteronomy 2:9–11</a:t>
            </a:r>
            <a:r>
              <a:rPr lang="en" dirty="0"/>
              <a:t>, NKJV</a:t>
            </a:r>
            <a:endParaRPr dirty="0"/>
          </a:p>
        </p:txBody>
      </p:sp>
    </p:spTree>
    <p:extLst>
      <p:ext uri="{BB962C8B-B14F-4D97-AF65-F5344CB8AC3E}">
        <p14:creationId xmlns:p14="http://schemas.microsoft.com/office/powerpoint/2010/main" val="40591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childTnLst>
                                </p:cTn>
                              </p:par>
                              <p:par>
                                <p:cTn id="8" presetID="2" presetClass="entr" presetSubtype="2" fill="hold" nodeType="withEffect">
                                  <p:stCondLst>
                                    <p:cond delay="0"/>
                                  </p:stCondLst>
                                  <p:childTnLst>
                                    <p:set>
                                      <p:cBhvr>
                                        <p:cTn id="9" dur="1" fill="hold">
                                          <p:stCondLst>
                                            <p:cond delay="0"/>
                                          </p:stCondLst>
                                        </p:cTn>
                                        <p:tgtEl>
                                          <p:spTgt spid="964"/>
                                        </p:tgtEl>
                                        <p:attrNameLst>
                                          <p:attrName>style.visibility</p:attrName>
                                        </p:attrNameLst>
                                      </p:cBhvr>
                                      <p:to>
                                        <p:strVal val="visible"/>
                                      </p:to>
                                    </p:set>
                                    <p:anim calcmode="lin" valueType="num">
                                      <p:cBhvr additive="base">
                                        <p:cTn id="10" dur="1000"/>
                                        <p:tgtEl>
                                          <p:spTgt spid="9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1"/>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br>
              <a:rPr lang="en-US" sz="2800" dirty="0"/>
            </a:br>
            <a:r>
              <a:rPr lang="en-US" sz="2800" dirty="0"/>
              <a:t>(The </a:t>
            </a:r>
            <a:r>
              <a:rPr lang="en-US" sz="2800" u="sng" dirty="0" err="1"/>
              <a:t>Emim</a:t>
            </a:r>
            <a:r>
              <a:rPr lang="en-US" sz="2800" dirty="0"/>
              <a:t> had dwelt there in times past, a people as great and numerous and </a:t>
            </a:r>
            <a:r>
              <a:rPr lang="en-US" sz="2800" u="sng" dirty="0"/>
              <a:t>tall as the </a:t>
            </a:r>
            <a:r>
              <a:rPr lang="en-US" sz="2800" u="sng" dirty="0" err="1"/>
              <a:t>Anakim</a:t>
            </a:r>
            <a:r>
              <a:rPr lang="en-US" sz="2800" dirty="0"/>
              <a:t>. They were also regarded </a:t>
            </a:r>
            <a:r>
              <a:rPr lang="en-US" sz="2800" u="sng" dirty="0"/>
              <a:t>as giants, like the </a:t>
            </a:r>
            <a:r>
              <a:rPr lang="en-US" sz="2800" u="sng" dirty="0" err="1"/>
              <a:t>Anakim</a:t>
            </a:r>
            <a:r>
              <a:rPr lang="en-US" sz="2800" dirty="0"/>
              <a:t>, but the Moabites call them </a:t>
            </a:r>
            <a:r>
              <a:rPr lang="en-US" sz="2800" u="sng" dirty="0" err="1"/>
              <a:t>Emim</a:t>
            </a:r>
            <a:r>
              <a:rPr lang="en-US" sz="2800" dirty="0"/>
              <a:t>…)</a:t>
            </a:r>
            <a:endParaRPr sz="2800" dirty="0"/>
          </a:p>
        </p:txBody>
      </p:sp>
      <p:sp>
        <p:nvSpPr>
          <p:cNvPr id="964" name="Google Shape;964;p17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lvl="0"/>
            <a:r>
              <a:rPr lang="en-US" dirty="0"/>
              <a:t>Deuteronomy 2:9–11</a:t>
            </a:r>
            <a:r>
              <a:rPr lang="en" dirty="0"/>
              <a:t>, NKJV</a:t>
            </a:r>
            <a:endParaRPr dirty="0"/>
          </a:p>
        </p:txBody>
      </p:sp>
    </p:spTree>
    <p:extLst>
      <p:ext uri="{BB962C8B-B14F-4D97-AF65-F5344CB8AC3E}">
        <p14:creationId xmlns:p14="http://schemas.microsoft.com/office/powerpoint/2010/main" val="317103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childTnLst>
                                </p:cTn>
                              </p:par>
                              <p:par>
                                <p:cTn id="8" presetID="2" presetClass="entr" presetSubtype="2" fill="hold" nodeType="withEffect">
                                  <p:stCondLst>
                                    <p:cond delay="0"/>
                                  </p:stCondLst>
                                  <p:childTnLst>
                                    <p:set>
                                      <p:cBhvr>
                                        <p:cTn id="9" dur="1" fill="hold">
                                          <p:stCondLst>
                                            <p:cond delay="0"/>
                                          </p:stCondLst>
                                        </p:cTn>
                                        <p:tgtEl>
                                          <p:spTgt spid="964"/>
                                        </p:tgtEl>
                                        <p:attrNameLst>
                                          <p:attrName>style.visibility</p:attrName>
                                        </p:attrNameLst>
                                      </p:cBhvr>
                                      <p:to>
                                        <p:strVal val="visible"/>
                                      </p:to>
                                    </p:set>
                                    <p:anim calcmode="lin" valueType="num">
                                      <p:cBhvr additive="base">
                                        <p:cTn id="10" dur="1000"/>
                                        <p:tgtEl>
                                          <p:spTgt spid="9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1"/>
          <p:cNvSpPr txBox="1">
            <a:spLocks noGrp="1"/>
          </p:cNvSpPr>
          <p:nvPr>
            <p:ph type="title"/>
          </p:nvPr>
        </p:nvSpPr>
        <p:spPr>
          <a:xfrm>
            <a:off x="251927" y="1729950"/>
            <a:ext cx="8649477" cy="841800"/>
          </a:xfrm>
          <a:prstGeom prst="rect">
            <a:avLst/>
          </a:prstGeom>
        </p:spPr>
        <p:txBody>
          <a:bodyPr spcFirstLastPara="1" wrap="square" lIns="91425" tIns="91425" rIns="91425" bIns="91425" anchor="ctr" anchorCtr="0">
            <a:noAutofit/>
          </a:bodyPr>
          <a:lstStyle/>
          <a:p>
            <a:pPr lvl="0"/>
            <a:r>
              <a:rPr lang="en-US" sz="2800" dirty="0"/>
              <a:t>And when you come near the people of Ammon, do not harass them or meddle with them, for I will not give you any of the land of the people of Ammon as a possession, because I have given it to the descendants of Lot as a possession.</a:t>
            </a:r>
            <a:endParaRPr sz="2800" dirty="0"/>
          </a:p>
        </p:txBody>
      </p:sp>
      <p:sp>
        <p:nvSpPr>
          <p:cNvPr id="964" name="Google Shape;964;p17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lvl="0"/>
            <a:r>
              <a:rPr lang="en-US" dirty="0"/>
              <a:t>Deuteronomy 2:19–21</a:t>
            </a:r>
            <a:r>
              <a:rPr lang="en" dirty="0"/>
              <a:t>, NKJV</a:t>
            </a:r>
            <a:endParaRPr dirty="0"/>
          </a:p>
        </p:txBody>
      </p:sp>
    </p:spTree>
    <p:extLst>
      <p:ext uri="{BB962C8B-B14F-4D97-AF65-F5344CB8AC3E}">
        <p14:creationId xmlns:p14="http://schemas.microsoft.com/office/powerpoint/2010/main" val="20982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childTnLst>
                                </p:cTn>
                              </p:par>
                              <p:par>
                                <p:cTn id="8" presetID="2" presetClass="entr" presetSubtype="2" fill="hold" nodeType="withEffect">
                                  <p:stCondLst>
                                    <p:cond delay="0"/>
                                  </p:stCondLst>
                                  <p:childTnLst>
                                    <p:set>
                                      <p:cBhvr>
                                        <p:cTn id="9" dur="1" fill="hold">
                                          <p:stCondLst>
                                            <p:cond delay="0"/>
                                          </p:stCondLst>
                                        </p:cTn>
                                        <p:tgtEl>
                                          <p:spTgt spid="964"/>
                                        </p:tgtEl>
                                        <p:attrNameLst>
                                          <p:attrName>style.visibility</p:attrName>
                                        </p:attrNameLst>
                                      </p:cBhvr>
                                      <p:to>
                                        <p:strVal val="visible"/>
                                      </p:to>
                                    </p:set>
                                    <p:anim calcmode="lin" valueType="num">
                                      <p:cBhvr additive="base">
                                        <p:cTn id="10" dur="1000"/>
                                        <p:tgtEl>
                                          <p:spTgt spid="9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5"/>
        <p:cNvGrpSpPr/>
        <p:nvPr/>
      </p:nvGrpSpPr>
      <p:grpSpPr>
        <a:xfrm>
          <a:off x="0" y="0"/>
          <a:ext cx="0" cy="0"/>
          <a:chOff x="0" y="0"/>
          <a:chExt cx="0" cy="0"/>
        </a:xfrm>
      </p:grpSpPr>
      <p:sp>
        <p:nvSpPr>
          <p:cNvPr id="556" name="Google Shape;556;p99"/>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57" name="Google Shape;557;p99"/>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50000"/>
              </a:lnSpc>
              <a:spcBef>
                <a:spcPts val="0"/>
              </a:spcBef>
              <a:spcAft>
                <a:spcPts val="0"/>
              </a:spcAft>
              <a:buSzPts val="1800"/>
              <a:buChar char="●"/>
            </a:pPr>
            <a:r>
              <a:rPr lang="en" sz="2400" dirty="0"/>
              <a:t>Ungodly Cainites?</a:t>
            </a:r>
          </a:p>
          <a:p>
            <a:pPr lvl="1" indent="-342900">
              <a:spcBef>
                <a:spcPts val="0"/>
              </a:spcBef>
              <a:buSzPts val="1800"/>
              <a:buFont typeface="Courier New" panose="02070309020205020404" pitchFamily="49" charset="0"/>
              <a:buChar char="o"/>
            </a:pPr>
            <a:r>
              <a:rPr lang="en" sz="1800" dirty="0"/>
              <a:t>Cain</a:t>
            </a:r>
            <a:endParaRPr sz="1800" dirty="0"/>
          </a:p>
          <a:p>
            <a:pPr lvl="1" indent="-342900">
              <a:spcBef>
                <a:spcPts val="0"/>
              </a:spcBef>
              <a:buSzPts val="1800"/>
              <a:buFont typeface="Courier New" panose="02070309020205020404" pitchFamily="49" charset="0"/>
              <a:buChar char="o"/>
            </a:pPr>
            <a:r>
              <a:rPr lang="en" sz="1800" dirty="0"/>
              <a:t>Enoch</a:t>
            </a:r>
            <a:endParaRPr sz="1800" dirty="0"/>
          </a:p>
          <a:p>
            <a:pPr lvl="1" indent="-342900">
              <a:spcBef>
                <a:spcPts val="0"/>
              </a:spcBef>
              <a:buSzPts val="1800"/>
              <a:buFont typeface="Courier New" panose="02070309020205020404" pitchFamily="49" charset="0"/>
              <a:buChar char="o"/>
            </a:pPr>
            <a:r>
              <a:rPr lang="en" sz="1800" dirty="0"/>
              <a:t>Irad</a:t>
            </a:r>
            <a:endParaRPr sz="1800" dirty="0"/>
          </a:p>
          <a:p>
            <a:pPr lvl="1" indent="-342900">
              <a:spcBef>
                <a:spcPts val="0"/>
              </a:spcBef>
              <a:buSzPts val="1800"/>
              <a:buFont typeface="Courier New" panose="02070309020205020404" pitchFamily="49" charset="0"/>
              <a:buChar char="o"/>
            </a:pPr>
            <a:r>
              <a:rPr lang="en" sz="1800" dirty="0"/>
              <a:t>Mehujael – “smitten by God”?</a:t>
            </a:r>
            <a:endParaRPr sz="1800" dirty="0"/>
          </a:p>
          <a:p>
            <a:pPr lvl="1" indent="-342900">
              <a:spcBef>
                <a:spcPts val="0"/>
              </a:spcBef>
              <a:buSzPts val="1800"/>
              <a:buFont typeface="Courier New" panose="02070309020205020404" pitchFamily="49" charset="0"/>
              <a:buChar char="o"/>
            </a:pPr>
            <a:r>
              <a:rPr lang="en" sz="1800" dirty="0"/>
              <a:t>Methushael – “man of God”?</a:t>
            </a:r>
            <a:endParaRPr sz="1800" dirty="0"/>
          </a:p>
          <a:p>
            <a:pPr lvl="1" indent="-342900">
              <a:spcBef>
                <a:spcPts val="0"/>
              </a:spcBef>
              <a:buSzPts val="1800"/>
              <a:buFont typeface="Courier New" panose="02070309020205020404" pitchFamily="49" charset="0"/>
              <a:buChar char="o"/>
            </a:pPr>
            <a:r>
              <a:rPr lang="en" sz="1800" dirty="0"/>
              <a:t>Lamech</a:t>
            </a:r>
            <a:endParaRPr sz="1800" dirty="0"/>
          </a:p>
        </p:txBody>
      </p:sp>
    </p:spTree>
    <p:extLst>
      <p:ext uri="{BB962C8B-B14F-4D97-AF65-F5344CB8AC3E}">
        <p14:creationId xmlns:p14="http://schemas.microsoft.com/office/powerpoint/2010/main" val="7129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1000"/>
                                        <p:tgtEl>
                                          <p:spTgt spid="55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57"/>
                                        </p:tgtEl>
                                        <p:attrNameLst>
                                          <p:attrName>style.visibility</p:attrName>
                                        </p:attrNameLst>
                                      </p:cBhvr>
                                      <p:to>
                                        <p:strVal val="visible"/>
                                      </p:to>
                                    </p:set>
                                    <p:anim calcmode="lin" valueType="num">
                                      <p:cBhvr additive="base">
                                        <p:cTn id="10" dur="1000"/>
                                        <p:tgtEl>
                                          <p:spTgt spid="5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1"/>
          <p:cNvSpPr txBox="1">
            <a:spLocks noGrp="1"/>
          </p:cNvSpPr>
          <p:nvPr>
            <p:ph type="title"/>
          </p:nvPr>
        </p:nvSpPr>
        <p:spPr>
          <a:xfrm>
            <a:off x="251927" y="1729950"/>
            <a:ext cx="8649477" cy="841800"/>
          </a:xfrm>
          <a:prstGeom prst="rect">
            <a:avLst/>
          </a:prstGeom>
        </p:spPr>
        <p:txBody>
          <a:bodyPr spcFirstLastPara="1" wrap="square" lIns="91425" tIns="91425" rIns="91425" bIns="91425" anchor="ctr" anchorCtr="0">
            <a:noAutofit/>
          </a:bodyPr>
          <a:lstStyle/>
          <a:p>
            <a:pPr lvl="0"/>
            <a:r>
              <a:rPr lang="en-US" sz="2500" dirty="0"/>
              <a:t>(That was also regarded as a </a:t>
            </a:r>
            <a:r>
              <a:rPr lang="en-US" sz="2500" u="sng" dirty="0"/>
              <a:t>land of giants</a:t>
            </a:r>
            <a:r>
              <a:rPr lang="en-US" sz="2500" dirty="0"/>
              <a:t>; </a:t>
            </a:r>
            <a:r>
              <a:rPr lang="en-US" sz="2500" u="sng" dirty="0"/>
              <a:t>giants formerly dwelt there</a:t>
            </a:r>
            <a:r>
              <a:rPr lang="en-US" sz="2500" dirty="0"/>
              <a:t>. But the Ammonites call them </a:t>
            </a:r>
            <a:r>
              <a:rPr lang="en-US" sz="2500" u="sng" dirty="0"/>
              <a:t>Zamzummim</a:t>
            </a:r>
            <a:r>
              <a:rPr lang="en-US" sz="2500" dirty="0"/>
              <a:t>, a people as great and numerous and </a:t>
            </a:r>
            <a:r>
              <a:rPr lang="en-US" sz="2500" u="sng" dirty="0"/>
              <a:t>tall as the </a:t>
            </a:r>
            <a:r>
              <a:rPr lang="en-US" sz="2500" u="sng" dirty="0" err="1"/>
              <a:t>Anakim</a:t>
            </a:r>
            <a:r>
              <a:rPr lang="en-US" sz="2500" dirty="0"/>
              <a:t>. But the </a:t>
            </a:r>
            <a:r>
              <a:rPr lang="en-US" sz="2500" cap="small" dirty="0"/>
              <a:t>Lord</a:t>
            </a:r>
            <a:r>
              <a:rPr lang="en-US" sz="2500" dirty="0"/>
              <a:t> destroyed them before them, and they dispossessed them and dwelt in their place…)</a:t>
            </a:r>
            <a:endParaRPr sz="2500" dirty="0"/>
          </a:p>
        </p:txBody>
      </p:sp>
      <p:sp>
        <p:nvSpPr>
          <p:cNvPr id="964" name="Google Shape;964;p17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lvl="0"/>
            <a:r>
              <a:rPr lang="en-US" dirty="0"/>
              <a:t>Deuteronomy 2:19–21</a:t>
            </a:r>
            <a:r>
              <a:rPr lang="en" dirty="0"/>
              <a:t>, NKJV</a:t>
            </a:r>
            <a:endParaRPr dirty="0"/>
          </a:p>
        </p:txBody>
      </p:sp>
    </p:spTree>
    <p:extLst>
      <p:ext uri="{BB962C8B-B14F-4D97-AF65-F5344CB8AC3E}">
        <p14:creationId xmlns:p14="http://schemas.microsoft.com/office/powerpoint/2010/main" val="113401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childTnLst>
                                </p:cTn>
                              </p:par>
                              <p:par>
                                <p:cTn id="8" presetID="2" presetClass="entr" presetSubtype="2" fill="hold" nodeType="withEffect">
                                  <p:stCondLst>
                                    <p:cond delay="0"/>
                                  </p:stCondLst>
                                  <p:childTnLst>
                                    <p:set>
                                      <p:cBhvr>
                                        <p:cTn id="9" dur="1" fill="hold">
                                          <p:stCondLst>
                                            <p:cond delay="0"/>
                                          </p:stCondLst>
                                        </p:cTn>
                                        <p:tgtEl>
                                          <p:spTgt spid="964"/>
                                        </p:tgtEl>
                                        <p:attrNameLst>
                                          <p:attrName>style.visibility</p:attrName>
                                        </p:attrNameLst>
                                      </p:cBhvr>
                                      <p:to>
                                        <p:strVal val="visible"/>
                                      </p:to>
                                    </p:set>
                                    <p:anim calcmode="lin" valueType="num">
                                      <p:cBhvr additive="base">
                                        <p:cTn id="10" dur="1000"/>
                                        <p:tgtEl>
                                          <p:spTgt spid="9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Giant Clans</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err="1"/>
              <a:t>Anakim</a:t>
            </a:r>
            <a:endParaRPr lang="en-US" sz="2400" dirty="0"/>
          </a:p>
          <a:p>
            <a:pPr marL="457200" marR="0" lvl="0" indent="-342900" algn="l" rtl="0">
              <a:lnSpc>
                <a:spcPct val="100000"/>
              </a:lnSpc>
              <a:spcBef>
                <a:spcPts val="0"/>
              </a:spcBef>
              <a:spcAft>
                <a:spcPts val="0"/>
              </a:spcAft>
              <a:buSzPts val="1800"/>
              <a:buChar char="●"/>
            </a:pPr>
            <a:r>
              <a:rPr lang="en-US" sz="2400" dirty="0"/>
              <a:t>Nephilim</a:t>
            </a:r>
          </a:p>
          <a:p>
            <a:pPr marL="457200" marR="0" lvl="0" indent="-342900" algn="l" rtl="0">
              <a:lnSpc>
                <a:spcPct val="100000"/>
              </a:lnSpc>
              <a:spcBef>
                <a:spcPts val="0"/>
              </a:spcBef>
              <a:spcAft>
                <a:spcPts val="0"/>
              </a:spcAft>
              <a:buSzPts val="1800"/>
              <a:buChar char="●"/>
            </a:pPr>
            <a:r>
              <a:rPr lang="en-US" sz="2400" dirty="0" err="1"/>
              <a:t>Rephaim</a:t>
            </a:r>
            <a:endParaRPr lang="en-US" sz="2400" dirty="0"/>
          </a:p>
          <a:p>
            <a:pPr marL="457200" marR="0" lvl="0" indent="-342900" algn="l" rtl="0">
              <a:lnSpc>
                <a:spcPct val="100000"/>
              </a:lnSpc>
              <a:spcBef>
                <a:spcPts val="0"/>
              </a:spcBef>
              <a:spcAft>
                <a:spcPts val="0"/>
              </a:spcAft>
              <a:buSzPts val="1800"/>
              <a:buChar char="●"/>
            </a:pPr>
            <a:r>
              <a:rPr lang="en-US" sz="2400" dirty="0" err="1"/>
              <a:t>Emim</a:t>
            </a:r>
            <a:endParaRPr lang="en-US" sz="2400" dirty="0"/>
          </a:p>
          <a:p>
            <a:pPr marL="457200" marR="0" lvl="0" indent="-342900" algn="l" rtl="0">
              <a:lnSpc>
                <a:spcPct val="100000"/>
              </a:lnSpc>
              <a:spcBef>
                <a:spcPts val="0"/>
              </a:spcBef>
              <a:spcAft>
                <a:spcPts val="0"/>
              </a:spcAft>
              <a:buSzPts val="1800"/>
              <a:buChar char="●"/>
            </a:pPr>
            <a:r>
              <a:rPr lang="en-US" sz="2400" dirty="0" err="1"/>
              <a:t>Zuzim</a:t>
            </a:r>
            <a:r>
              <a:rPr lang="en-US" sz="2400" dirty="0"/>
              <a:t> (Zamzummim)</a:t>
            </a:r>
          </a:p>
          <a:p>
            <a:pPr>
              <a:lnSpc>
                <a:spcPct val="100000"/>
              </a:lnSpc>
            </a:pPr>
            <a:r>
              <a:rPr lang="en-US" sz="2400" dirty="0"/>
              <a:t>Amorites</a:t>
            </a:r>
          </a:p>
        </p:txBody>
      </p:sp>
    </p:spTree>
    <p:extLst>
      <p:ext uri="{BB962C8B-B14F-4D97-AF65-F5344CB8AC3E}">
        <p14:creationId xmlns:p14="http://schemas.microsoft.com/office/powerpoint/2010/main" val="314640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1"/>
          <p:cNvSpPr txBox="1">
            <a:spLocks noGrp="1"/>
          </p:cNvSpPr>
          <p:nvPr>
            <p:ph type="title"/>
          </p:nvPr>
        </p:nvSpPr>
        <p:spPr>
          <a:xfrm>
            <a:off x="251927" y="1729950"/>
            <a:ext cx="8649477" cy="841800"/>
          </a:xfrm>
          <a:prstGeom prst="rect">
            <a:avLst/>
          </a:prstGeom>
        </p:spPr>
        <p:txBody>
          <a:bodyPr spcFirstLastPara="1" wrap="square" lIns="91425" tIns="91425" rIns="91425" bIns="91425" anchor="ctr" anchorCtr="0">
            <a:noAutofit/>
          </a:bodyPr>
          <a:lstStyle/>
          <a:p>
            <a:pPr lvl="0"/>
            <a:r>
              <a:rPr lang="en-US" sz="2800" dirty="0"/>
              <a:t>Yet </a:t>
            </a:r>
            <a:r>
              <a:rPr lang="en-US" sz="2800" u="sng" dirty="0"/>
              <a:t>I destroyed the Amorite </a:t>
            </a:r>
            <a:r>
              <a:rPr lang="en-US" sz="2800" dirty="0"/>
              <a:t>as Israel advanced; </a:t>
            </a:r>
            <a:r>
              <a:rPr lang="en-US" sz="2800" u="sng" dirty="0"/>
              <a:t>his height was like the cedars</a:t>
            </a:r>
            <a:r>
              <a:rPr lang="en-US" sz="2800" dirty="0"/>
              <a:t>, and he was as sturdy as the oaks; I destroyed his fruit above and his roots beneath. </a:t>
            </a:r>
            <a:endParaRPr sz="2800" dirty="0"/>
          </a:p>
        </p:txBody>
      </p:sp>
      <p:sp>
        <p:nvSpPr>
          <p:cNvPr id="964" name="Google Shape;964;p17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lvl="0"/>
            <a:r>
              <a:rPr lang="en-US" dirty="0"/>
              <a:t>Amos 2:9</a:t>
            </a:r>
            <a:r>
              <a:rPr lang="en" dirty="0"/>
              <a:t>, NKJV</a:t>
            </a:r>
            <a:endParaRPr dirty="0"/>
          </a:p>
        </p:txBody>
      </p:sp>
    </p:spTree>
    <p:extLst>
      <p:ext uri="{BB962C8B-B14F-4D97-AF65-F5344CB8AC3E}">
        <p14:creationId xmlns:p14="http://schemas.microsoft.com/office/powerpoint/2010/main" val="63618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1000"/>
                                        <p:tgtEl>
                                          <p:spTgt spid="963"/>
                                        </p:tgtEl>
                                      </p:cBhvr>
                                    </p:animEffect>
                                  </p:childTnLst>
                                </p:cTn>
                              </p:par>
                              <p:par>
                                <p:cTn id="8" presetID="2" presetClass="entr" presetSubtype="2" fill="hold" nodeType="withEffect">
                                  <p:stCondLst>
                                    <p:cond delay="0"/>
                                  </p:stCondLst>
                                  <p:childTnLst>
                                    <p:set>
                                      <p:cBhvr>
                                        <p:cTn id="9" dur="1" fill="hold">
                                          <p:stCondLst>
                                            <p:cond delay="0"/>
                                          </p:stCondLst>
                                        </p:cTn>
                                        <p:tgtEl>
                                          <p:spTgt spid="964"/>
                                        </p:tgtEl>
                                        <p:attrNameLst>
                                          <p:attrName>style.visibility</p:attrName>
                                        </p:attrNameLst>
                                      </p:cBhvr>
                                      <p:to>
                                        <p:strVal val="visible"/>
                                      </p:to>
                                    </p:set>
                                    <p:anim calcmode="lin" valueType="num">
                                      <p:cBhvr additive="base">
                                        <p:cTn id="10" dur="1000"/>
                                        <p:tgtEl>
                                          <p:spTgt spid="9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64"/>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Did They Suffer from Gigantism?</a:t>
            </a:r>
            <a:endParaRPr dirty="0">
              <a:solidFill>
                <a:schemeClr val="bg1"/>
              </a:solidFill>
            </a:endParaRPr>
          </a:p>
        </p:txBody>
      </p:sp>
    </p:spTree>
    <p:extLst>
      <p:ext uri="{BB962C8B-B14F-4D97-AF65-F5344CB8AC3E}">
        <p14:creationId xmlns:p14="http://schemas.microsoft.com/office/powerpoint/2010/main" val="335380319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Gigantism?</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Entire clans of giants in Scripture</a:t>
            </a:r>
          </a:p>
          <a:p>
            <a:pPr marL="457200" marR="0" lvl="0" indent="-342900" algn="l" rtl="0">
              <a:lnSpc>
                <a:spcPct val="100000"/>
              </a:lnSpc>
              <a:spcBef>
                <a:spcPts val="0"/>
              </a:spcBef>
              <a:spcAft>
                <a:spcPts val="0"/>
              </a:spcAft>
              <a:buSzPts val="1800"/>
              <a:buChar char="●"/>
            </a:pPr>
            <a:r>
              <a:rPr lang="en-US" sz="2400" dirty="0"/>
              <a:t>Modern “giants” are usually the result of a tumor on the pituitary gland</a:t>
            </a:r>
          </a:p>
          <a:p>
            <a:pPr lvl="1" indent="-342900">
              <a:lnSpc>
                <a:spcPct val="100000"/>
              </a:lnSpc>
              <a:spcBef>
                <a:spcPts val="0"/>
              </a:spcBef>
              <a:buSzPts val="1800"/>
              <a:buFont typeface="Courier New" panose="02070309020205020404" pitchFamily="49" charset="0"/>
              <a:buChar char="o"/>
            </a:pPr>
            <a:r>
              <a:rPr lang="en-US" sz="1800" dirty="0"/>
              <a:t>Do not have “giant” children</a:t>
            </a:r>
          </a:p>
          <a:p>
            <a:pPr lvl="1" indent="-342900">
              <a:lnSpc>
                <a:spcPct val="100000"/>
              </a:lnSpc>
              <a:spcBef>
                <a:spcPts val="0"/>
              </a:spcBef>
              <a:buSzPts val="1800"/>
              <a:buFont typeface="Courier New" panose="02070309020205020404" pitchFamily="49" charset="0"/>
              <a:buChar char="o"/>
            </a:pPr>
            <a:r>
              <a:rPr lang="en-US" sz="1800" dirty="0"/>
              <a:t>Suffer from numerous health problems and are not like warriors</a:t>
            </a:r>
          </a:p>
        </p:txBody>
      </p:sp>
    </p:spTree>
    <p:extLst>
      <p:ext uri="{BB962C8B-B14F-4D97-AF65-F5344CB8AC3E}">
        <p14:creationId xmlns:p14="http://schemas.microsoft.com/office/powerpoint/2010/main" val="25384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9182" y="2033286"/>
            <a:ext cx="2866030" cy="1528780"/>
          </a:xfrm>
        </p:spPr>
        <p:txBody>
          <a:bodyPr/>
          <a:lstStyle/>
          <a:p>
            <a:r>
              <a:rPr lang="en-US" dirty="0">
                <a:solidFill>
                  <a:schemeClr val="bg1"/>
                </a:solidFill>
              </a:rPr>
              <a:t>Robert </a:t>
            </a:r>
            <a:r>
              <a:rPr lang="en-US" dirty="0" err="1">
                <a:solidFill>
                  <a:schemeClr val="bg1"/>
                </a:solidFill>
              </a:rPr>
              <a:t>Wadlow</a:t>
            </a:r>
            <a:r>
              <a:rPr lang="en-US" dirty="0">
                <a:solidFill>
                  <a:schemeClr val="bg1"/>
                </a:solidFill>
              </a:rPr>
              <a:t> - 8’11”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428625"/>
            <a:ext cx="326612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7273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Tall Was Goliath?</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Goliath</a:t>
            </a:r>
          </a:p>
          <a:p>
            <a:pPr lvl="1" indent="-342900">
              <a:lnSpc>
                <a:spcPct val="100000"/>
              </a:lnSpc>
              <a:spcBef>
                <a:spcPts val="0"/>
              </a:spcBef>
              <a:buSzPts val="1800"/>
              <a:buFont typeface="Courier New" panose="02070309020205020404" pitchFamily="49" charset="0"/>
              <a:buChar char="o"/>
            </a:pPr>
            <a:r>
              <a:rPr lang="en-US" sz="1800" dirty="0"/>
              <a:t>6’9” or 9’9”? </a:t>
            </a:r>
          </a:p>
          <a:p>
            <a:pPr lvl="1" indent="-342900">
              <a:lnSpc>
                <a:spcPct val="100000"/>
              </a:lnSpc>
              <a:spcBef>
                <a:spcPts val="0"/>
              </a:spcBef>
              <a:buSzPts val="1800"/>
              <a:buFont typeface="Courier New" panose="02070309020205020404" pitchFamily="49" charset="0"/>
              <a:buChar char="o"/>
            </a:pPr>
            <a:r>
              <a:rPr lang="en-US" sz="1800" dirty="0"/>
              <a:t>Ancient textual evidence slightly favors shorter Goliath</a:t>
            </a:r>
          </a:p>
          <a:p>
            <a:pPr lvl="1" indent="-342900">
              <a:lnSpc>
                <a:spcPct val="100000"/>
              </a:lnSpc>
              <a:spcBef>
                <a:spcPts val="0"/>
              </a:spcBef>
              <a:buSzPts val="1800"/>
              <a:buFont typeface="Courier New" panose="02070309020205020404" pitchFamily="49" charset="0"/>
              <a:buChar char="o"/>
            </a:pPr>
            <a:r>
              <a:rPr lang="en-US" sz="1800" dirty="0"/>
              <a:t>Internal evidence seems to suggest the larger Goliath</a:t>
            </a:r>
          </a:p>
          <a:p>
            <a:pPr lvl="1" indent="-342900">
              <a:lnSpc>
                <a:spcPct val="100000"/>
              </a:lnSpc>
              <a:spcBef>
                <a:spcPts val="0"/>
              </a:spcBef>
              <a:buSzPts val="1800"/>
              <a:buFont typeface="Courier New" panose="02070309020205020404" pitchFamily="49" charset="0"/>
              <a:buChar char="o"/>
            </a:pPr>
            <a:r>
              <a:rPr lang="en-US" sz="1800" dirty="0"/>
              <a:t>Coat of mail – 125 pounds</a:t>
            </a:r>
          </a:p>
          <a:p>
            <a:pPr lvl="1" indent="-342900">
              <a:lnSpc>
                <a:spcPct val="100000"/>
              </a:lnSpc>
              <a:spcBef>
                <a:spcPts val="0"/>
              </a:spcBef>
              <a:buSzPts val="1800"/>
              <a:buFont typeface="Courier New" panose="02070309020205020404" pitchFamily="49" charset="0"/>
              <a:buChar char="o"/>
            </a:pPr>
            <a:r>
              <a:rPr lang="en-US" sz="1800" dirty="0"/>
              <a:t>Spearhead – 15 pounds</a:t>
            </a:r>
          </a:p>
          <a:p>
            <a:pPr lvl="1" indent="-342900">
              <a:lnSpc>
                <a:spcPct val="100000"/>
              </a:lnSpc>
              <a:spcBef>
                <a:spcPts val="0"/>
              </a:spcBef>
              <a:buSzPts val="1800"/>
              <a:buChar char="●"/>
            </a:pPr>
            <a:endParaRPr lang="en-US" sz="1800" dirty="0"/>
          </a:p>
        </p:txBody>
      </p:sp>
    </p:spTree>
    <p:extLst>
      <p:ext uri="{BB962C8B-B14F-4D97-AF65-F5344CB8AC3E}">
        <p14:creationId xmlns:p14="http://schemas.microsoft.com/office/powerpoint/2010/main" val="6522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solidFill>
                  <a:schemeClr val="bg1"/>
                </a:solidFill>
              </a:rPr>
              <a:t>Tim with Goliath Spear</a:t>
            </a:r>
          </a:p>
        </p:txBody>
      </p:sp>
      <p:pic>
        <p:nvPicPr>
          <p:cNvPr id="1026" name="Picture 2" descr="M:\Documents\Books\Sons of God and Nephilim\Rough Draft\Goliath Spea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390" y="0"/>
            <a:ext cx="289321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5738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9182" y="2033286"/>
            <a:ext cx="2866030" cy="1528780"/>
          </a:xfrm>
        </p:spPr>
        <p:txBody>
          <a:bodyPr/>
          <a:lstStyle/>
          <a:p>
            <a:r>
              <a:rPr lang="en-US" dirty="0">
                <a:solidFill>
                  <a:schemeClr val="bg1"/>
                </a:solidFill>
              </a:rPr>
              <a:t>Brian Shaw (left)</a:t>
            </a:r>
          </a:p>
          <a:p>
            <a:r>
              <a:rPr lang="en-US" dirty="0" err="1">
                <a:solidFill>
                  <a:schemeClr val="bg1"/>
                </a:solidFill>
              </a:rPr>
              <a:t>Hafthor</a:t>
            </a:r>
            <a:r>
              <a:rPr lang="en-US" dirty="0">
                <a:solidFill>
                  <a:schemeClr val="bg1"/>
                </a:solidFill>
              </a:rPr>
              <a:t> </a:t>
            </a:r>
            <a:r>
              <a:rPr lang="en-US" dirty="0" err="1">
                <a:solidFill>
                  <a:schemeClr val="bg1"/>
                </a:solidFill>
              </a:rPr>
              <a:t>Bjornsson</a:t>
            </a:r>
            <a:endParaRPr lang="en-US" dirty="0">
              <a:solidFill>
                <a:schemeClr val="bg1"/>
              </a:solidFill>
            </a:endParaRPr>
          </a:p>
          <a:p>
            <a:r>
              <a:rPr lang="en-US" dirty="0">
                <a:solidFill>
                  <a:schemeClr val="bg1"/>
                </a:solidFill>
              </a:rPr>
              <a:t>(right)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55" y="200662"/>
            <a:ext cx="7042245" cy="469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211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9182" y="2033286"/>
            <a:ext cx="2866030" cy="1528780"/>
          </a:xfrm>
        </p:spPr>
        <p:txBody>
          <a:bodyPr/>
          <a:lstStyle/>
          <a:p>
            <a:r>
              <a:rPr lang="en-US" dirty="0" err="1">
                <a:solidFill>
                  <a:schemeClr val="bg1"/>
                </a:solidFill>
              </a:rPr>
              <a:t>Hafthor</a:t>
            </a:r>
            <a:r>
              <a:rPr lang="en-US" dirty="0">
                <a:solidFill>
                  <a:schemeClr val="bg1"/>
                </a:solidFill>
              </a:rPr>
              <a:t> </a:t>
            </a:r>
            <a:r>
              <a:rPr lang="en-US" dirty="0" err="1">
                <a:solidFill>
                  <a:schemeClr val="bg1"/>
                </a:solidFill>
              </a:rPr>
              <a:t>Bjornsson</a:t>
            </a:r>
            <a:endParaRPr lang="en-US" dirty="0">
              <a:solidFill>
                <a:schemeClr val="bg1"/>
              </a:solidFill>
            </a:endParaRPr>
          </a:p>
          <a:p>
            <a:r>
              <a:rPr lang="en-US" dirty="0">
                <a:solidFill>
                  <a:schemeClr val="bg1"/>
                </a:solidFill>
              </a:rPr>
              <a:t>with wife Kelsey</a:t>
            </a:r>
          </a:p>
          <a:p>
            <a:r>
              <a:rPr lang="en-US" dirty="0">
                <a:solidFill>
                  <a:schemeClr val="bg1"/>
                </a:solidFill>
              </a:rPr>
              <a:t>6’9” and 5’2”</a:t>
            </a:r>
          </a:p>
        </p:txBody>
      </p:sp>
      <p:pic>
        <p:nvPicPr>
          <p:cNvPr id="2" name="Picture 1">
            <a:extLst>
              <a:ext uri="{FF2B5EF4-FFF2-40B4-BE49-F238E27FC236}">
                <a16:creationId xmlns:a16="http://schemas.microsoft.com/office/drawing/2014/main" id="{2D5FEC0D-FE91-4F2A-A403-F8C89386AC12}"/>
              </a:ext>
            </a:extLst>
          </p:cNvPr>
          <p:cNvPicPr>
            <a:picLocks noChangeAspect="1"/>
          </p:cNvPicPr>
          <p:nvPr/>
        </p:nvPicPr>
        <p:blipFill>
          <a:blip r:embed="rId2"/>
          <a:stretch>
            <a:fillRect/>
          </a:stretch>
        </p:blipFill>
        <p:spPr>
          <a:xfrm>
            <a:off x="2101754" y="675666"/>
            <a:ext cx="7042246" cy="3957185"/>
          </a:xfrm>
          <a:prstGeom prst="rect">
            <a:avLst/>
          </a:prstGeom>
        </p:spPr>
      </p:pic>
    </p:spTree>
    <p:extLst>
      <p:ext uri="{BB962C8B-B14F-4D97-AF65-F5344CB8AC3E}">
        <p14:creationId xmlns:p14="http://schemas.microsoft.com/office/powerpoint/2010/main" val="361417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1"/>
        <p:cNvGrpSpPr/>
        <p:nvPr/>
      </p:nvGrpSpPr>
      <p:grpSpPr>
        <a:xfrm>
          <a:off x="0" y="0"/>
          <a:ext cx="0" cy="0"/>
          <a:chOff x="0" y="0"/>
          <a:chExt cx="0" cy="0"/>
        </a:xfrm>
      </p:grpSpPr>
      <p:sp>
        <p:nvSpPr>
          <p:cNvPr id="532" name="Google Shape;532;p95"/>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And as for Seth, to him also a son was born; and he named him </a:t>
            </a:r>
            <a:r>
              <a:rPr lang="en-US" sz="3200" dirty="0" err="1"/>
              <a:t>Enosh</a:t>
            </a:r>
            <a:r>
              <a:rPr lang="en-US" sz="3200" dirty="0"/>
              <a:t>. Then men began to call on the name of Yahweh.</a:t>
            </a:r>
            <a:endParaRPr sz="3200" dirty="0"/>
          </a:p>
        </p:txBody>
      </p:sp>
      <p:sp>
        <p:nvSpPr>
          <p:cNvPr id="533" name="Google Shape;533;p95"/>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Genesis 4:26, NKJV</a:t>
            </a:r>
            <a:endParaRPr dirty="0"/>
          </a:p>
        </p:txBody>
      </p:sp>
    </p:spTree>
    <p:extLst>
      <p:ext uri="{BB962C8B-B14F-4D97-AF65-F5344CB8AC3E}">
        <p14:creationId xmlns:p14="http://schemas.microsoft.com/office/powerpoint/2010/main" val="31421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par>
                                <p:cTn id="8" presetID="2" presetClass="entr" presetSubtype="2" fill="hold" nodeType="withEffect">
                                  <p:stCondLst>
                                    <p:cond delay="0"/>
                                  </p:stCondLst>
                                  <p:childTnLst>
                                    <p:set>
                                      <p:cBhvr>
                                        <p:cTn id="9" dur="1" fill="hold">
                                          <p:stCondLst>
                                            <p:cond delay="0"/>
                                          </p:stCondLst>
                                        </p:cTn>
                                        <p:tgtEl>
                                          <p:spTgt spid="533"/>
                                        </p:tgtEl>
                                        <p:attrNameLst>
                                          <p:attrName>style.visibility</p:attrName>
                                        </p:attrNameLst>
                                      </p:cBhvr>
                                      <p:to>
                                        <p:strVal val="visible"/>
                                      </p:to>
                                    </p:set>
                                    <p:anim calcmode="lin" valueType="num">
                                      <p:cBhvr additive="base">
                                        <p:cTn id="10" dur="1000"/>
                                        <p:tgtEl>
                                          <p:spTgt spid="5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Tall Was Goliath?</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Goliath</a:t>
            </a:r>
          </a:p>
          <a:p>
            <a:pPr lvl="1" indent="-342900">
              <a:lnSpc>
                <a:spcPct val="100000"/>
              </a:lnSpc>
              <a:spcBef>
                <a:spcPts val="0"/>
              </a:spcBef>
              <a:buSzPts val="1800"/>
              <a:buFont typeface="Courier New" panose="02070309020205020404" pitchFamily="49" charset="0"/>
              <a:buChar char="o"/>
            </a:pPr>
            <a:r>
              <a:rPr lang="en-US" sz="1800" dirty="0"/>
              <a:t>Was he measured by David’s cubit? Was David short?</a:t>
            </a:r>
          </a:p>
        </p:txBody>
      </p:sp>
    </p:spTree>
    <p:extLst>
      <p:ext uri="{BB962C8B-B14F-4D97-AF65-F5344CB8AC3E}">
        <p14:creationId xmlns:p14="http://schemas.microsoft.com/office/powerpoint/2010/main" val="4124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Tall Were the Israelites?</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Numerous scholars cite Victor Matthews, </a:t>
            </a:r>
            <a:r>
              <a:rPr lang="en-US" sz="2400" i="1" dirty="0"/>
              <a:t>Manners and Customs in the Bible</a:t>
            </a:r>
            <a:r>
              <a:rPr lang="en-US" sz="2400" dirty="0"/>
              <a:t>, rev. ed., </a:t>
            </a:r>
          </a:p>
          <a:p>
            <a:pPr lvl="1" indent="-342900">
              <a:lnSpc>
                <a:spcPct val="100000"/>
              </a:lnSpc>
              <a:spcBef>
                <a:spcPts val="0"/>
              </a:spcBef>
              <a:buSzPts val="1800"/>
              <a:buFont typeface="Courier New" panose="02070309020205020404" pitchFamily="49" charset="0"/>
              <a:buChar char="o"/>
            </a:pPr>
            <a:r>
              <a:rPr lang="en-US" sz="1800" dirty="0"/>
              <a:t>Page 3, “…short in stature (averaging about 5 feet tall for males)”</a:t>
            </a:r>
          </a:p>
          <a:p>
            <a:pPr lvl="1" indent="-342900">
              <a:lnSpc>
                <a:spcPct val="100000"/>
              </a:lnSpc>
              <a:spcBef>
                <a:spcPts val="0"/>
              </a:spcBef>
              <a:buSzPts val="1800"/>
              <a:buFont typeface="Courier New" panose="02070309020205020404" pitchFamily="49" charset="0"/>
              <a:buChar char="o"/>
            </a:pPr>
            <a:r>
              <a:rPr lang="en-US" sz="1800" dirty="0"/>
              <a:t>No documentation other than generic reference to burials</a:t>
            </a:r>
          </a:p>
          <a:p>
            <a:pPr lvl="1" indent="-342900">
              <a:lnSpc>
                <a:spcPct val="100000"/>
              </a:lnSpc>
              <a:spcBef>
                <a:spcPts val="0"/>
              </a:spcBef>
              <a:buSzPts val="1800"/>
              <a:buFont typeface="Courier New" panose="02070309020205020404" pitchFamily="49" charset="0"/>
              <a:buChar char="o"/>
            </a:pPr>
            <a:r>
              <a:rPr lang="en-US" sz="1800" dirty="0"/>
              <a:t>Describing people in Patriarchal period—not David’s time</a:t>
            </a:r>
          </a:p>
        </p:txBody>
      </p:sp>
    </p:spTree>
    <p:extLst>
      <p:ext uri="{BB962C8B-B14F-4D97-AF65-F5344CB8AC3E}">
        <p14:creationId xmlns:p14="http://schemas.microsoft.com/office/powerpoint/2010/main" val="39220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Tall Were the Israelites?</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i="1" dirty="0"/>
              <a:t>Bible and Spade </a:t>
            </a:r>
            <a:r>
              <a:rPr lang="en-US" sz="2400" dirty="0"/>
              <a:t>(1995), “Tomb And Teeth: A Dentist’s View Of Ancient Israelites”</a:t>
            </a:r>
          </a:p>
          <a:p>
            <a:pPr lvl="1" indent="-342900">
              <a:lnSpc>
                <a:spcPct val="100000"/>
              </a:lnSpc>
              <a:spcBef>
                <a:spcPts val="0"/>
              </a:spcBef>
              <a:buSzPts val="1800"/>
              <a:buFont typeface="Courier New" panose="02070309020205020404" pitchFamily="49" charset="0"/>
              <a:buChar char="o"/>
            </a:pPr>
            <a:r>
              <a:rPr lang="en-US" sz="1800" dirty="0"/>
              <a:t>Khirbet </a:t>
            </a:r>
            <a:r>
              <a:rPr lang="en-US" sz="1800" dirty="0" err="1"/>
              <a:t>Nisya</a:t>
            </a:r>
            <a:r>
              <a:rPr lang="en-US" sz="1800" dirty="0"/>
              <a:t> cave (period of Judges)</a:t>
            </a:r>
          </a:p>
          <a:p>
            <a:pPr lvl="1" indent="-342900">
              <a:lnSpc>
                <a:spcPct val="100000"/>
              </a:lnSpc>
              <a:spcBef>
                <a:spcPts val="0"/>
              </a:spcBef>
              <a:buSzPts val="1800"/>
              <a:buFont typeface="Courier New" panose="02070309020205020404" pitchFamily="49" charset="0"/>
              <a:buChar char="o"/>
            </a:pPr>
            <a:r>
              <a:rPr lang="en-US" sz="1800" dirty="0"/>
              <a:t>792 teeth plus jaw fragments</a:t>
            </a:r>
          </a:p>
          <a:p>
            <a:pPr lvl="1" indent="-342900">
              <a:lnSpc>
                <a:spcPct val="100000"/>
              </a:lnSpc>
              <a:spcBef>
                <a:spcPts val="0"/>
              </a:spcBef>
              <a:buSzPts val="1800"/>
              <a:buFont typeface="Courier New" panose="02070309020205020404" pitchFamily="49" charset="0"/>
              <a:buChar char="o"/>
            </a:pPr>
            <a:r>
              <a:rPr lang="en-US" sz="1800" dirty="0"/>
              <a:t>Average height about 5’6”</a:t>
            </a:r>
          </a:p>
          <a:p>
            <a:pPr lvl="1" indent="-342900">
              <a:lnSpc>
                <a:spcPct val="100000"/>
              </a:lnSpc>
              <a:spcBef>
                <a:spcPts val="0"/>
              </a:spcBef>
              <a:buSzPts val="1800"/>
              <a:buFont typeface="Courier New" panose="02070309020205020404" pitchFamily="49" charset="0"/>
              <a:buChar char="o"/>
            </a:pPr>
            <a:r>
              <a:rPr lang="en-US" sz="1800" dirty="0"/>
              <a:t>“Estimates from other sites (including nearby Jerusalem 400 years later) suggest males ranged from 5’4” to 5’8” in height.”</a:t>
            </a:r>
            <a:endParaRPr lang="en-US" dirty="0"/>
          </a:p>
        </p:txBody>
      </p:sp>
    </p:spTree>
    <p:extLst>
      <p:ext uri="{BB962C8B-B14F-4D97-AF65-F5344CB8AC3E}">
        <p14:creationId xmlns:p14="http://schemas.microsoft.com/office/powerpoint/2010/main" val="78105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Big Was David?</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He wielded Goliath’s sword</a:t>
            </a:r>
          </a:p>
          <a:p>
            <a:pPr>
              <a:lnSpc>
                <a:spcPct val="100000"/>
              </a:lnSpc>
            </a:pPr>
            <a:r>
              <a:rPr lang="en-US" sz="2400" dirty="0"/>
              <a:t>Older brother was big</a:t>
            </a:r>
          </a:p>
          <a:p>
            <a:pPr>
              <a:lnSpc>
                <a:spcPct val="100000"/>
              </a:lnSpc>
            </a:pPr>
            <a:r>
              <a:rPr lang="en-US" sz="2400" dirty="0"/>
              <a:t>Saul offered his armor to David</a:t>
            </a:r>
          </a:p>
          <a:p>
            <a:pPr>
              <a:lnSpc>
                <a:spcPct val="100000"/>
              </a:lnSpc>
            </a:pPr>
            <a:r>
              <a:rPr lang="en-US" sz="2400" dirty="0"/>
              <a:t>Called a mighty man of war before Goliath</a:t>
            </a:r>
          </a:p>
          <a:p>
            <a:pPr>
              <a:lnSpc>
                <a:spcPct val="100000"/>
              </a:lnSpc>
            </a:pPr>
            <a:r>
              <a:rPr lang="en-US" sz="2400" dirty="0"/>
              <a:t>Had already killed a bear and lion barehanded</a:t>
            </a:r>
          </a:p>
        </p:txBody>
      </p:sp>
    </p:spTree>
    <p:extLst>
      <p:ext uri="{BB962C8B-B14F-4D97-AF65-F5344CB8AC3E}">
        <p14:creationId xmlns:p14="http://schemas.microsoft.com/office/powerpoint/2010/main" val="32820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Tall Was Goliath?</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Goliath</a:t>
            </a:r>
          </a:p>
          <a:p>
            <a:pPr lvl="1" indent="-342900">
              <a:lnSpc>
                <a:spcPct val="100000"/>
              </a:lnSpc>
              <a:spcBef>
                <a:spcPts val="0"/>
              </a:spcBef>
              <a:buSzPts val="1800"/>
              <a:buFont typeface="Courier New" panose="02070309020205020404" pitchFamily="49" charset="0"/>
              <a:buChar char="o"/>
            </a:pPr>
            <a:r>
              <a:rPr lang="en-US" sz="1800" dirty="0"/>
              <a:t>Egyptian records speak of the </a:t>
            </a:r>
            <a:r>
              <a:rPr lang="en-US" sz="1800" dirty="0" err="1"/>
              <a:t>Anakim</a:t>
            </a:r>
            <a:r>
              <a:rPr lang="en-US" sz="1800" dirty="0"/>
              <a:t> and describe them as being up to 8’7”</a:t>
            </a:r>
          </a:p>
          <a:p>
            <a:pPr lvl="1" indent="-342900">
              <a:lnSpc>
                <a:spcPct val="100000"/>
              </a:lnSpc>
              <a:spcBef>
                <a:spcPts val="0"/>
              </a:spcBef>
              <a:buSzPts val="1800"/>
              <a:buFont typeface="Courier New" panose="02070309020205020404" pitchFamily="49" charset="0"/>
              <a:buChar char="o"/>
            </a:pPr>
            <a:r>
              <a:rPr lang="en-US" sz="1800" dirty="0" err="1"/>
              <a:t>Shasu</a:t>
            </a:r>
            <a:r>
              <a:rPr lang="en-US" sz="1800" dirty="0"/>
              <a:t> spies are depicted as being very tall</a:t>
            </a:r>
          </a:p>
        </p:txBody>
      </p:sp>
    </p:spTree>
    <p:extLst>
      <p:ext uri="{BB962C8B-B14F-4D97-AF65-F5344CB8AC3E}">
        <p14:creationId xmlns:p14="http://schemas.microsoft.com/office/powerpoint/2010/main" val="92753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1000"/>
                                        <p:tgtEl>
                                          <p:spTgt spid="9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70"/>
                                        </p:tgtEl>
                                        <p:attrNameLst>
                                          <p:attrName>style.visibility</p:attrName>
                                        </p:attrNameLst>
                                      </p:cBhvr>
                                      <p:to>
                                        <p:strVal val="visible"/>
                                      </p:to>
                                    </p:set>
                                    <p:anim calcmode="lin" valueType="num">
                                      <p:cBhvr additive="base">
                                        <p:cTn id="10"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9182" y="2033286"/>
            <a:ext cx="2866030" cy="1528780"/>
          </a:xfrm>
        </p:spPr>
        <p:txBody>
          <a:bodyPr/>
          <a:lstStyle/>
          <a:p>
            <a:r>
              <a:rPr lang="en-US" dirty="0" err="1">
                <a:solidFill>
                  <a:schemeClr val="bg1"/>
                </a:solidFill>
              </a:rPr>
              <a:t>Shasu</a:t>
            </a:r>
            <a:r>
              <a:rPr lang="en-US" dirty="0">
                <a:solidFill>
                  <a:schemeClr val="bg1"/>
                </a:solidFill>
              </a:rPr>
              <a:t> spies</a:t>
            </a:r>
          </a:p>
          <a:p>
            <a:r>
              <a:rPr lang="en-US" dirty="0">
                <a:solidFill>
                  <a:schemeClr val="bg1"/>
                </a:solidFill>
              </a:rPr>
              <a:t>(kneeling in center)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942975"/>
            <a:ext cx="669607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14876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1"/>
          <p:cNvSpPr txBox="1">
            <a:spLocks noGrp="1"/>
          </p:cNvSpPr>
          <p:nvPr>
            <p:ph type="title"/>
          </p:nvPr>
        </p:nvSpPr>
        <p:spPr>
          <a:xfrm>
            <a:off x="251927" y="1729950"/>
            <a:ext cx="8649477" cy="841800"/>
          </a:xfrm>
          <a:prstGeom prst="rect">
            <a:avLst/>
          </a:prstGeom>
        </p:spPr>
        <p:txBody>
          <a:bodyPr spcFirstLastPara="1" wrap="square" lIns="91425" tIns="91425" rIns="91425" bIns="91425" anchor="ctr" anchorCtr="0">
            <a:noAutofit/>
          </a:bodyPr>
          <a:lstStyle/>
          <a:p>
            <a:pPr lvl="0"/>
            <a:r>
              <a:rPr lang="en-US" sz="2500" dirty="0"/>
              <a:t>For only </a:t>
            </a:r>
            <a:r>
              <a:rPr lang="en-US" sz="2500" dirty="0" err="1"/>
              <a:t>Og</a:t>
            </a:r>
            <a:r>
              <a:rPr lang="en-US" sz="2500" dirty="0"/>
              <a:t> king of Bashan remained of the remnant </a:t>
            </a:r>
            <a:br>
              <a:rPr lang="en-US" sz="2500" dirty="0"/>
            </a:br>
            <a:r>
              <a:rPr lang="en-US" sz="2500" dirty="0"/>
              <a:t>of the giants. Indeed his bedstead was an iron bedstead. </a:t>
            </a:r>
            <a:br>
              <a:rPr lang="en-US" sz="2500" dirty="0"/>
            </a:br>
            <a:r>
              <a:rPr lang="en-US" sz="2500" dirty="0"/>
              <a:t>(Is it not in Rabbah of the people of Ammon?) </a:t>
            </a:r>
            <a:br>
              <a:rPr lang="en-US" sz="2500" dirty="0"/>
            </a:br>
            <a:r>
              <a:rPr lang="en-US" sz="2500" u="sng" dirty="0"/>
              <a:t>Nine cubits is its length and four cubits </a:t>
            </a:r>
            <a:r>
              <a:rPr lang="en-US" sz="2500" dirty="0"/>
              <a:t>its width, </a:t>
            </a:r>
            <a:br>
              <a:rPr lang="en-US" sz="2500" dirty="0"/>
            </a:br>
            <a:r>
              <a:rPr lang="en-US" sz="2500" dirty="0"/>
              <a:t>according to the standard cubit [i.e. “by the cubit of a man”].</a:t>
            </a:r>
            <a:endParaRPr sz="2500" dirty="0"/>
          </a:p>
        </p:txBody>
      </p:sp>
      <p:sp>
        <p:nvSpPr>
          <p:cNvPr id="964" name="Google Shape;964;p171"/>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lvl="0"/>
            <a:r>
              <a:rPr lang="en-US" dirty="0"/>
              <a:t>Deuteronomy 3:11</a:t>
            </a:r>
            <a:r>
              <a:rPr lang="en" dirty="0"/>
              <a:t>, NKJV</a:t>
            </a:r>
            <a:endParaRPr dirty="0"/>
          </a:p>
        </p:txBody>
      </p:sp>
    </p:spTree>
    <p:extLst>
      <p:ext uri="{BB962C8B-B14F-4D97-AF65-F5344CB8AC3E}">
        <p14:creationId xmlns:p14="http://schemas.microsoft.com/office/powerpoint/2010/main" val="288819754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8"/>
        <p:cNvGrpSpPr/>
        <p:nvPr/>
      </p:nvGrpSpPr>
      <p:grpSpPr>
        <a:xfrm>
          <a:off x="0" y="0"/>
          <a:ext cx="0" cy="0"/>
          <a:chOff x="0" y="0"/>
          <a:chExt cx="0" cy="0"/>
        </a:xfrm>
      </p:grpSpPr>
      <p:sp>
        <p:nvSpPr>
          <p:cNvPr id="969" name="Google Shape;969;p172"/>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Big Was Og?</a:t>
            </a:r>
            <a:endParaRPr dirty="0"/>
          </a:p>
        </p:txBody>
      </p:sp>
      <p:sp>
        <p:nvSpPr>
          <p:cNvPr id="970" name="Google Shape;970;p172"/>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err="1"/>
              <a:t>Og</a:t>
            </a:r>
            <a:endParaRPr lang="en-US" sz="2400" dirty="0"/>
          </a:p>
          <a:p>
            <a:pPr lvl="1" indent="-342900">
              <a:lnSpc>
                <a:spcPct val="100000"/>
              </a:lnSpc>
              <a:spcBef>
                <a:spcPts val="0"/>
              </a:spcBef>
              <a:buSzPts val="1800"/>
              <a:buFont typeface="Courier New" panose="02070309020205020404" pitchFamily="49" charset="0"/>
              <a:buChar char="o"/>
            </a:pPr>
            <a:r>
              <a:rPr lang="en-US" sz="1800" dirty="0"/>
              <a:t>Bed – 6’ x 13’6”</a:t>
            </a:r>
          </a:p>
          <a:p>
            <a:pPr lvl="1" indent="-342900">
              <a:lnSpc>
                <a:spcPct val="100000"/>
              </a:lnSpc>
              <a:spcBef>
                <a:spcPts val="0"/>
              </a:spcBef>
              <a:buSzPts val="1800"/>
              <a:buFont typeface="Courier New" panose="02070309020205020404" pitchFamily="49" charset="0"/>
              <a:buChar char="o"/>
            </a:pPr>
            <a:r>
              <a:rPr lang="en-US" sz="1800" dirty="0"/>
              <a:t>If </a:t>
            </a:r>
            <a:r>
              <a:rPr lang="en-US" sz="1800" dirty="0" err="1"/>
              <a:t>Og</a:t>
            </a:r>
            <a:r>
              <a:rPr lang="en-US" sz="1800" dirty="0"/>
              <a:t> were as tall as his bed is long, and built to my proportions  (6’9” and 250 pounds), then he would have weighed 2000 pounds</a:t>
            </a:r>
          </a:p>
        </p:txBody>
      </p:sp>
    </p:spTree>
    <p:extLst>
      <p:ext uri="{BB962C8B-B14F-4D97-AF65-F5344CB8AC3E}">
        <p14:creationId xmlns:p14="http://schemas.microsoft.com/office/powerpoint/2010/main" val="240481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70"/>
                                        </p:tgtEl>
                                        <p:attrNameLst>
                                          <p:attrName>style.visibility</p:attrName>
                                        </p:attrNameLst>
                                      </p:cBhvr>
                                      <p:to>
                                        <p:strVal val="visible"/>
                                      </p:to>
                                    </p:set>
                                    <p:anim calcmode="lin" valueType="num">
                                      <p:cBhvr additive="base">
                                        <p:cTn id="7" dur="1000"/>
                                        <p:tgtEl>
                                          <p:spTgt spid="9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50"/>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Got Questions?</a:t>
            </a:r>
            <a:endParaRPr dirty="0">
              <a:solidFill>
                <a:schemeClr val="bg1"/>
              </a:solidFill>
            </a:endParaRPr>
          </a:p>
        </p:txBody>
      </p:sp>
    </p:spTree>
    <p:extLst>
      <p:ext uri="{BB962C8B-B14F-4D97-AF65-F5344CB8AC3E}">
        <p14:creationId xmlns:p14="http://schemas.microsoft.com/office/powerpoint/2010/main" val="354967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9D316A-4E2A-4932-B394-65EAFC50C203}"/>
              </a:ext>
            </a:extLst>
          </p:cNvPr>
          <p:cNvPicPr>
            <a:picLocks noChangeAspect="1"/>
          </p:cNvPicPr>
          <p:nvPr/>
        </p:nvPicPr>
        <p:blipFill>
          <a:blip r:embed="rId2"/>
          <a:stretch>
            <a:fillRect/>
          </a:stretch>
        </p:blipFill>
        <p:spPr>
          <a:xfrm>
            <a:off x="2889589" y="0"/>
            <a:ext cx="3364821" cy="5143500"/>
          </a:xfrm>
          <a:prstGeom prst="rect">
            <a:avLst/>
          </a:prstGeom>
        </p:spPr>
      </p:pic>
    </p:spTree>
    <p:extLst>
      <p:ext uri="{BB962C8B-B14F-4D97-AF65-F5344CB8AC3E}">
        <p14:creationId xmlns:p14="http://schemas.microsoft.com/office/powerpoint/2010/main" val="312392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5"/>
        <p:cNvGrpSpPr/>
        <p:nvPr/>
      </p:nvGrpSpPr>
      <p:grpSpPr>
        <a:xfrm>
          <a:off x="0" y="0"/>
          <a:ext cx="0" cy="0"/>
          <a:chOff x="0" y="0"/>
          <a:chExt cx="0" cy="0"/>
        </a:xfrm>
      </p:grpSpPr>
      <p:sp>
        <p:nvSpPr>
          <p:cNvPr id="556" name="Google Shape;556;p99"/>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57" name="Google Shape;557;p99"/>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50000"/>
              </a:lnSpc>
              <a:spcBef>
                <a:spcPts val="0"/>
              </a:spcBef>
              <a:spcAft>
                <a:spcPts val="0"/>
              </a:spcAft>
              <a:buSzPts val="1800"/>
              <a:buChar char="●"/>
            </a:pPr>
            <a:r>
              <a:rPr lang="en" sz="2400" dirty="0"/>
              <a:t>Does “sons” of God imply godliness?</a:t>
            </a:r>
          </a:p>
        </p:txBody>
      </p:sp>
    </p:spTree>
    <p:extLst>
      <p:ext uri="{BB962C8B-B14F-4D97-AF65-F5344CB8AC3E}">
        <p14:creationId xmlns:p14="http://schemas.microsoft.com/office/powerpoint/2010/main" val="257588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1000"/>
                                        <p:tgtEl>
                                          <p:spTgt spid="55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57"/>
                                        </p:tgtEl>
                                        <p:attrNameLst>
                                          <p:attrName>style.visibility</p:attrName>
                                        </p:attrNameLst>
                                      </p:cBhvr>
                                      <p:to>
                                        <p:strVal val="visible"/>
                                      </p:to>
                                    </p:set>
                                    <p:anim calcmode="lin" valueType="num">
                                      <p:cBhvr additive="base">
                                        <p:cTn id="10" dur="1000"/>
                                        <p:tgtEl>
                                          <p:spTgt spid="5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1"/>
        <p:cNvGrpSpPr/>
        <p:nvPr/>
      </p:nvGrpSpPr>
      <p:grpSpPr>
        <a:xfrm>
          <a:off x="0" y="0"/>
          <a:ext cx="0" cy="0"/>
          <a:chOff x="0" y="0"/>
          <a:chExt cx="0" cy="0"/>
        </a:xfrm>
      </p:grpSpPr>
      <p:sp>
        <p:nvSpPr>
          <p:cNvPr id="532" name="Google Shape;532;p95"/>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Now the </a:t>
            </a:r>
            <a:r>
              <a:rPr lang="en-US" sz="3200" u="sng" dirty="0">
                <a:solidFill>
                  <a:schemeClr val="bg1"/>
                </a:solidFill>
              </a:rPr>
              <a:t>sons of the prophets </a:t>
            </a:r>
            <a:r>
              <a:rPr lang="en-US" sz="3200" dirty="0"/>
              <a:t>who were at Bethel came out to Elisha, and said to him, “Do you know that the </a:t>
            </a:r>
            <a:r>
              <a:rPr lang="en-US" sz="3200" cap="small" dirty="0"/>
              <a:t>Lord</a:t>
            </a:r>
            <a:r>
              <a:rPr lang="en-US" sz="3200" dirty="0"/>
              <a:t> will take away your master from over you today?”</a:t>
            </a:r>
            <a:endParaRPr sz="3200" dirty="0"/>
          </a:p>
        </p:txBody>
      </p:sp>
      <p:sp>
        <p:nvSpPr>
          <p:cNvPr id="533" name="Google Shape;533;p95"/>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 Kings 2:3, NKJV</a:t>
            </a:r>
            <a:endParaRPr dirty="0"/>
          </a:p>
        </p:txBody>
      </p:sp>
    </p:spTree>
    <p:extLst>
      <p:ext uri="{BB962C8B-B14F-4D97-AF65-F5344CB8AC3E}">
        <p14:creationId xmlns:p14="http://schemas.microsoft.com/office/powerpoint/2010/main" val="106980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par>
                                <p:cTn id="8" presetID="2" presetClass="entr" presetSubtype="2" fill="hold" nodeType="withEffect">
                                  <p:stCondLst>
                                    <p:cond delay="0"/>
                                  </p:stCondLst>
                                  <p:childTnLst>
                                    <p:set>
                                      <p:cBhvr>
                                        <p:cTn id="9" dur="1" fill="hold">
                                          <p:stCondLst>
                                            <p:cond delay="0"/>
                                          </p:stCondLst>
                                        </p:cTn>
                                        <p:tgtEl>
                                          <p:spTgt spid="533"/>
                                        </p:tgtEl>
                                        <p:attrNameLst>
                                          <p:attrName>style.visibility</p:attrName>
                                        </p:attrNameLst>
                                      </p:cBhvr>
                                      <p:to>
                                        <p:strVal val="visible"/>
                                      </p:to>
                                    </p:set>
                                    <p:anim calcmode="lin" valueType="num">
                                      <p:cBhvr additive="base">
                                        <p:cTn id="10" dur="1000"/>
                                        <p:tgtEl>
                                          <p:spTgt spid="5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5"/>
        <p:cNvGrpSpPr/>
        <p:nvPr/>
      </p:nvGrpSpPr>
      <p:grpSpPr>
        <a:xfrm>
          <a:off x="0" y="0"/>
          <a:ext cx="0" cy="0"/>
          <a:chOff x="0" y="0"/>
          <a:chExt cx="0" cy="0"/>
        </a:xfrm>
      </p:grpSpPr>
      <p:sp>
        <p:nvSpPr>
          <p:cNvPr id="556" name="Google Shape;556;p99"/>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57" name="Google Shape;557;p99"/>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50000"/>
              </a:lnSpc>
              <a:spcBef>
                <a:spcPts val="0"/>
              </a:spcBef>
              <a:spcAft>
                <a:spcPts val="0"/>
              </a:spcAft>
              <a:buSzPts val="1800"/>
              <a:buChar char="●"/>
            </a:pPr>
            <a:r>
              <a:rPr lang="en" sz="2400" dirty="0"/>
              <a:t>Not found in the text</a:t>
            </a:r>
          </a:p>
        </p:txBody>
      </p:sp>
    </p:spTree>
    <p:extLst>
      <p:ext uri="{BB962C8B-B14F-4D97-AF65-F5344CB8AC3E}">
        <p14:creationId xmlns:p14="http://schemas.microsoft.com/office/powerpoint/2010/main" val="22668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1000"/>
                                        <p:tgtEl>
                                          <p:spTgt spid="55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57"/>
                                        </p:tgtEl>
                                        <p:attrNameLst>
                                          <p:attrName>style.visibility</p:attrName>
                                        </p:attrNameLst>
                                      </p:cBhvr>
                                      <p:to>
                                        <p:strVal val="visible"/>
                                      </p:to>
                                    </p:set>
                                    <p:anim calcmode="lin" valueType="num">
                                      <p:cBhvr additive="base">
                                        <p:cTn id="10" dur="1000"/>
                                        <p:tgtEl>
                                          <p:spTgt spid="5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1"/>
        <p:cNvGrpSpPr/>
        <p:nvPr/>
      </p:nvGrpSpPr>
      <p:grpSpPr>
        <a:xfrm>
          <a:off x="0" y="0"/>
          <a:ext cx="0" cy="0"/>
          <a:chOff x="0" y="0"/>
          <a:chExt cx="0" cy="0"/>
        </a:xfrm>
      </p:grpSpPr>
      <p:sp>
        <p:nvSpPr>
          <p:cNvPr id="532" name="Google Shape;532;p95"/>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And it came about, when </a:t>
            </a:r>
            <a:r>
              <a:rPr lang="en" sz="3200" u="sng" dirty="0"/>
              <a:t>mankind</a:t>
            </a:r>
            <a:r>
              <a:rPr lang="en" sz="3200" dirty="0"/>
              <a:t> began to </a:t>
            </a:r>
            <a:br>
              <a:rPr lang="en" sz="3200" dirty="0"/>
            </a:br>
            <a:r>
              <a:rPr lang="en" sz="3200" dirty="0"/>
              <a:t>multiply on the face of the earth, </a:t>
            </a:r>
            <a:br>
              <a:rPr lang="en" sz="3200" dirty="0"/>
            </a:br>
            <a:r>
              <a:rPr lang="en" sz="3200" dirty="0"/>
              <a:t>and </a:t>
            </a:r>
            <a:r>
              <a:rPr lang="en" sz="3200" u="sng" dirty="0"/>
              <a:t>daughters were born to them</a:t>
            </a:r>
            <a:r>
              <a:rPr lang="en" sz="3200" dirty="0"/>
              <a:t>, </a:t>
            </a:r>
            <a:endParaRPr sz="3200" dirty="0"/>
          </a:p>
        </p:txBody>
      </p:sp>
      <p:sp>
        <p:nvSpPr>
          <p:cNvPr id="533" name="Google Shape;533;p95"/>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Genesis 6:1</a:t>
            </a:r>
            <a:endParaRPr dirty="0"/>
          </a:p>
        </p:txBody>
      </p:sp>
    </p:spTree>
    <p:extLst>
      <p:ext uri="{BB962C8B-B14F-4D97-AF65-F5344CB8AC3E}">
        <p14:creationId xmlns:p14="http://schemas.microsoft.com/office/powerpoint/2010/main" val="76492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par>
                                <p:cTn id="8" presetID="2" presetClass="entr" presetSubtype="2" fill="hold" nodeType="withEffect">
                                  <p:stCondLst>
                                    <p:cond delay="0"/>
                                  </p:stCondLst>
                                  <p:childTnLst>
                                    <p:set>
                                      <p:cBhvr>
                                        <p:cTn id="9" dur="1" fill="hold">
                                          <p:stCondLst>
                                            <p:cond delay="0"/>
                                          </p:stCondLst>
                                        </p:cTn>
                                        <p:tgtEl>
                                          <p:spTgt spid="533"/>
                                        </p:tgtEl>
                                        <p:attrNameLst>
                                          <p:attrName>style.visibility</p:attrName>
                                        </p:attrNameLst>
                                      </p:cBhvr>
                                      <p:to>
                                        <p:strVal val="visible"/>
                                      </p:to>
                                    </p:set>
                                    <p:anim calcmode="lin" valueType="num">
                                      <p:cBhvr additive="base">
                                        <p:cTn id="10" dur="1000"/>
                                        <p:tgtEl>
                                          <p:spTgt spid="5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1"/>
        <p:cNvGrpSpPr/>
        <p:nvPr/>
      </p:nvGrpSpPr>
      <p:grpSpPr>
        <a:xfrm>
          <a:off x="0" y="0"/>
          <a:ext cx="0" cy="0"/>
          <a:chOff x="0" y="0"/>
          <a:chExt cx="0" cy="0"/>
        </a:xfrm>
      </p:grpSpPr>
      <p:sp>
        <p:nvSpPr>
          <p:cNvPr id="532" name="Google Shape;532;p95"/>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that the sons of God saw </a:t>
            </a:r>
            <a:r>
              <a:rPr lang="en" sz="3200" u="sng" dirty="0"/>
              <a:t>the daughters of men</a:t>
            </a:r>
            <a:r>
              <a:rPr lang="en" sz="3200" dirty="0"/>
              <a:t>, that they were beautiful. And they took for themselves wives from any they chose.</a:t>
            </a:r>
            <a:endParaRPr sz="3200" dirty="0"/>
          </a:p>
        </p:txBody>
      </p:sp>
      <p:sp>
        <p:nvSpPr>
          <p:cNvPr id="533" name="Google Shape;533;p95"/>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Genesis 6:2</a:t>
            </a:r>
            <a:endParaRPr dirty="0"/>
          </a:p>
        </p:txBody>
      </p:sp>
    </p:spTree>
    <p:extLst>
      <p:ext uri="{BB962C8B-B14F-4D97-AF65-F5344CB8AC3E}">
        <p14:creationId xmlns:p14="http://schemas.microsoft.com/office/powerpoint/2010/main" val="364826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par>
                                <p:cTn id="8" presetID="2" presetClass="entr" presetSubtype="2" fill="hold" nodeType="withEffect">
                                  <p:stCondLst>
                                    <p:cond delay="0"/>
                                  </p:stCondLst>
                                  <p:childTnLst>
                                    <p:set>
                                      <p:cBhvr>
                                        <p:cTn id="9" dur="1" fill="hold">
                                          <p:stCondLst>
                                            <p:cond delay="0"/>
                                          </p:stCondLst>
                                        </p:cTn>
                                        <p:tgtEl>
                                          <p:spTgt spid="533"/>
                                        </p:tgtEl>
                                        <p:attrNameLst>
                                          <p:attrName>style.visibility</p:attrName>
                                        </p:attrNameLst>
                                      </p:cBhvr>
                                      <p:to>
                                        <p:strVal val="visible"/>
                                      </p:to>
                                    </p:set>
                                    <p:anim calcmode="lin" valueType="num">
                                      <p:cBhvr additive="base">
                                        <p:cTn id="10" dur="1000"/>
                                        <p:tgtEl>
                                          <p:spTgt spid="5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p9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And Yahweh said, “My spirit will not remain with </a:t>
            </a:r>
            <a:r>
              <a:rPr lang="en" sz="3200" u="sng" dirty="0"/>
              <a:t>man</a:t>
            </a:r>
            <a:r>
              <a:rPr lang="en" sz="3200" dirty="0"/>
              <a:t> indefinitely, in that he is flesh; his days will be one hundred twenty years.”</a:t>
            </a:r>
            <a:endParaRPr sz="3200" dirty="0"/>
          </a:p>
        </p:txBody>
      </p:sp>
      <p:sp>
        <p:nvSpPr>
          <p:cNvPr id="539" name="Google Shape;539;p9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Genesis 6:3</a:t>
            </a:r>
            <a:endParaRPr dirty="0"/>
          </a:p>
        </p:txBody>
      </p:sp>
    </p:spTree>
    <p:extLst>
      <p:ext uri="{BB962C8B-B14F-4D97-AF65-F5344CB8AC3E}">
        <p14:creationId xmlns:p14="http://schemas.microsoft.com/office/powerpoint/2010/main" val="40978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1000"/>
                                        <p:tgtEl>
                                          <p:spTgt spid="538"/>
                                        </p:tgtEl>
                                      </p:cBhvr>
                                    </p:animEffect>
                                  </p:childTnLst>
                                </p:cTn>
                              </p:par>
                              <p:par>
                                <p:cTn id="8" presetID="2" presetClass="entr" presetSubtype="2" fill="hold" nodeType="withEffect">
                                  <p:stCondLst>
                                    <p:cond delay="0"/>
                                  </p:stCondLst>
                                  <p:childTnLst>
                                    <p:set>
                                      <p:cBhvr>
                                        <p:cTn id="9" dur="1" fill="hold">
                                          <p:stCondLst>
                                            <p:cond delay="0"/>
                                          </p:stCondLst>
                                        </p:cTn>
                                        <p:tgtEl>
                                          <p:spTgt spid="539"/>
                                        </p:tgtEl>
                                        <p:attrNameLst>
                                          <p:attrName>style.visibility</p:attrName>
                                        </p:attrNameLst>
                                      </p:cBhvr>
                                      <p:to>
                                        <p:strVal val="visible"/>
                                      </p:to>
                                    </p:set>
                                    <p:anim calcmode="lin" valueType="num">
                                      <p:cBhvr additive="base">
                                        <p:cTn id="10" dur="1000"/>
                                        <p:tgtEl>
                                          <p:spTgt spid="5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p9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The Nephilim were on the earth in those days—and also afterward—whenever the sons of God went in to </a:t>
            </a:r>
            <a:r>
              <a:rPr lang="en" sz="3200" u="sng" dirty="0"/>
              <a:t>the daughters of men</a:t>
            </a:r>
            <a:r>
              <a:rPr lang="en" sz="3200" dirty="0"/>
              <a:t>, who bore to them children. They were the mighty men of antiquity, men of renown.</a:t>
            </a:r>
            <a:endParaRPr sz="3200" dirty="0"/>
          </a:p>
        </p:txBody>
      </p:sp>
      <p:sp>
        <p:nvSpPr>
          <p:cNvPr id="539" name="Google Shape;539;p9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Genesis 6:4</a:t>
            </a:r>
            <a:endParaRPr dirty="0"/>
          </a:p>
        </p:txBody>
      </p:sp>
    </p:spTree>
    <p:extLst>
      <p:ext uri="{BB962C8B-B14F-4D97-AF65-F5344CB8AC3E}">
        <p14:creationId xmlns:p14="http://schemas.microsoft.com/office/powerpoint/2010/main" val="412334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1000"/>
                                        <p:tgtEl>
                                          <p:spTgt spid="538"/>
                                        </p:tgtEl>
                                      </p:cBhvr>
                                    </p:animEffect>
                                  </p:childTnLst>
                                </p:cTn>
                              </p:par>
                              <p:par>
                                <p:cTn id="8" presetID="2" presetClass="entr" presetSubtype="2" fill="hold" nodeType="withEffect">
                                  <p:stCondLst>
                                    <p:cond delay="0"/>
                                  </p:stCondLst>
                                  <p:childTnLst>
                                    <p:set>
                                      <p:cBhvr>
                                        <p:cTn id="9" dur="1" fill="hold">
                                          <p:stCondLst>
                                            <p:cond delay="0"/>
                                          </p:stCondLst>
                                        </p:cTn>
                                        <p:tgtEl>
                                          <p:spTgt spid="539"/>
                                        </p:tgtEl>
                                        <p:attrNameLst>
                                          <p:attrName>style.visibility</p:attrName>
                                        </p:attrNameLst>
                                      </p:cBhvr>
                                      <p:to>
                                        <p:strVal val="visible"/>
                                      </p:to>
                                    </p:set>
                                    <p:anim calcmode="lin" valueType="num">
                                      <p:cBhvr additive="base">
                                        <p:cTn id="10" dur="1000"/>
                                        <p:tgtEl>
                                          <p:spTgt spid="5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3"/>
        <p:cNvGrpSpPr/>
        <p:nvPr/>
      </p:nvGrpSpPr>
      <p:grpSpPr>
        <a:xfrm>
          <a:off x="0" y="0"/>
          <a:ext cx="0" cy="0"/>
          <a:chOff x="0" y="0"/>
          <a:chExt cx="0" cy="0"/>
        </a:xfrm>
      </p:grpSpPr>
      <p:sp>
        <p:nvSpPr>
          <p:cNvPr id="544" name="Google Shape;544;p97"/>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Then Yahweh saw that the wickedness of </a:t>
            </a:r>
            <a:r>
              <a:rPr lang="en" sz="3200" u="sng" dirty="0"/>
              <a:t>man</a:t>
            </a:r>
            <a:r>
              <a:rPr lang="en" sz="3200" dirty="0"/>
              <a:t> was great in the earth, and that every intent of the thoughts of his heart was only evil continually.</a:t>
            </a:r>
            <a:endParaRPr sz="3200" dirty="0"/>
          </a:p>
        </p:txBody>
      </p:sp>
      <p:sp>
        <p:nvSpPr>
          <p:cNvPr id="545" name="Google Shape;545;p97"/>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Genesis 6:5, NKJV</a:t>
            </a:r>
            <a:endParaRPr dirty="0"/>
          </a:p>
        </p:txBody>
      </p:sp>
    </p:spTree>
    <p:extLst>
      <p:ext uri="{BB962C8B-B14F-4D97-AF65-F5344CB8AC3E}">
        <p14:creationId xmlns:p14="http://schemas.microsoft.com/office/powerpoint/2010/main" val="360427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1000"/>
                                        <p:tgtEl>
                                          <p:spTgt spid="544"/>
                                        </p:tgtEl>
                                      </p:cBhvr>
                                    </p:animEffect>
                                  </p:childTnLst>
                                </p:cTn>
                              </p:par>
                              <p:par>
                                <p:cTn id="8" presetID="2" presetClass="entr" presetSubtype="2" fill="hold" nodeType="withEffect">
                                  <p:stCondLst>
                                    <p:cond delay="0"/>
                                  </p:stCondLst>
                                  <p:childTnLst>
                                    <p:set>
                                      <p:cBhvr>
                                        <p:cTn id="9" dur="1" fill="hold">
                                          <p:stCondLst>
                                            <p:cond delay="0"/>
                                          </p:stCondLst>
                                        </p:cTn>
                                        <p:tgtEl>
                                          <p:spTgt spid="545"/>
                                        </p:tgtEl>
                                        <p:attrNameLst>
                                          <p:attrName>style.visibility</p:attrName>
                                        </p:attrNameLst>
                                      </p:cBhvr>
                                      <p:to>
                                        <p:strVal val="visible"/>
                                      </p:to>
                                    </p:set>
                                    <p:anim calcmode="lin" valueType="num">
                                      <p:cBhvr additive="base">
                                        <p:cTn id="10" dur="1000"/>
                                        <p:tgtEl>
                                          <p:spTgt spid="5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5"/>
        <p:cNvGrpSpPr/>
        <p:nvPr/>
      </p:nvGrpSpPr>
      <p:grpSpPr>
        <a:xfrm>
          <a:off x="0" y="0"/>
          <a:ext cx="0" cy="0"/>
          <a:chOff x="0" y="0"/>
          <a:chExt cx="0" cy="0"/>
        </a:xfrm>
      </p:grpSpPr>
      <p:sp>
        <p:nvSpPr>
          <p:cNvPr id="556" name="Google Shape;556;p99"/>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Sethite View: </a:t>
            </a:r>
            <a:r>
              <a:rPr lang="en" sz="3800" dirty="0"/>
              <a:t>Weaknesses</a:t>
            </a:r>
            <a:endParaRPr sz="3800" dirty="0"/>
          </a:p>
        </p:txBody>
      </p:sp>
      <p:sp>
        <p:nvSpPr>
          <p:cNvPr id="557" name="Google Shape;557;p99"/>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No explanation for post-Flood Nephilim</a:t>
            </a:r>
          </a:p>
        </p:txBody>
      </p:sp>
    </p:spTree>
    <p:extLst>
      <p:ext uri="{BB962C8B-B14F-4D97-AF65-F5344CB8AC3E}">
        <p14:creationId xmlns:p14="http://schemas.microsoft.com/office/powerpoint/2010/main" val="22405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1000"/>
                                        <p:tgtEl>
                                          <p:spTgt spid="55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57"/>
                                        </p:tgtEl>
                                        <p:attrNameLst>
                                          <p:attrName>style.visibility</p:attrName>
                                        </p:attrNameLst>
                                      </p:cBhvr>
                                      <p:to>
                                        <p:strVal val="visible"/>
                                      </p:to>
                                    </p:set>
                                    <p:anim calcmode="lin" valueType="num">
                                      <p:cBhvr additive="base">
                                        <p:cTn id="10" dur="1000"/>
                                        <p:tgtEl>
                                          <p:spTgt spid="5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104"/>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Examining the Royalty View</a:t>
            </a:r>
            <a:endParaRPr dirty="0">
              <a:solidFill>
                <a:schemeClr val="bg1"/>
              </a:solidFill>
            </a:endParaRPr>
          </a:p>
        </p:txBody>
      </p:sp>
    </p:spTree>
    <p:extLst>
      <p:ext uri="{BB962C8B-B14F-4D97-AF65-F5344CB8AC3E}">
        <p14:creationId xmlns:p14="http://schemas.microsoft.com/office/powerpoint/2010/main" val="296258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500" dirty="0"/>
              <a:t>And it came about, when mankind began to multiply on   the face of the earth, and daughters were born to them, that the sons of God saw the daughters of men, that they were beautiful. And they took for themselves wives from any they chose.</a:t>
            </a:r>
            <a:endParaRPr sz="2500" dirty="0"/>
          </a:p>
        </p:txBody>
      </p:sp>
      <p:sp>
        <p:nvSpPr>
          <p:cNvPr id="88" name="Google Shape;88;p17"/>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Genesis 6:1–2</a:t>
            </a:r>
            <a:endParaRPr/>
          </a:p>
        </p:txBody>
      </p:sp>
    </p:spTree>
    <p:extLst>
      <p:ext uri="{BB962C8B-B14F-4D97-AF65-F5344CB8AC3E}">
        <p14:creationId xmlns:p14="http://schemas.microsoft.com/office/powerpoint/2010/main" val="72712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0"/>
        <p:cNvGrpSpPr/>
        <p:nvPr/>
      </p:nvGrpSpPr>
      <p:grpSpPr>
        <a:xfrm>
          <a:off x="0" y="0"/>
          <a:ext cx="0" cy="0"/>
          <a:chOff x="0" y="0"/>
          <a:chExt cx="0" cy="0"/>
        </a:xfrm>
      </p:grpSpPr>
      <p:sp>
        <p:nvSpPr>
          <p:cNvPr id="591" name="Google Shape;591;p105"/>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Positive Arguments</a:t>
            </a:r>
            <a:endParaRPr sz="3800" dirty="0"/>
          </a:p>
        </p:txBody>
      </p:sp>
      <p:sp>
        <p:nvSpPr>
          <p:cNvPr id="592" name="Google Shape;592;p105"/>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Some kings in ANE thought of themselves as divine</a:t>
            </a:r>
          </a:p>
          <a:p>
            <a:pPr lvl="1" indent="-342900">
              <a:spcBef>
                <a:spcPts val="0"/>
              </a:spcBef>
              <a:buSzPts val="1800"/>
              <a:buFont typeface="Courier New" panose="02070309020205020404" pitchFamily="49" charset="0"/>
              <a:buChar char="o"/>
            </a:pPr>
            <a:r>
              <a:rPr lang="en" sz="1800" dirty="0"/>
              <a:t>Pharaoh considered a god</a:t>
            </a:r>
          </a:p>
        </p:txBody>
      </p:sp>
    </p:spTree>
    <p:extLst>
      <p:ext uri="{BB962C8B-B14F-4D97-AF65-F5344CB8AC3E}">
        <p14:creationId xmlns:p14="http://schemas.microsoft.com/office/powerpoint/2010/main" val="23949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1"/>
                                        </p:tgtEl>
                                        <p:attrNameLst>
                                          <p:attrName>style.visibility</p:attrName>
                                        </p:attrNameLst>
                                      </p:cBhvr>
                                      <p:to>
                                        <p:strVal val="visible"/>
                                      </p:to>
                                    </p:set>
                                    <p:anim calcmode="lin" valueType="num">
                                      <p:cBhvr additive="base">
                                        <p:cTn id="7" dur="1000"/>
                                        <p:tgtEl>
                                          <p:spTgt spid="59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92"/>
                                        </p:tgtEl>
                                        <p:attrNameLst>
                                          <p:attrName>style.visibility</p:attrName>
                                        </p:attrNameLst>
                                      </p:cBhvr>
                                      <p:to>
                                        <p:strVal val="visible"/>
                                      </p:to>
                                    </p:set>
                                    <p:anim calcmode="lin" valueType="num">
                                      <p:cBhvr additive="base">
                                        <p:cTn id="10" dur="1000"/>
                                        <p:tgtEl>
                                          <p:spTgt spid="5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0"/>
        <p:cNvGrpSpPr/>
        <p:nvPr/>
      </p:nvGrpSpPr>
      <p:grpSpPr>
        <a:xfrm>
          <a:off x="0" y="0"/>
          <a:ext cx="0" cy="0"/>
          <a:chOff x="0" y="0"/>
          <a:chExt cx="0" cy="0"/>
        </a:xfrm>
      </p:grpSpPr>
      <p:sp>
        <p:nvSpPr>
          <p:cNvPr id="591" name="Google Shape;591;p105"/>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Positive Arguments</a:t>
            </a:r>
            <a:endParaRPr sz="3800" dirty="0"/>
          </a:p>
        </p:txBody>
      </p:sp>
      <p:sp>
        <p:nvSpPr>
          <p:cNvPr id="592" name="Google Shape;592;p105"/>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Offspring could be known as “men of renown”</a:t>
            </a:r>
            <a:endParaRPr sz="2400" dirty="0"/>
          </a:p>
        </p:txBody>
      </p:sp>
    </p:spTree>
    <p:extLst>
      <p:ext uri="{BB962C8B-B14F-4D97-AF65-F5344CB8AC3E}">
        <p14:creationId xmlns:p14="http://schemas.microsoft.com/office/powerpoint/2010/main" val="27409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1"/>
                                        </p:tgtEl>
                                        <p:attrNameLst>
                                          <p:attrName>style.visibility</p:attrName>
                                        </p:attrNameLst>
                                      </p:cBhvr>
                                      <p:to>
                                        <p:strVal val="visible"/>
                                      </p:to>
                                    </p:set>
                                    <p:anim calcmode="lin" valueType="num">
                                      <p:cBhvr additive="base">
                                        <p:cTn id="7" dur="1000"/>
                                        <p:tgtEl>
                                          <p:spTgt spid="59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92"/>
                                        </p:tgtEl>
                                        <p:attrNameLst>
                                          <p:attrName>style.visibility</p:attrName>
                                        </p:attrNameLst>
                                      </p:cBhvr>
                                      <p:to>
                                        <p:strVal val="visible"/>
                                      </p:to>
                                    </p:set>
                                    <p:anim calcmode="lin" valueType="num">
                                      <p:cBhvr additive="base">
                                        <p:cTn id="10" dur="1000"/>
                                        <p:tgtEl>
                                          <p:spTgt spid="5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0"/>
        <p:cNvGrpSpPr/>
        <p:nvPr/>
      </p:nvGrpSpPr>
      <p:grpSpPr>
        <a:xfrm>
          <a:off x="0" y="0"/>
          <a:ext cx="0" cy="0"/>
          <a:chOff x="0" y="0"/>
          <a:chExt cx="0" cy="0"/>
        </a:xfrm>
      </p:grpSpPr>
      <p:sp>
        <p:nvSpPr>
          <p:cNvPr id="591" name="Google Shape;591;p105"/>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Positive Arguments</a:t>
            </a:r>
            <a:endParaRPr sz="3800" dirty="0"/>
          </a:p>
        </p:txBody>
      </p:sp>
      <p:sp>
        <p:nvSpPr>
          <p:cNvPr id="592" name="Google Shape;592;p105"/>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Nimrod was a king and was called a </a:t>
            </a:r>
            <a:r>
              <a:rPr lang="en" sz="2400" i="1" dirty="0"/>
              <a:t>gibbor</a:t>
            </a:r>
            <a:r>
              <a:rPr lang="en" sz="2400" dirty="0"/>
              <a:t> </a:t>
            </a:r>
            <a:br>
              <a:rPr lang="en" sz="2400" dirty="0"/>
            </a:br>
            <a:r>
              <a:rPr lang="en" sz="2400" dirty="0"/>
              <a:t>(Genesis 10:8–10)</a:t>
            </a:r>
          </a:p>
        </p:txBody>
      </p:sp>
    </p:spTree>
    <p:extLst>
      <p:ext uri="{BB962C8B-B14F-4D97-AF65-F5344CB8AC3E}">
        <p14:creationId xmlns:p14="http://schemas.microsoft.com/office/powerpoint/2010/main" val="27409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1"/>
                                        </p:tgtEl>
                                        <p:attrNameLst>
                                          <p:attrName>style.visibility</p:attrName>
                                        </p:attrNameLst>
                                      </p:cBhvr>
                                      <p:to>
                                        <p:strVal val="visible"/>
                                      </p:to>
                                    </p:set>
                                    <p:anim calcmode="lin" valueType="num">
                                      <p:cBhvr additive="base">
                                        <p:cTn id="7" dur="1000"/>
                                        <p:tgtEl>
                                          <p:spTgt spid="59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92"/>
                                        </p:tgtEl>
                                        <p:attrNameLst>
                                          <p:attrName>style.visibility</p:attrName>
                                        </p:attrNameLst>
                                      </p:cBhvr>
                                      <p:to>
                                        <p:strVal val="visible"/>
                                      </p:to>
                                    </p:set>
                                    <p:anim calcmode="lin" valueType="num">
                                      <p:cBhvr additive="base">
                                        <p:cTn id="10" dur="1000"/>
                                        <p:tgtEl>
                                          <p:spTgt spid="5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0"/>
        <p:cNvGrpSpPr/>
        <p:nvPr/>
      </p:nvGrpSpPr>
      <p:grpSpPr>
        <a:xfrm>
          <a:off x="0" y="0"/>
          <a:ext cx="0" cy="0"/>
          <a:chOff x="0" y="0"/>
          <a:chExt cx="0" cy="0"/>
        </a:xfrm>
      </p:grpSpPr>
      <p:sp>
        <p:nvSpPr>
          <p:cNvPr id="591" name="Google Shape;591;p105"/>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Positive Arguments</a:t>
            </a:r>
            <a:endParaRPr sz="3800" dirty="0"/>
          </a:p>
        </p:txBody>
      </p:sp>
      <p:sp>
        <p:nvSpPr>
          <p:cNvPr id="592" name="Google Shape;592;p105"/>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a:lnSpc>
                <a:spcPct val="100000"/>
              </a:lnSpc>
            </a:pPr>
            <a:r>
              <a:rPr lang="en-US" sz="2400" i="1" dirty="0"/>
              <a:t>’elohim</a:t>
            </a:r>
            <a:r>
              <a:rPr lang="en-US" sz="2400" dirty="0"/>
              <a:t> is translated as “judges” in Exodus a handful of verses</a:t>
            </a:r>
          </a:p>
        </p:txBody>
      </p:sp>
    </p:spTree>
    <p:extLst>
      <p:ext uri="{BB962C8B-B14F-4D97-AF65-F5344CB8AC3E}">
        <p14:creationId xmlns:p14="http://schemas.microsoft.com/office/powerpoint/2010/main" val="27409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1"/>
                                        </p:tgtEl>
                                        <p:attrNameLst>
                                          <p:attrName>style.visibility</p:attrName>
                                        </p:attrNameLst>
                                      </p:cBhvr>
                                      <p:to>
                                        <p:strVal val="visible"/>
                                      </p:to>
                                    </p:set>
                                    <p:anim calcmode="lin" valueType="num">
                                      <p:cBhvr additive="base">
                                        <p:cTn id="7" dur="1000"/>
                                        <p:tgtEl>
                                          <p:spTgt spid="59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92"/>
                                        </p:tgtEl>
                                        <p:attrNameLst>
                                          <p:attrName>style.visibility</p:attrName>
                                        </p:attrNameLst>
                                      </p:cBhvr>
                                      <p:to>
                                        <p:strVal val="visible"/>
                                      </p:to>
                                    </p:set>
                                    <p:anim calcmode="lin" valueType="num">
                                      <p:cBhvr additive="base">
                                        <p:cTn id="10" dur="1000"/>
                                        <p:tgtEl>
                                          <p:spTgt spid="5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1"/>
        <p:cNvGrpSpPr/>
        <p:nvPr/>
      </p:nvGrpSpPr>
      <p:grpSpPr>
        <a:xfrm>
          <a:off x="0" y="0"/>
          <a:ext cx="0" cy="0"/>
          <a:chOff x="0" y="0"/>
          <a:chExt cx="0" cy="0"/>
        </a:xfrm>
      </p:grpSpPr>
      <p:sp>
        <p:nvSpPr>
          <p:cNvPr id="602" name="Google Shape;602;p107"/>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Weaknesses</a:t>
            </a:r>
            <a:endParaRPr sz="3800" dirty="0"/>
          </a:p>
        </p:txBody>
      </p:sp>
      <p:sp>
        <p:nvSpPr>
          <p:cNvPr id="603" name="Google Shape;603;p107"/>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Overestimating the “divine” view of kings in the Ancient Near East</a:t>
            </a:r>
            <a:endParaRPr sz="2400" dirty="0"/>
          </a:p>
        </p:txBody>
      </p:sp>
    </p:spTree>
    <p:extLst>
      <p:ext uri="{BB962C8B-B14F-4D97-AF65-F5344CB8AC3E}">
        <p14:creationId xmlns:p14="http://schemas.microsoft.com/office/powerpoint/2010/main" val="16565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2"/>
                                        </p:tgtEl>
                                        <p:attrNameLst>
                                          <p:attrName>style.visibility</p:attrName>
                                        </p:attrNameLst>
                                      </p:cBhvr>
                                      <p:to>
                                        <p:strVal val="visible"/>
                                      </p:to>
                                    </p:set>
                                    <p:anim calcmode="lin" valueType="num">
                                      <p:cBhvr additive="base">
                                        <p:cTn id="7" dur="1000"/>
                                        <p:tgtEl>
                                          <p:spTgt spid="60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3"/>
                                        </p:tgtEl>
                                        <p:attrNameLst>
                                          <p:attrName>style.visibility</p:attrName>
                                        </p:attrNameLst>
                                      </p:cBhvr>
                                      <p:to>
                                        <p:strVal val="visible"/>
                                      </p:to>
                                    </p:set>
                                    <p:anim calcmode="lin" valueType="num">
                                      <p:cBhvr additive="base">
                                        <p:cTn id="10" dur="1000"/>
                                        <p:tgtEl>
                                          <p:spTgt spid="6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Weaknesses</a:t>
            </a:r>
            <a:endParaRPr sz="3800"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No specific mention of kings, judges, etc., in Gen. 1–6</a:t>
            </a:r>
            <a:endParaRPr sz="2400" dirty="0"/>
          </a:p>
        </p:txBody>
      </p:sp>
    </p:spTree>
    <p:extLst>
      <p:ext uri="{BB962C8B-B14F-4D97-AF65-F5344CB8AC3E}">
        <p14:creationId xmlns:p14="http://schemas.microsoft.com/office/powerpoint/2010/main" val="33586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Weaknesses</a:t>
            </a:r>
            <a:endParaRPr sz="3800"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50000"/>
              </a:lnSpc>
              <a:spcBef>
                <a:spcPts val="0"/>
              </a:spcBef>
              <a:spcAft>
                <a:spcPts val="0"/>
              </a:spcAft>
              <a:buSzPts val="1600"/>
              <a:buChar char="●"/>
            </a:pPr>
            <a:r>
              <a:rPr lang="en" sz="2400" dirty="0"/>
              <a:t>“Took wives” is an idiom for marriage—not force</a:t>
            </a:r>
          </a:p>
          <a:p>
            <a:pPr lvl="1" indent="-330200">
              <a:spcBef>
                <a:spcPts val="0"/>
              </a:spcBef>
              <a:buSzPts val="1600"/>
              <a:buChar char="●"/>
            </a:pPr>
            <a:r>
              <a:rPr lang="en" sz="1800" dirty="0"/>
              <a:t>Abram &amp; Sarai</a:t>
            </a:r>
          </a:p>
          <a:p>
            <a:pPr lvl="1" indent="-330200">
              <a:spcBef>
                <a:spcPts val="0"/>
              </a:spcBef>
              <a:buSzPts val="1600"/>
              <a:buChar char="●"/>
            </a:pPr>
            <a:r>
              <a:rPr lang="en" sz="1800" dirty="0"/>
              <a:t>Abraham &amp; Keturah</a:t>
            </a:r>
          </a:p>
          <a:p>
            <a:pPr lvl="1" indent="-330200">
              <a:spcBef>
                <a:spcPts val="0"/>
              </a:spcBef>
              <a:buSzPts val="1600"/>
              <a:buChar char="●"/>
            </a:pPr>
            <a:r>
              <a:rPr lang="en" sz="1800" dirty="0"/>
              <a:t>Isaac &amp; Rebekah</a:t>
            </a:r>
            <a:endParaRPr sz="1800" dirty="0"/>
          </a:p>
        </p:txBody>
      </p:sp>
    </p:spTree>
    <p:extLst>
      <p:ext uri="{BB962C8B-B14F-4D97-AF65-F5344CB8AC3E}">
        <p14:creationId xmlns:p14="http://schemas.microsoft.com/office/powerpoint/2010/main" val="341935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Weaknesses</a:t>
            </a:r>
            <a:endParaRPr sz="3800"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Not developed until allegorical hermeneutic became popular among Jewish interpreters</a:t>
            </a:r>
            <a:endParaRPr sz="2400" dirty="0"/>
          </a:p>
        </p:txBody>
      </p:sp>
    </p:spTree>
    <p:extLst>
      <p:ext uri="{BB962C8B-B14F-4D97-AF65-F5344CB8AC3E}">
        <p14:creationId xmlns:p14="http://schemas.microsoft.com/office/powerpoint/2010/main" val="341935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1"/>
        <p:cNvGrpSpPr/>
        <p:nvPr/>
      </p:nvGrpSpPr>
      <p:grpSpPr>
        <a:xfrm>
          <a:off x="0" y="0"/>
          <a:ext cx="0" cy="0"/>
          <a:chOff x="0" y="0"/>
          <a:chExt cx="0" cy="0"/>
        </a:xfrm>
      </p:grpSpPr>
      <p:sp>
        <p:nvSpPr>
          <p:cNvPr id="602" name="Google Shape;602;p107"/>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Weaknesses</a:t>
            </a:r>
            <a:endParaRPr sz="3800" dirty="0"/>
          </a:p>
        </p:txBody>
      </p:sp>
      <p:sp>
        <p:nvSpPr>
          <p:cNvPr id="603" name="Google Shape;603;p107"/>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i="1" dirty="0"/>
              <a:t>’elohim</a:t>
            </a:r>
            <a:r>
              <a:rPr lang="en" sz="2400" dirty="0"/>
              <a:t> is better understood as a term for an inhabitant of the spiritual realm</a:t>
            </a:r>
            <a:endParaRPr sz="2400" dirty="0"/>
          </a:p>
          <a:p>
            <a:pPr marL="914400" marR="0" lvl="1" indent="-317500" algn="l" rtl="0">
              <a:lnSpc>
                <a:spcPct val="150000"/>
              </a:lnSpc>
              <a:spcBef>
                <a:spcPts val="0"/>
              </a:spcBef>
              <a:spcAft>
                <a:spcPts val="0"/>
              </a:spcAft>
              <a:buSzPts val="1400"/>
              <a:buChar char="○"/>
            </a:pPr>
            <a:r>
              <a:rPr lang="en" sz="1800" dirty="0"/>
              <a:t>God</a:t>
            </a:r>
            <a:endParaRPr sz="1800" dirty="0"/>
          </a:p>
          <a:p>
            <a:pPr marL="914400" marR="0" lvl="1" indent="-317500" algn="l" rtl="0">
              <a:lnSpc>
                <a:spcPct val="150000"/>
              </a:lnSpc>
              <a:spcBef>
                <a:spcPts val="0"/>
              </a:spcBef>
              <a:spcAft>
                <a:spcPts val="0"/>
              </a:spcAft>
              <a:buSzPts val="1400"/>
              <a:buChar char="○"/>
            </a:pPr>
            <a:r>
              <a:rPr lang="en" sz="1800" dirty="0"/>
              <a:t>Members of the divine council</a:t>
            </a:r>
            <a:endParaRPr sz="1800" dirty="0"/>
          </a:p>
          <a:p>
            <a:pPr marL="914400" marR="0" lvl="1" indent="-317500" algn="l" rtl="0">
              <a:lnSpc>
                <a:spcPct val="150000"/>
              </a:lnSpc>
              <a:spcBef>
                <a:spcPts val="0"/>
              </a:spcBef>
              <a:spcAft>
                <a:spcPts val="0"/>
              </a:spcAft>
              <a:buSzPts val="1400"/>
              <a:buChar char="○"/>
            </a:pPr>
            <a:r>
              <a:rPr lang="en" sz="1800" dirty="0"/>
              <a:t>Angels</a:t>
            </a:r>
            <a:endParaRPr sz="1800" dirty="0"/>
          </a:p>
          <a:p>
            <a:pPr marL="914400" marR="0" lvl="1" indent="-317500" algn="l" rtl="0">
              <a:lnSpc>
                <a:spcPct val="150000"/>
              </a:lnSpc>
              <a:spcBef>
                <a:spcPts val="0"/>
              </a:spcBef>
              <a:spcAft>
                <a:spcPts val="0"/>
              </a:spcAft>
              <a:buSzPts val="1400"/>
              <a:buChar char="○"/>
            </a:pPr>
            <a:r>
              <a:rPr lang="en" sz="1800" dirty="0"/>
              <a:t>False gods / demons</a:t>
            </a:r>
            <a:endParaRPr sz="1800" dirty="0"/>
          </a:p>
          <a:p>
            <a:pPr marL="914400" marR="0" lvl="1" indent="-317500" algn="l" rtl="0">
              <a:lnSpc>
                <a:spcPct val="150000"/>
              </a:lnSpc>
              <a:spcBef>
                <a:spcPts val="0"/>
              </a:spcBef>
              <a:spcAft>
                <a:spcPts val="0"/>
              </a:spcAft>
              <a:buSzPts val="1400"/>
              <a:buChar char="○"/>
            </a:pPr>
            <a:r>
              <a:rPr lang="en" sz="1800" dirty="0"/>
              <a:t>Departed spirit of Samuel with Saul and medium (1 Sam. 28)</a:t>
            </a:r>
            <a:endParaRPr sz="1800" dirty="0"/>
          </a:p>
        </p:txBody>
      </p:sp>
    </p:spTree>
    <p:extLst>
      <p:ext uri="{BB962C8B-B14F-4D97-AF65-F5344CB8AC3E}">
        <p14:creationId xmlns:p14="http://schemas.microsoft.com/office/powerpoint/2010/main" val="2244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2"/>
                                        </p:tgtEl>
                                        <p:attrNameLst>
                                          <p:attrName>style.visibility</p:attrName>
                                        </p:attrNameLst>
                                      </p:cBhvr>
                                      <p:to>
                                        <p:strVal val="visible"/>
                                      </p:to>
                                    </p:set>
                                    <p:anim calcmode="lin" valueType="num">
                                      <p:cBhvr additive="base">
                                        <p:cTn id="7" dur="1000"/>
                                        <p:tgtEl>
                                          <p:spTgt spid="60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3"/>
                                        </p:tgtEl>
                                        <p:attrNameLst>
                                          <p:attrName>style.visibility</p:attrName>
                                        </p:attrNameLst>
                                      </p:cBhvr>
                                      <p:to>
                                        <p:strVal val="visible"/>
                                      </p:to>
                                    </p:set>
                                    <p:anim calcmode="lin" valueType="num">
                                      <p:cBhvr additive="base">
                                        <p:cTn id="10" dur="1000"/>
                                        <p:tgtEl>
                                          <p:spTgt spid="6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dirty="0"/>
              <a:t>’elohim </a:t>
            </a:r>
            <a:r>
              <a:rPr lang="en" dirty="0"/>
              <a:t>in the Bible</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50000"/>
              </a:lnSpc>
              <a:spcBef>
                <a:spcPts val="0"/>
              </a:spcBef>
              <a:spcAft>
                <a:spcPts val="0"/>
              </a:spcAft>
              <a:buSzPts val="1600"/>
              <a:buChar char="●"/>
            </a:pPr>
            <a:r>
              <a:rPr lang="en" sz="2400" dirty="0"/>
              <a:t>God – over 90% of the time</a:t>
            </a:r>
          </a:p>
        </p:txBody>
      </p:sp>
    </p:spTree>
    <p:extLst>
      <p:ext uri="{BB962C8B-B14F-4D97-AF65-F5344CB8AC3E}">
        <p14:creationId xmlns:p14="http://schemas.microsoft.com/office/powerpoint/2010/main" val="151732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47869" y="1729950"/>
            <a:ext cx="8201609" cy="841800"/>
          </a:xfrm>
          <a:prstGeom prst="rect">
            <a:avLst/>
          </a:prstGeom>
        </p:spPr>
        <p:txBody>
          <a:bodyPr spcFirstLastPara="1" wrap="square" lIns="91425" tIns="91425" rIns="91425" bIns="91425" anchor="ctr" anchorCtr="0">
            <a:noAutofit/>
          </a:bodyPr>
          <a:lstStyle/>
          <a:p>
            <a:pPr lvl="0"/>
            <a:r>
              <a:rPr lang="en-US" sz="2500" dirty="0"/>
              <a:t>And Yahweh said, “My spirit will not remain with man indefinitely, in that he is flesh; his days will be one hundred twenty years.” The Nephilim were on the earth in those days—and also afterward—whenever the sons of God went in to the daughters of men, who bore to them children. They were the mighty men of antiquity, men of renown.</a:t>
            </a:r>
            <a:endParaRPr sz="2500" dirty="0"/>
          </a:p>
        </p:txBody>
      </p:sp>
      <p:sp>
        <p:nvSpPr>
          <p:cNvPr id="94" name="Google Shape;94;p18"/>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Genesis 6:3–4</a:t>
            </a:r>
            <a:endParaRPr/>
          </a:p>
        </p:txBody>
      </p:sp>
    </p:spTree>
    <p:extLst>
      <p:ext uri="{BB962C8B-B14F-4D97-AF65-F5344CB8AC3E}">
        <p14:creationId xmlns:p14="http://schemas.microsoft.com/office/powerpoint/2010/main" val="242516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par>
                                <p:cTn id="8" presetID="2" presetClass="entr" presetSubtype="2"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 calcmode="lin" valueType="num">
                                      <p:cBhvr additive="base">
                                        <p:cTn id="10" dur="1000"/>
                                        <p:tgtEl>
                                          <p:spTgt spid="9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“In the beginning God [</a:t>
            </a:r>
            <a:r>
              <a:rPr lang="en" sz="3200" i="1" dirty="0"/>
              <a:t>’elohim</a:t>
            </a:r>
            <a:r>
              <a:rPr lang="en" sz="3200" dirty="0"/>
              <a:t>] created </a:t>
            </a:r>
            <a:br>
              <a:rPr lang="en" sz="3200" dirty="0"/>
            </a:br>
            <a:r>
              <a:rPr lang="en" sz="3200" dirty="0"/>
              <a:t>the heavens and the earth.”</a:t>
            </a:r>
            <a:endParaRPr sz="3200" dirty="0"/>
          </a:p>
        </p:txBody>
      </p:sp>
      <p:sp>
        <p:nvSpPr>
          <p:cNvPr id="232" name="Google Shape;232;p43"/>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Genesis 1:1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par>
                                <p:cTn id="8" presetID="2" presetClass="entr" presetSubtype="2" fill="hold" nodeType="withEffect">
                                  <p:stCondLst>
                                    <p:cond delay="0"/>
                                  </p:stCondLst>
                                  <p:childTnLst>
                                    <p:set>
                                      <p:cBhvr>
                                        <p:cTn id="9" dur="1" fill="hold">
                                          <p:stCondLst>
                                            <p:cond delay="0"/>
                                          </p:stCondLst>
                                        </p:cTn>
                                        <p:tgtEl>
                                          <p:spTgt spid="232"/>
                                        </p:tgtEl>
                                        <p:attrNameLst>
                                          <p:attrName>style.visibility</p:attrName>
                                        </p:attrNameLst>
                                      </p:cBhvr>
                                      <p:to>
                                        <p:strVal val="visible"/>
                                      </p:to>
                                    </p:set>
                                    <p:anim calcmode="lin" valueType="num">
                                      <p:cBhvr additive="base">
                                        <p:cTn id="10" dur="1000"/>
                                        <p:tgtEl>
                                          <p:spTgt spid="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lvl="0"/>
            <a:r>
              <a:rPr lang="en" i="1" dirty="0"/>
              <a:t>’elohim </a:t>
            </a:r>
            <a:r>
              <a:rPr lang="en" dirty="0"/>
              <a:t>in the Bible</a:t>
            </a:r>
            <a:endParaRPr i="1"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Members of the divine council</a:t>
            </a:r>
          </a:p>
          <a:p>
            <a:pPr marL="927100" lvl="1" indent="-342900">
              <a:lnSpc>
                <a:spcPct val="100000"/>
              </a:lnSpc>
              <a:spcBef>
                <a:spcPts val="0"/>
              </a:spcBef>
              <a:buSzPts val="1600"/>
              <a:buFont typeface="Courier New" panose="02070309020205020404" pitchFamily="49" charset="0"/>
              <a:buChar char="o"/>
            </a:pPr>
            <a:r>
              <a:rPr lang="en" sz="2000" dirty="0"/>
              <a:t>Angelic beings</a:t>
            </a:r>
          </a:p>
          <a:p>
            <a:pPr marL="927100" lvl="1" indent="-342900">
              <a:lnSpc>
                <a:spcPct val="100000"/>
              </a:lnSpc>
              <a:spcBef>
                <a:spcPts val="0"/>
              </a:spcBef>
              <a:buSzPts val="1600"/>
              <a:buFont typeface="Courier New" panose="02070309020205020404" pitchFamily="49" charset="0"/>
              <a:buChar char="o"/>
            </a:pPr>
            <a:r>
              <a:rPr lang="en" sz="2000" dirty="0"/>
              <a:t>Sons of the Most High</a:t>
            </a:r>
          </a:p>
        </p:txBody>
      </p:sp>
    </p:spTree>
    <p:extLst>
      <p:ext uri="{BB962C8B-B14F-4D97-AF65-F5344CB8AC3E}">
        <p14:creationId xmlns:p14="http://schemas.microsoft.com/office/powerpoint/2010/main" val="16403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5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God [</a:t>
            </a:r>
            <a:r>
              <a:rPr lang="en" sz="3200" i="1" dirty="0"/>
              <a:t>’elohim</a:t>
            </a:r>
            <a:r>
              <a:rPr lang="en" sz="3200" dirty="0"/>
              <a:t>] has taken his place in </a:t>
            </a:r>
            <a:br>
              <a:rPr lang="en" sz="3200" dirty="0"/>
            </a:br>
            <a:r>
              <a:rPr lang="en" sz="3200" dirty="0"/>
              <a:t>the divine council [</a:t>
            </a:r>
            <a:r>
              <a:rPr lang="en" sz="3200" i="1" dirty="0"/>
              <a:t>‘adat ’el</a:t>
            </a:r>
            <a:r>
              <a:rPr lang="en" sz="3200" dirty="0"/>
              <a:t>]; </a:t>
            </a:r>
            <a:br>
              <a:rPr lang="en" sz="3200" dirty="0"/>
            </a:br>
            <a:r>
              <a:rPr lang="en" sz="3200" dirty="0"/>
              <a:t>in the midst of the gods [</a:t>
            </a:r>
            <a:r>
              <a:rPr lang="en" sz="3200" i="1" dirty="0"/>
              <a:t>’elohim</a:t>
            </a:r>
            <a:r>
              <a:rPr lang="en" sz="3200" dirty="0"/>
              <a:t>] </a:t>
            </a:r>
            <a:br>
              <a:rPr lang="en" sz="3200" dirty="0"/>
            </a:br>
            <a:r>
              <a:rPr lang="en" sz="3200" dirty="0"/>
              <a:t>he holds judgment:</a:t>
            </a:r>
            <a:endParaRPr sz="3200" dirty="0"/>
          </a:p>
        </p:txBody>
      </p:sp>
      <p:sp>
        <p:nvSpPr>
          <p:cNvPr id="308" name="Google Shape;308;p5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Psalm 82:1, ESV</a:t>
            </a:r>
            <a:endParaRPr dirty="0"/>
          </a:p>
        </p:txBody>
      </p:sp>
    </p:spTree>
    <p:extLst>
      <p:ext uri="{BB962C8B-B14F-4D97-AF65-F5344CB8AC3E}">
        <p14:creationId xmlns:p14="http://schemas.microsoft.com/office/powerpoint/2010/main" val="12905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par>
                                <p:cTn id="8" presetID="2" presetClass="entr" presetSubtype="2"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 calcmode="lin" valueType="num">
                                      <p:cBhvr additive="base">
                                        <p:cTn id="10" dur="1000"/>
                                        <p:tgtEl>
                                          <p:spTgt spid="3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lvl="0"/>
            <a:r>
              <a:rPr lang="en" i="1" dirty="0"/>
              <a:t>’elohim </a:t>
            </a:r>
            <a:r>
              <a:rPr lang="en" dirty="0"/>
              <a:t>in the Bible</a:t>
            </a:r>
            <a:endParaRPr i="1"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50000"/>
              </a:lnSpc>
              <a:spcBef>
                <a:spcPts val="0"/>
              </a:spcBef>
              <a:spcAft>
                <a:spcPts val="0"/>
              </a:spcAft>
              <a:buSzPts val="1600"/>
              <a:buChar char="●"/>
            </a:pPr>
            <a:r>
              <a:rPr lang="en" sz="2400" dirty="0"/>
              <a:t>It can refer to angels</a:t>
            </a:r>
          </a:p>
        </p:txBody>
      </p:sp>
    </p:spTree>
    <p:extLst>
      <p:ext uri="{BB962C8B-B14F-4D97-AF65-F5344CB8AC3E}">
        <p14:creationId xmlns:p14="http://schemas.microsoft.com/office/powerpoint/2010/main" val="39003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45"/>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“For You have made him a little lower than </a:t>
            </a:r>
            <a:br>
              <a:rPr lang="en" sz="3200" dirty="0"/>
            </a:br>
            <a:r>
              <a:rPr lang="en" sz="3200" dirty="0"/>
              <a:t>the angels [</a:t>
            </a:r>
            <a:r>
              <a:rPr lang="en" sz="3200" i="1" dirty="0"/>
              <a:t>’elohim</a:t>
            </a:r>
            <a:r>
              <a:rPr lang="en" sz="3200" dirty="0"/>
              <a:t>], and You have crowned </a:t>
            </a:r>
            <a:br>
              <a:rPr lang="en" sz="3200" dirty="0"/>
            </a:br>
            <a:r>
              <a:rPr lang="en" sz="3200" dirty="0"/>
              <a:t>him with glory and honor.”</a:t>
            </a:r>
            <a:endParaRPr sz="3200" dirty="0"/>
          </a:p>
        </p:txBody>
      </p:sp>
      <p:sp>
        <p:nvSpPr>
          <p:cNvPr id="244" name="Google Shape;244;p45"/>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Psalm 8:5, NKJV</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par>
                                <p:cTn id="8" presetID="2" presetClass="entr" presetSubtype="2"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 calcmode="lin" valueType="num">
                                      <p:cBhvr additive="base">
                                        <p:cTn id="10" dur="1000"/>
                                        <p:tgtEl>
                                          <p:spTgt spid="2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lvl="0"/>
            <a:r>
              <a:rPr lang="en" i="1" dirty="0"/>
              <a:t>’elohim </a:t>
            </a:r>
            <a:r>
              <a:rPr lang="en" dirty="0"/>
              <a:t>in the Bible</a:t>
            </a:r>
            <a:endParaRPr i="1"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50000"/>
              </a:lnSpc>
              <a:spcBef>
                <a:spcPts val="0"/>
              </a:spcBef>
              <a:spcAft>
                <a:spcPts val="0"/>
              </a:spcAft>
              <a:buSzPts val="1600"/>
              <a:buChar char="●"/>
            </a:pPr>
            <a:r>
              <a:rPr lang="en" sz="2400" dirty="0"/>
              <a:t>It can refer to demons</a:t>
            </a:r>
          </a:p>
        </p:txBody>
      </p:sp>
    </p:spTree>
    <p:extLst>
      <p:ext uri="{BB962C8B-B14F-4D97-AF65-F5344CB8AC3E}">
        <p14:creationId xmlns:p14="http://schemas.microsoft.com/office/powerpoint/2010/main" val="31511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“They sacrificed to demons, not to God, </a:t>
            </a:r>
            <a:br>
              <a:rPr lang="en" sz="3200" dirty="0"/>
            </a:br>
            <a:r>
              <a:rPr lang="en" sz="3200" i="1" dirty="0"/>
              <a:t>to gods </a:t>
            </a:r>
            <a:r>
              <a:rPr lang="en" sz="3200" dirty="0"/>
              <a:t>[</a:t>
            </a:r>
            <a:r>
              <a:rPr lang="en" sz="3200" i="1" dirty="0"/>
              <a:t>’elohim</a:t>
            </a:r>
            <a:r>
              <a:rPr lang="en" sz="3200" dirty="0"/>
              <a:t>] they did not know, </a:t>
            </a:r>
            <a:br>
              <a:rPr lang="en" sz="3200" dirty="0"/>
            </a:br>
            <a:r>
              <a:rPr lang="en" sz="3200" dirty="0"/>
              <a:t>to new </a:t>
            </a:r>
            <a:r>
              <a:rPr lang="en" sz="3200" i="1" dirty="0"/>
              <a:t>gods</a:t>
            </a:r>
            <a:r>
              <a:rPr lang="en" sz="3200" dirty="0"/>
              <a:t>, new arrivals that your </a:t>
            </a:r>
            <a:br>
              <a:rPr lang="en" sz="3200" dirty="0"/>
            </a:br>
            <a:r>
              <a:rPr lang="en" sz="3200" dirty="0"/>
              <a:t>fathers did not fear.”</a:t>
            </a:r>
            <a:endParaRPr sz="3200" dirty="0"/>
          </a:p>
        </p:txBody>
      </p:sp>
      <p:sp>
        <p:nvSpPr>
          <p:cNvPr id="250" name="Google Shape;250;p4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Deuteronomy 32:17, NJKV</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2" presetClass="entr" presetSubtype="2"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 calcmode="lin" valueType="num">
                                      <p:cBhvr additive="base">
                                        <p:cTn id="10"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“They sacrificed to demons that were no gods, </a:t>
            </a:r>
            <a:br>
              <a:rPr lang="en" sz="3200" dirty="0"/>
            </a:br>
            <a:r>
              <a:rPr lang="en" sz="3200" dirty="0"/>
              <a:t>to gods [</a:t>
            </a:r>
            <a:r>
              <a:rPr lang="en" sz="3200" i="1" dirty="0"/>
              <a:t>’elohim</a:t>
            </a:r>
            <a:r>
              <a:rPr lang="en" sz="3200" dirty="0"/>
              <a:t>] they had never known, </a:t>
            </a:r>
            <a:br>
              <a:rPr lang="en" sz="3200" dirty="0"/>
            </a:br>
            <a:r>
              <a:rPr lang="en" sz="3200" dirty="0"/>
              <a:t>to new that had come recently,</a:t>
            </a:r>
            <a:br>
              <a:rPr lang="en" sz="3200" dirty="0"/>
            </a:br>
            <a:r>
              <a:rPr lang="en" sz="3200" dirty="0"/>
              <a:t>whom your fathers had never feared.”</a:t>
            </a:r>
            <a:endParaRPr sz="3200" dirty="0"/>
          </a:p>
        </p:txBody>
      </p:sp>
      <p:sp>
        <p:nvSpPr>
          <p:cNvPr id="250" name="Google Shape;250;p4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Deuteronomy 32:17, ESV</a:t>
            </a:r>
            <a:endParaRPr dirty="0"/>
          </a:p>
        </p:txBody>
      </p:sp>
    </p:spTree>
    <p:extLst>
      <p:ext uri="{BB962C8B-B14F-4D97-AF65-F5344CB8AC3E}">
        <p14:creationId xmlns:p14="http://schemas.microsoft.com/office/powerpoint/2010/main" val="378036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2" presetClass="entr" presetSubtype="2"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 calcmode="lin" valueType="num">
                                      <p:cBhvr additive="base">
                                        <p:cTn id="10"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lvl="0"/>
            <a:r>
              <a:rPr lang="en" i="1" dirty="0"/>
              <a:t>’elohim </a:t>
            </a:r>
            <a:r>
              <a:rPr lang="en" dirty="0"/>
              <a:t>in the Bible</a:t>
            </a:r>
            <a:endParaRPr i="1"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It can refer to the departed </a:t>
            </a:r>
            <a:br>
              <a:rPr lang="en" sz="2400" dirty="0"/>
            </a:br>
            <a:r>
              <a:rPr lang="en" sz="2400" dirty="0"/>
              <a:t>spirit of a person</a:t>
            </a:r>
          </a:p>
        </p:txBody>
      </p:sp>
    </p:spTree>
    <p:extLst>
      <p:ext uri="{BB962C8B-B14F-4D97-AF65-F5344CB8AC3E}">
        <p14:creationId xmlns:p14="http://schemas.microsoft.com/office/powerpoint/2010/main" val="710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47"/>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“And the king said to her, ‘Do not be afraid. </a:t>
            </a:r>
            <a:br>
              <a:rPr lang="en" sz="3200" dirty="0"/>
            </a:br>
            <a:r>
              <a:rPr lang="en" sz="3200" dirty="0"/>
              <a:t>What did you see?’ And the woman said to Saul, </a:t>
            </a:r>
            <a:br>
              <a:rPr lang="en" sz="3200" dirty="0"/>
            </a:br>
            <a:r>
              <a:rPr lang="en" sz="3200" dirty="0"/>
              <a:t>‘I saw a spirit [</a:t>
            </a:r>
            <a:r>
              <a:rPr lang="en" sz="3200" i="1" dirty="0"/>
              <a:t>’elohim</a:t>
            </a:r>
            <a:r>
              <a:rPr lang="en" sz="3200" dirty="0"/>
              <a:t>] ascending out of </a:t>
            </a:r>
            <a:br>
              <a:rPr lang="en" sz="3200" dirty="0"/>
            </a:br>
            <a:r>
              <a:rPr lang="en" sz="3200" dirty="0"/>
              <a:t>the earth.’”</a:t>
            </a:r>
            <a:endParaRPr sz="3200" dirty="0"/>
          </a:p>
        </p:txBody>
      </p:sp>
      <p:sp>
        <p:nvSpPr>
          <p:cNvPr id="256" name="Google Shape;256;p47"/>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1 Samuel 28:13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par>
                                <p:cTn id="8" presetID="2" presetClass="entr" presetSubtype="2"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 calcmode="lin" valueType="num">
                                      <p:cBhvr additive="base">
                                        <p:cTn id="10" dur="1000"/>
                                        <p:tgtEl>
                                          <p:spTgt spid="2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65500" y="148850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Key Terms</a:t>
            </a:r>
            <a:endParaRPr b="0" dirty="0"/>
          </a:p>
        </p:txBody>
      </p:sp>
      <p:sp>
        <p:nvSpPr>
          <p:cNvPr id="87" name="Google Shape;87;p17"/>
          <p:cNvSpPr txBox="1">
            <a:spLocks noGrp="1"/>
          </p:cNvSpPr>
          <p:nvPr>
            <p:ph type="body" idx="2"/>
          </p:nvPr>
        </p:nvSpPr>
        <p:spPr>
          <a:xfrm>
            <a:off x="4572000" y="631500"/>
            <a:ext cx="4204500" cy="38805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sz="2400" dirty="0"/>
              <a:t>Key terms and concepts</a:t>
            </a:r>
            <a:endParaRPr sz="2400" dirty="0"/>
          </a:p>
          <a:p>
            <a:pPr marL="914400" lvl="1" indent="-317500" algn="l" rtl="0">
              <a:spcBef>
                <a:spcPts val="0"/>
              </a:spcBef>
              <a:spcAft>
                <a:spcPts val="0"/>
              </a:spcAft>
              <a:buSzPts val="1400"/>
              <a:buChar char="○"/>
            </a:pPr>
            <a:r>
              <a:rPr lang="en" sz="1800" dirty="0"/>
              <a:t>daughters of men</a:t>
            </a:r>
            <a:endParaRPr sz="1800" dirty="0"/>
          </a:p>
          <a:p>
            <a:pPr marL="914400" lvl="1" indent="-317500" algn="l" rtl="0">
              <a:spcBef>
                <a:spcPts val="0"/>
              </a:spcBef>
              <a:spcAft>
                <a:spcPts val="0"/>
              </a:spcAft>
              <a:buSzPts val="1400"/>
              <a:buChar char="○"/>
            </a:pPr>
            <a:r>
              <a:rPr lang="en" sz="1800" dirty="0"/>
              <a:t>sons of God</a:t>
            </a:r>
            <a:endParaRPr sz="1800" dirty="0"/>
          </a:p>
          <a:p>
            <a:pPr marL="914400" lvl="1" indent="-317500" algn="l" rtl="0">
              <a:spcBef>
                <a:spcPts val="0"/>
              </a:spcBef>
              <a:spcAft>
                <a:spcPts val="0"/>
              </a:spcAft>
              <a:buSzPts val="1400"/>
              <a:buChar char="○"/>
            </a:pPr>
            <a:r>
              <a:rPr lang="en" sz="1800" dirty="0"/>
              <a:t>took wives</a:t>
            </a:r>
            <a:endParaRPr sz="1800" dirty="0"/>
          </a:p>
          <a:p>
            <a:pPr marL="914400" lvl="1" indent="-317500" algn="l" rtl="0">
              <a:spcBef>
                <a:spcPts val="0"/>
              </a:spcBef>
              <a:spcAft>
                <a:spcPts val="0"/>
              </a:spcAft>
              <a:buSzPts val="1400"/>
              <a:buChar char="○"/>
            </a:pPr>
            <a:r>
              <a:rPr lang="en" sz="1800" dirty="0"/>
              <a:t>Yahweh (YHWH) </a:t>
            </a:r>
          </a:p>
          <a:p>
            <a:pPr marL="914400" lvl="1" indent="-317500" algn="l" rtl="0">
              <a:spcBef>
                <a:spcPts val="0"/>
              </a:spcBef>
              <a:spcAft>
                <a:spcPts val="0"/>
              </a:spcAft>
              <a:buSzPts val="1400"/>
              <a:buChar char="○"/>
            </a:pPr>
            <a:r>
              <a:rPr lang="en" sz="1800" dirty="0"/>
              <a:t>120 years</a:t>
            </a:r>
            <a:endParaRPr sz="1800" dirty="0"/>
          </a:p>
          <a:p>
            <a:pPr marL="914400" lvl="1" indent="-317500" algn="l" rtl="0">
              <a:spcBef>
                <a:spcPts val="0"/>
              </a:spcBef>
              <a:spcAft>
                <a:spcPts val="0"/>
              </a:spcAft>
              <a:buSzPts val="1400"/>
              <a:buChar char="○"/>
            </a:pPr>
            <a:r>
              <a:rPr lang="en" sz="1800" dirty="0"/>
              <a:t>Nephilim</a:t>
            </a:r>
            <a:endParaRPr sz="1800" dirty="0"/>
          </a:p>
          <a:p>
            <a:pPr marL="914400" lvl="1" indent="-317500" algn="l" rtl="0">
              <a:spcBef>
                <a:spcPts val="0"/>
              </a:spcBef>
              <a:spcAft>
                <a:spcPts val="0"/>
              </a:spcAft>
              <a:buSzPts val="1400"/>
              <a:buChar char="○"/>
            </a:pPr>
            <a:r>
              <a:rPr lang="en" sz="1800" dirty="0"/>
              <a:t>mighty men</a:t>
            </a:r>
            <a:endParaRPr sz="1800" dirty="0"/>
          </a:p>
          <a:p>
            <a:pPr marL="914400" lvl="1" indent="-317500" algn="l" rtl="0">
              <a:spcBef>
                <a:spcPts val="0"/>
              </a:spcBef>
              <a:spcAft>
                <a:spcPts val="0"/>
              </a:spcAft>
              <a:buSzPts val="1400"/>
              <a:buChar char="○"/>
            </a:pPr>
            <a:r>
              <a:rPr lang="en" sz="1800" dirty="0"/>
              <a:t>when or whenever</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000"/>
                                        <p:tgtEl>
                                          <p:spTgt spid="8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1000"/>
                                        <p:tgtEl>
                                          <p:spTgt spid="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1"/>
        <p:cNvGrpSpPr/>
        <p:nvPr/>
      </p:nvGrpSpPr>
      <p:grpSpPr>
        <a:xfrm>
          <a:off x="0" y="0"/>
          <a:ext cx="0" cy="0"/>
          <a:chOff x="0" y="0"/>
          <a:chExt cx="0" cy="0"/>
        </a:xfrm>
      </p:grpSpPr>
      <p:sp>
        <p:nvSpPr>
          <p:cNvPr id="602" name="Google Shape;602;p107"/>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Royalty View: </a:t>
            </a:r>
            <a:r>
              <a:rPr lang="en" sz="3800" dirty="0"/>
              <a:t>Weaknesses</a:t>
            </a:r>
            <a:endParaRPr sz="3800" dirty="0"/>
          </a:p>
        </p:txBody>
      </p:sp>
      <p:sp>
        <p:nvSpPr>
          <p:cNvPr id="603" name="Google Shape;603;p107"/>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i="1" dirty="0"/>
              <a:t>’elohim</a:t>
            </a:r>
            <a:r>
              <a:rPr lang="en" sz="2400" dirty="0"/>
              <a:t> is better understood as a term for an inhabitant of the spiritual realm</a:t>
            </a:r>
            <a:endParaRPr sz="2400" dirty="0"/>
          </a:p>
          <a:p>
            <a:pPr marL="914400" marR="0" lvl="1" indent="-317500" algn="l" rtl="0">
              <a:lnSpc>
                <a:spcPct val="150000"/>
              </a:lnSpc>
              <a:spcBef>
                <a:spcPts val="0"/>
              </a:spcBef>
              <a:spcAft>
                <a:spcPts val="0"/>
              </a:spcAft>
              <a:buSzPts val="1400"/>
              <a:buChar char="○"/>
            </a:pPr>
            <a:r>
              <a:rPr lang="en" sz="1800" dirty="0"/>
              <a:t>God</a:t>
            </a:r>
            <a:endParaRPr sz="1800" dirty="0"/>
          </a:p>
          <a:p>
            <a:pPr marL="914400" marR="0" lvl="1" indent="-317500" algn="l" rtl="0">
              <a:lnSpc>
                <a:spcPct val="150000"/>
              </a:lnSpc>
              <a:spcBef>
                <a:spcPts val="0"/>
              </a:spcBef>
              <a:spcAft>
                <a:spcPts val="0"/>
              </a:spcAft>
              <a:buSzPts val="1400"/>
              <a:buChar char="○"/>
            </a:pPr>
            <a:r>
              <a:rPr lang="en" sz="1800" dirty="0"/>
              <a:t>Members of the divine council</a:t>
            </a:r>
            <a:endParaRPr sz="1800" dirty="0"/>
          </a:p>
          <a:p>
            <a:pPr marL="914400" marR="0" lvl="1" indent="-317500" algn="l" rtl="0">
              <a:lnSpc>
                <a:spcPct val="150000"/>
              </a:lnSpc>
              <a:spcBef>
                <a:spcPts val="0"/>
              </a:spcBef>
              <a:spcAft>
                <a:spcPts val="0"/>
              </a:spcAft>
              <a:buSzPts val="1400"/>
              <a:buChar char="○"/>
            </a:pPr>
            <a:r>
              <a:rPr lang="en" sz="1800" dirty="0"/>
              <a:t>Angels</a:t>
            </a:r>
            <a:endParaRPr sz="1800" dirty="0"/>
          </a:p>
          <a:p>
            <a:pPr marL="914400" marR="0" lvl="1" indent="-317500" algn="l" rtl="0">
              <a:lnSpc>
                <a:spcPct val="150000"/>
              </a:lnSpc>
              <a:spcBef>
                <a:spcPts val="0"/>
              </a:spcBef>
              <a:spcAft>
                <a:spcPts val="0"/>
              </a:spcAft>
              <a:buSzPts val="1400"/>
              <a:buChar char="○"/>
            </a:pPr>
            <a:r>
              <a:rPr lang="en" sz="1800" dirty="0"/>
              <a:t>False gods / demons</a:t>
            </a:r>
            <a:endParaRPr sz="1800" dirty="0"/>
          </a:p>
          <a:p>
            <a:pPr marL="914400" marR="0" lvl="1" indent="-317500" algn="l" rtl="0">
              <a:lnSpc>
                <a:spcPct val="150000"/>
              </a:lnSpc>
              <a:spcBef>
                <a:spcPts val="0"/>
              </a:spcBef>
              <a:spcAft>
                <a:spcPts val="0"/>
              </a:spcAft>
              <a:buSzPts val="1400"/>
              <a:buChar char="○"/>
            </a:pPr>
            <a:r>
              <a:rPr lang="en" sz="1800" dirty="0"/>
              <a:t>Departed spirit of Samuel with Saul and medium (1 Sam. 28)</a:t>
            </a:r>
            <a:endParaRPr sz="1800" dirty="0"/>
          </a:p>
        </p:txBody>
      </p:sp>
    </p:spTree>
    <p:extLst>
      <p:ext uri="{BB962C8B-B14F-4D97-AF65-F5344CB8AC3E}">
        <p14:creationId xmlns:p14="http://schemas.microsoft.com/office/powerpoint/2010/main" val="13611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2"/>
                                        </p:tgtEl>
                                        <p:attrNameLst>
                                          <p:attrName>style.visibility</p:attrName>
                                        </p:attrNameLst>
                                      </p:cBhvr>
                                      <p:to>
                                        <p:strVal val="visible"/>
                                      </p:to>
                                    </p:set>
                                    <p:anim calcmode="lin" valueType="num">
                                      <p:cBhvr additive="base">
                                        <p:cTn id="7" dur="1000"/>
                                        <p:tgtEl>
                                          <p:spTgt spid="60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3"/>
                                        </p:tgtEl>
                                        <p:attrNameLst>
                                          <p:attrName>style.visibility</p:attrName>
                                        </p:attrNameLst>
                                      </p:cBhvr>
                                      <p:to>
                                        <p:strVal val="visible"/>
                                      </p:to>
                                    </p:set>
                                    <p:anim calcmode="lin" valueType="num">
                                      <p:cBhvr additive="base">
                                        <p:cTn id="10" dur="1000"/>
                                        <p:tgtEl>
                                          <p:spTgt spid="6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Are There Other Gods Besides Yahweh?</a:t>
            </a:r>
            <a:endParaRPr dirty="0">
              <a:solidFill>
                <a:schemeClr val="bg1"/>
              </a:solidFill>
            </a:endParaRPr>
          </a:p>
        </p:txBody>
      </p:sp>
    </p:spTree>
    <p:extLst>
      <p:ext uri="{BB962C8B-B14F-4D97-AF65-F5344CB8AC3E}">
        <p14:creationId xmlns:p14="http://schemas.microsoft.com/office/powerpoint/2010/main" val="2693967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47"/>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“You shall have no other gods [</a:t>
            </a:r>
            <a:r>
              <a:rPr lang="en" sz="3200" i="1" dirty="0"/>
              <a:t>’elohim</a:t>
            </a:r>
            <a:r>
              <a:rPr lang="en" sz="3200" dirty="0"/>
              <a:t>] </a:t>
            </a:r>
            <a:br>
              <a:rPr lang="en" sz="3200" dirty="0"/>
            </a:br>
            <a:r>
              <a:rPr lang="en" sz="3200" dirty="0"/>
              <a:t>before Me.”</a:t>
            </a:r>
            <a:endParaRPr sz="3200" dirty="0"/>
          </a:p>
        </p:txBody>
      </p:sp>
      <p:sp>
        <p:nvSpPr>
          <p:cNvPr id="256" name="Google Shape;256;p47"/>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Exodus 20:3, NKJV</a:t>
            </a:r>
            <a:endParaRPr dirty="0"/>
          </a:p>
        </p:txBody>
      </p:sp>
    </p:spTree>
    <p:extLst>
      <p:ext uri="{BB962C8B-B14F-4D97-AF65-F5344CB8AC3E}">
        <p14:creationId xmlns:p14="http://schemas.microsoft.com/office/powerpoint/2010/main" val="26783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par>
                                <p:cTn id="8" presetID="2" presetClass="entr" presetSubtype="2"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 calcmode="lin" valueType="num">
                                      <p:cBhvr additive="base">
                                        <p:cTn id="10" dur="1000"/>
                                        <p:tgtEl>
                                          <p:spTgt spid="2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What am I saying then? That an idol is anything, or what is offered to idols is anything? Rather, that the things which the Gentiles sacrifice they sacrifice to demons and not to God, and I do not want you to have fellowship with demons. </a:t>
            </a:r>
          </a:p>
        </p:txBody>
      </p:sp>
      <p:sp>
        <p:nvSpPr>
          <p:cNvPr id="250" name="Google Shape;250;p4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1 Corinthians 10:19–20, NJKV</a:t>
            </a:r>
            <a:endParaRPr dirty="0"/>
          </a:p>
        </p:txBody>
      </p:sp>
    </p:spTree>
    <p:extLst>
      <p:ext uri="{BB962C8B-B14F-4D97-AF65-F5344CB8AC3E}">
        <p14:creationId xmlns:p14="http://schemas.microsoft.com/office/powerpoint/2010/main" val="1811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2" presetClass="entr" presetSubtype="2"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 calcmode="lin" valueType="num">
                                      <p:cBhvr additive="base">
                                        <p:cTn id="10"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And God spoke to Moses and said to him: </a:t>
            </a:r>
            <a:br>
              <a:rPr lang="en-US" sz="3200" dirty="0"/>
            </a:br>
            <a:r>
              <a:rPr lang="en-US" sz="3200" dirty="0"/>
              <a:t>“I am Yahweh. I appeared to Abraham, to Isaac, and to Jacob, as God Almighty, but by My name Yahweh I was not known to them. </a:t>
            </a:r>
          </a:p>
        </p:txBody>
      </p:sp>
      <p:sp>
        <p:nvSpPr>
          <p:cNvPr id="250" name="Google Shape;250;p4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Exodus 6:2–3, NJKV</a:t>
            </a:r>
            <a:endParaRPr dirty="0"/>
          </a:p>
        </p:txBody>
      </p:sp>
    </p:spTree>
    <p:extLst>
      <p:ext uri="{BB962C8B-B14F-4D97-AF65-F5344CB8AC3E}">
        <p14:creationId xmlns:p14="http://schemas.microsoft.com/office/powerpoint/2010/main" val="16310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2" presetClass="entr" presetSubtype="2"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 calcmode="lin" valueType="num">
                                      <p:cBhvr additive="base">
                                        <p:cTn id="10"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“For Yahweh is a great God, </a:t>
            </a:r>
            <a:br>
              <a:rPr lang="en-US" sz="3200" dirty="0"/>
            </a:br>
            <a:r>
              <a:rPr lang="en-US" sz="3200" dirty="0"/>
              <a:t>a great King above all gods [</a:t>
            </a:r>
            <a:r>
              <a:rPr lang="en-US" sz="3200" i="1" dirty="0"/>
              <a:t>’elohim</a:t>
            </a:r>
            <a:r>
              <a:rPr lang="en-US" sz="3200" dirty="0"/>
              <a:t>].”</a:t>
            </a:r>
          </a:p>
        </p:txBody>
      </p:sp>
      <p:sp>
        <p:nvSpPr>
          <p:cNvPr id="250" name="Google Shape;250;p4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Psalm 95:3, NJKV</a:t>
            </a:r>
            <a:endParaRPr dirty="0"/>
          </a:p>
        </p:txBody>
      </p:sp>
    </p:spTree>
    <p:extLst>
      <p:ext uri="{BB962C8B-B14F-4D97-AF65-F5344CB8AC3E}">
        <p14:creationId xmlns:p14="http://schemas.microsoft.com/office/powerpoint/2010/main" val="16581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2" presetClass="entr" presetSubtype="2"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 calcmode="lin" valueType="num">
                                      <p:cBhvr additive="base">
                                        <p:cTn id="10"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Yahweh, who is like You among </a:t>
            </a:r>
            <a:br>
              <a:rPr lang="en-US" sz="3200" dirty="0"/>
            </a:br>
            <a:r>
              <a:rPr lang="en-US" sz="3200" dirty="0"/>
              <a:t>the gods [</a:t>
            </a:r>
            <a:r>
              <a:rPr lang="en-US" sz="3200" i="1" dirty="0"/>
              <a:t>’elohim</a:t>
            </a:r>
            <a:r>
              <a:rPr lang="en-US" sz="3200" dirty="0"/>
              <a:t>]? </a:t>
            </a:r>
            <a:br>
              <a:rPr lang="en-US" sz="3200" dirty="0"/>
            </a:br>
            <a:r>
              <a:rPr lang="en-US" sz="3200" dirty="0"/>
              <a:t>Who is like You, majestic in holiness, </a:t>
            </a:r>
            <a:br>
              <a:rPr lang="en-US" sz="3200" dirty="0"/>
            </a:br>
            <a:r>
              <a:rPr lang="en-US" sz="3200" dirty="0"/>
              <a:t>revered with praises, performing wonders?</a:t>
            </a:r>
          </a:p>
        </p:txBody>
      </p:sp>
      <p:sp>
        <p:nvSpPr>
          <p:cNvPr id="250" name="Google Shape;250;p4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 Chronicles 2:5, NJKV</a:t>
            </a:r>
            <a:endParaRPr dirty="0"/>
          </a:p>
        </p:txBody>
      </p:sp>
    </p:spTree>
    <p:extLst>
      <p:ext uri="{BB962C8B-B14F-4D97-AF65-F5344CB8AC3E}">
        <p14:creationId xmlns:p14="http://schemas.microsoft.com/office/powerpoint/2010/main" val="412673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2" presetClass="entr" presetSubtype="2"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 calcmode="lin" valueType="num">
                                      <p:cBhvr additive="base">
                                        <p:cTn id="10"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For we do not wrestle against flesh and blood, but against principalities, against powers, against the rulers of the darkness of this age, against spiritual hosts of wickedness in the heavenly places. </a:t>
            </a:r>
          </a:p>
        </p:txBody>
      </p:sp>
      <p:sp>
        <p:nvSpPr>
          <p:cNvPr id="250" name="Google Shape;250;p4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Ephesians 6:12, NJKV</a:t>
            </a:r>
            <a:endParaRPr dirty="0"/>
          </a:p>
        </p:txBody>
      </p:sp>
    </p:spTree>
    <p:extLst>
      <p:ext uri="{BB962C8B-B14F-4D97-AF65-F5344CB8AC3E}">
        <p14:creationId xmlns:p14="http://schemas.microsoft.com/office/powerpoint/2010/main" val="6725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par>
                                <p:cTn id="8" presetID="2" presetClass="entr" presetSubtype="2"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 calcmode="lin" valueType="num">
                                      <p:cBhvr additive="base">
                                        <p:cTn id="10"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5"/>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The Divine Council</a:t>
            </a:r>
            <a:endParaRPr dirty="0">
              <a:solidFill>
                <a:schemeClr val="bg1"/>
              </a:solidFill>
            </a:endParaRPr>
          </a:p>
        </p:txBody>
      </p:sp>
    </p:spTree>
    <p:extLst>
      <p:ext uri="{BB962C8B-B14F-4D97-AF65-F5344CB8AC3E}">
        <p14:creationId xmlns:p14="http://schemas.microsoft.com/office/powerpoint/2010/main" val="1287583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5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God [</a:t>
            </a:r>
            <a:r>
              <a:rPr lang="en" sz="3200" i="1" dirty="0"/>
              <a:t>’elohim</a:t>
            </a:r>
            <a:r>
              <a:rPr lang="en" sz="3200" dirty="0"/>
              <a:t>] has taken his place in </a:t>
            </a:r>
            <a:br>
              <a:rPr lang="en" sz="3200" dirty="0"/>
            </a:br>
            <a:r>
              <a:rPr lang="en" sz="3200" dirty="0"/>
              <a:t>the divine council [</a:t>
            </a:r>
            <a:r>
              <a:rPr lang="en" sz="3200" i="1" dirty="0"/>
              <a:t>‘adat ’el</a:t>
            </a:r>
            <a:r>
              <a:rPr lang="en" sz="3200" dirty="0"/>
              <a:t>]; </a:t>
            </a:r>
            <a:br>
              <a:rPr lang="en" sz="3200" dirty="0"/>
            </a:br>
            <a:r>
              <a:rPr lang="en" sz="3200" dirty="0"/>
              <a:t>in the midst of the gods [</a:t>
            </a:r>
            <a:r>
              <a:rPr lang="en" sz="3200" i="1" dirty="0"/>
              <a:t>’elohim</a:t>
            </a:r>
            <a:r>
              <a:rPr lang="en" sz="3200" dirty="0"/>
              <a:t>] </a:t>
            </a:r>
            <a:br>
              <a:rPr lang="en" sz="3200" dirty="0"/>
            </a:br>
            <a:r>
              <a:rPr lang="en" sz="3200" dirty="0"/>
              <a:t>he holds judgment:</a:t>
            </a:r>
            <a:endParaRPr sz="3200" dirty="0"/>
          </a:p>
        </p:txBody>
      </p:sp>
      <p:sp>
        <p:nvSpPr>
          <p:cNvPr id="308" name="Google Shape;308;p5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Psalm 82:1, ESV</a:t>
            </a:r>
            <a:endParaRPr dirty="0"/>
          </a:p>
        </p:txBody>
      </p:sp>
    </p:spTree>
    <p:extLst>
      <p:ext uri="{BB962C8B-B14F-4D97-AF65-F5344CB8AC3E}">
        <p14:creationId xmlns:p14="http://schemas.microsoft.com/office/powerpoint/2010/main" val="29154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par>
                                <p:cTn id="8" presetID="2" presetClass="entr" presetSubtype="2"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 calcmode="lin" valueType="num">
                                      <p:cBhvr additive="base">
                                        <p:cTn id="10" dur="1000"/>
                                        <p:tgtEl>
                                          <p:spTgt spid="3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How do people usually</a:t>
            </a:r>
            <a:br>
              <a:rPr lang="en" dirty="0">
                <a:solidFill>
                  <a:schemeClr val="bg1"/>
                </a:solidFill>
              </a:rPr>
            </a:br>
            <a:r>
              <a:rPr lang="en" dirty="0">
                <a:solidFill>
                  <a:schemeClr val="bg1"/>
                </a:solidFill>
              </a:rPr>
              <a:t>interpret this passage?</a:t>
            </a:r>
            <a:endParaRPr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5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“How long will you judge unjustly </a:t>
            </a:r>
            <a:br>
              <a:rPr lang="en" sz="3200" dirty="0"/>
            </a:br>
            <a:r>
              <a:rPr lang="en" sz="3200" dirty="0"/>
              <a:t>and show partiality to the wicked?”</a:t>
            </a:r>
            <a:endParaRPr sz="3200" dirty="0"/>
          </a:p>
        </p:txBody>
      </p:sp>
      <p:sp>
        <p:nvSpPr>
          <p:cNvPr id="308" name="Google Shape;308;p5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Psalm 82:2, ESV</a:t>
            </a:r>
            <a:endParaRPr dirty="0"/>
          </a:p>
        </p:txBody>
      </p:sp>
    </p:spTree>
    <p:extLst>
      <p:ext uri="{BB962C8B-B14F-4D97-AF65-F5344CB8AC3E}">
        <p14:creationId xmlns:p14="http://schemas.microsoft.com/office/powerpoint/2010/main" val="19442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par>
                                <p:cTn id="8" presetID="2" presetClass="entr" presetSubtype="2"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 calcmode="lin" valueType="num">
                                      <p:cBhvr additive="base">
                                        <p:cTn id="10" dur="1000"/>
                                        <p:tgtEl>
                                          <p:spTgt spid="3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57"/>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“Give justice to the weak and the fatherless; </a:t>
            </a:r>
            <a:br>
              <a:rPr lang="en" sz="3200" dirty="0"/>
            </a:br>
            <a:r>
              <a:rPr lang="en" sz="3200" dirty="0"/>
              <a:t>maintain the right of the afflicted </a:t>
            </a:r>
            <a:br>
              <a:rPr lang="en" sz="3200" dirty="0"/>
            </a:br>
            <a:r>
              <a:rPr lang="en" sz="3200" dirty="0"/>
              <a:t>and the destitute.</a:t>
            </a:r>
            <a:endParaRPr sz="3200" dirty="0"/>
          </a:p>
          <a:p>
            <a:pPr marL="0" lvl="0" indent="0" algn="ctr" rtl="0">
              <a:lnSpc>
                <a:spcPct val="115000"/>
              </a:lnSpc>
              <a:spcBef>
                <a:spcPts val="0"/>
              </a:spcBef>
              <a:spcAft>
                <a:spcPts val="0"/>
              </a:spcAft>
              <a:buNone/>
            </a:pPr>
            <a:r>
              <a:rPr lang="en" sz="3200" dirty="0"/>
              <a:t>Rescue the weak and the needy; </a:t>
            </a:r>
            <a:br>
              <a:rPr lang="en" sz="3200" dirty="0"/>
            </a:br>
            <a:r>
              <a:rPr lang="en" sz="3200" dirty="0"/>
              <a:t>deliver them from the hand of the wicked.”</a:t>
            </a:r>
            <a:endParaRPr sz="3200" dirty="0"/>
          </a:p>
        </p:txBody>
      </p:sp>
      <p:sp>
        <p:nvSpPr>
          <p:cNvPr id="314" name="Google Shape;314;p57"/>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Psalm 82:3–4, ESV</a:t>
            </a:r>
            <a:endParaRPr/>
          </a:p>
        </p:txBody>
      </p:sp>
    </p:spTree>
    <p:extLst>
      <p:ext uri="{BB962C8B-B14F-4D97-AF65-F5344CB8AC3E}">
        <p14:creationId xmlns:p14="http://schemas.microsoft.com/office/powerpoint/2010/main" val="34545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par>
                                <p:cTn id="8" presetID="2" presetClass="entr" presetSubtype="2" fill="hold" nodeType="withEffect">
                                  <p:stCondLst>
                                    <p:cond delay="0"/>
                                  </p:stCondLst>
                                  <p:childTnLst>
                                    <p:set>
                                      <p:cBhvr>
                                        <p:cTn id="9" dur="1" fill="hold">
                                          <p:stCondLst>
                                            <p:cond delay="0"/>
                                          </p:stCondLst>
                                        </p:cTn>
                                        <p:tgtEl>
                                          <p:spTgt spid="314"/>
                                        </p:tgtEl>
                                        <p:attrNameLst>
                                          <p:attrName>style.visibility</p:attrName>
                                        </p:attrNameLst>
                                      </p:cBhvr>
                                      <p:to>
                                        <p:strVal val="visible"/>
                                      </p:to>
                                    </p:set>
                                    <p:anim calcmode="lin" valueType="num">
                                      <p:cBhvr additive="base">
                                        <p:cTn id="10" dur="1000"/>
                                        <p:tgtEl>
                                          <p:spTgt spid="3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19" name="Google Shape;319;p58"/>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“They have neither knowledge nor understanding, </a:t>
            </a:r>
            <a:br>
              <a:rPr lang="en" sz="3200" dirty="0"/>
            </a:br>
            <a:r>
              <a:rPr lang="en" sz="3200" dirty="0"/>
              <a:t>they walk about in darkness; </a:t>
            </a:r>
            <a:br>
              <a:rPr lang="en" sz="3200" dirty="0"/>
            </a:br>
            <a:r>
              <a:rPr lang="en" sz="3200" dirty="0"/>
              <a:t>all the foundations of the earth are shaken.”</a:t>
            </a:r>
            <a:endParaRPr sz="3200" dirty="0"/>
          </a:p>
        </p:txBody>
      </p:sp>
      <p:sp>
        <p:nvSpPr>
          <p:cNvPr id="320" name="Google Shape;320;p58"/>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Psalm 82:5, ESV</a:t>
            </a:r>
            <a:endParaRPr/>
          </a:p>
        </p:txBody>
      </p:sp>
    </p:spTree>
    <p:extLst>
      <p:ext uri="{BB962C8B-B14F-4D97-AF65-F5344CB8AC3E}">
        <p14:creationId xmlns:p14="http://schemas.microsoft.com/office/powerpoint/2010/main" val="17979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par>
                                <p:cTn id="8" presetID="2" presetClass="entr" presetSubtype="2"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 calcmode="lin" valueType="num">
                                      <p:cBhvr additive="base">
                                        <p:cTn id="10" dur="1000"/>
                                        <p:tgtEl>
                                          <p:spTgt spid="3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59"/>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“I said, ‘You are gods [</a:t>
            </a:r>
            <a:r>
              <a:rPr lang="en" sz="3200" i="1" dirty="0"/>
              <a:t>’elohim</a:t>
            </a:r>
            <a:r>
              <a:rPr lang="en" sz="3200" dirty="0"/>
              <a:t>], </a:t>
            </a:r>
            <a:br>
              <a:rPr lang="en" sz="3200" dirty="0"/>
            </a:br>
            <a:r>
              <a:rPr lang="en" sz="3200" dirty="0"/>
              <a:t>sons of the Most High, all of you; </a:t>
            </a:r>
            <a:endParaRPr sz="3200" dirty="0"/>
          </a:p>
          <a:p>
            <a:pPr marL="0" lvl="0" indent="0" algn="ctr" rtl="0">
              <a:lnSpc>
                <a:spcPct val="115000"/>
              </a:lnSpc>
              <a:spcBef>
                <a:spcPts val="0"/>
              </a:spcBef>
              <a:spcAft>
                <a:spcPts val="0"/>
              </a:spcAft>
              <a:buNone/>
            </a:pPr>
            <a:r>
              <a:rPr lang="en" sz="3200" dirty="0"/>
              <a:t>nevertheless, like men you shall die, </a:t>
            </a:r>
            <a:br>
              <a:rPr lang="en" sz="3200" dirty="0"/>
            </a:br>
            <a:r>
              <a:rPr lang="en" sz="3200" dirty="0"/>
              <a:t>and fall like any prince.’”</a:t>
            </a:r>
            <a:endParaRPr sz="3200" dirty="0"/>
          </a:p>
        </p:txBody>
      </p:sp>
      <p:sp>
        <p:nvSpPr>
          <p:cNvPr id="326" name="Google Shape;326;p59"/>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Psalm 82:6–7, ESV</a:t>
            </a:r>
            <a:endParaRPr dirty="0"/>
          </a:p>
        </p:txBody>
      </p:sp>
    </p:spTree>
    <p:extLst>
      <p:ext uri="{BB962C8B-B14F-4D97-AF65-F5344CB8AC3E}">
        <p14:creationId xmlns:p14="http://schemas.microsoft.com/office/powerpoint/2010/main" val="6753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childTnLst>
                                </p:cTn>
                              </p:par>
                              <p:par>
                                <p:cTn id="8" presetID="2" presetClass="entr" presetSubtype="2" fill="hold" nodeType="withEffect">
                                  <p:stCondLst>
                                    <p:cond delay="0"/>
                                  </p:stCondLst>
                                  <p:childTnLst>
                                    <p:set>
                                      <p:cBhvr>
                                        <p:cTn id="9" dur="1" fill="hold">
                                          <p:stCondLst>
                                            <p:cond delay="0"/>
                                          </p:stCondLst>
                                        </p:cTn>
                                        <p:tgtEl>
                                          <p:spTgt spid="326"/>
                                        </p:tgtEl>
                                        <p:attrNameLst>
                                          <p:attrName>style.visibility</p:attrName>
                                        </p:attrNameLst>
                                      </p:cBhvr>
                                      <p:to>
                                        <p:strVal val="visible"/>
                                      </p:to>
                                    </p:set>
                                    <p:anim calcmode="lin" valueType="num">
                                      <p:cBhvr additive="base">
                                        <p:cTn id="10" dur="1000"/>
                                        <p:tgtEl>
                                          <p:spTgt spid="32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6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 sz="3200" dirty="0"/>
              <a:t>“</a:t>
            </a:r>
            <a:r>
              <a:rPr lang="en-US" sz="3200" dirty="0"/>
              <a:t>I and My Father are one</a:t>
            </a:r>
            <a:r>
              <a:rPr lang="en" sz="3200" dirty="0"/>
              <a:t>.”</a:t>
            </a:r>
            <a:br>
              <a:rPr lang="en" sz="3200" dirty="0"/>
            </a:br>
            <a:r>
              <a:rPr lang="en-US" sz="3200" dirty="0"/>
              <a:t> Then the Jews took up stones again to stone Him.</a:t>
            </a:r>
            <a:endParaRPr sz="3200" dirty="0"/>
          </a:p>
        </p:txBody>
      </p:sp>
      <p:sp>
        <p:nvSpPr>
          <p:cNvPr id="332" name="Google Shape;332;p6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John 10:30–31, NKJV</a:t>
            </a:r>
            <a:endParaRPr dirty="0"/>
          </a:p>
        </p:txBody>
      </p:sp>
    </p:spTree>
    <p:extLst>
      <p:ext uri="{BB962C8B-B14F-4D97-AF65-F5344CB8AC3E}">
        <p14:creationId xmlns:p14="http://schemas.microsoft.com/office/powerpoint/2010/main" val="26360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par>
                                <p:cTn id="8" presetID="2" presetClass="entr" presetSubtype="2"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additive="base">
                                        <p:cTn id="10" dur="1000"/>
                                        <p:tgtEl>
                                          <p:spTgt spid="3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6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Jesus answered them, “Is it not written in </a:t>
            </a:r>
            <a:br>
              <a:rPr lang="en-US" sz="3200" dirty="0"/>
            </a:br>
            <a:r>
              <a:rPr lang="en-US" sz="3200" dirty="0"/>
              <a:t>your Law, ‘I said, you are gods’?</a:t>
            </a:r>
          </a:p>
        </p:txBody>
      </p:sp>
      <p:sp>
        <p:nvSpPr>
          <p:cNvPr id="332" name="Google Shape;332;p6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John 10:34, ESV</a:t>
            </a:r>
            <a:endParaRPr dirty="0"/>
          </a:p>
        </p:txBody>
      </p:sp>
    </p:spTree>
    <p:extLst>
      <p:ext uri="{BB962C8B-B14F-4D97-AF65-F5344CB8AC3E}">
        <p14:creationId xmlns:p14="http://schemas.microsoft.com/office/powerpoint/2010/main" val="341420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par>
                                <p:cTn id="8" presetID="2" presetClass="entr" presetSubtype="2"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additive="base">
                                        <p:cTn id="10" dur="1000"/>
                                        <p:tgtEl>
                                          <p:spTgt spid="3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6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If he called them gods to whom the word of God came—and Scripture cannot be broken— do you say of him whom the Father consecrated and sent into the world, ‘You are blaspheming,’ because I said, ‘I am the Son of God’?”</a:t>
            </a:r>
          </a:p>
        </p:txBody>
      </p:sp>
      <p:sp>
        <p:nvSpPr>
          <p:cNvPr id="332" name="Google Shape;332;p6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John 10:35, ESV</a:t>
            </a:r>
            <a:endParaRPr dirty="0"/>
          </a:p>
        </p:txBody>
      </p:sp>
    </p:spTree>
    <p:extLst>
      <p:ext uri="{BB962C8B-B14F-4D97-AF65-F5344CB8AC3E}">
        <p14:creationId xmlns:p14="http://schemas.microsoft.com/office/powerpoint/2010/main" val="10096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par>
                                <p:cTn id="8" presetID="2" presetClass="entr" presetSubtype="2"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additive="base">
                                        <p:cTn id="10" dur="1000"/>
                                        <p:tgtEl>
                                          <p:spTgt spid="3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6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dirty="0"/>
              <a:t>“Arise, O God [</a:t>
            </a:r>
            <a:r>
              <a:rPr lang="en" sz="3200" i="1" dirty="0"/>
              <a:t>’elohim</a:t>
            </a:r>
            <a:r>
              <a:rPr lang="en" sz="3200" dirty="0"/>
              <a:t>], judge the earth;</a:t>
            </a:r>
            <a:endParaRPr sz="3200" dirty="0"/>
          </a:p>
          <a:p>
            <a:pPr marL="0" lvl="0" indent="0" algn="ctr" rtl="0">
              <a:lnSpc>
                <a:spcPct val="115000"/>
              </a:lnSpc>
              <a:spcBef>
                <a:spcPts val="0"/>
              </a:spcBef>
              <a:spcAft>
                <a:spcPts val="0"/>
              </a:spcAft>
              <a:buNone/>
            </a:pPr>
            <a:r>
              <a:rPr lang="en" sz="3200" dirty="0"/>
              <a:t>for you shall inherit all the nations!”</a:t>
            </a:r>
            <a:endParaRPr sz="3200" dirty="0"/>
          </a:p>
        </p:txBody>
      </p:sp>
      <p:sp>
        <p:nvSpPr>
          <p:cNvPr id="332" name="Google Shape;332;p6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Psalm 82:8, ESV</a:t>
            </a:r>
            <a:endParaRPr/>
          </a:p>
        </p:txBody>
      </p:sp>
    </p:spTree>
    <p:extLst>
      <p:ext uri="{BB962C8B-B14F-4D97-AF65-F5344CB8AC3E}">
        <p14:creationId xmlns:p14="http://schemas.microsoft.com/office/powerpoint/2010/main" val="34968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par>
                                <p:cTn id="8" presetID="2" presetClass="entr" presetSubtype="2"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additive="base">
                                        <p:cTn id="10" dur="1000"/>
                                        <p:tgtEl>
                                          <p:spTgt spid="3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5"/>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God Will Inherit All Nations</a:t>
            </a:r>
            <a:endParaRPr dirty="0">
              <a:solidFill>
                <a:schemeClr val="bg1"/>
              </a:solidFill>
            </a:endParaRPr>
          </a:p>
        </p:txBody>
      </p:sp>
    </p:spTree>
    <p:extLst>
      <p:ext uri="{BB962C8B-B14F-4D97-AF65-F5344CB8AC3E}">
        <p14:creationId xmlns:p14="http://schemas.microsoft.com/office/powerpoint/2010/main" val="26533272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3"/>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 sz="3200" dirty="0"/>
              <a:t>“Remember the days of old, consider the years of many generations; ask your father, and he will show you, your elders, and they will tell you. </a:t>
            </a:r>
            <a:endParaRPr sz="3200" dirty="0"/>
          </a:p>
        </p:txBody>
      </p:sp>
      <p:sp>
        <p:nvSpPr>
          <p:cNvPr id="466" name="Google Shape;466;p83"/>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Deuteronomy 32:7</a:t>
            </a:r>
            <a:endParaRPr dirty="0"/>
          </a:p>
        </p:txBody>
      </p:sp>
    </p:spTree>
    <p:extLst>
      <p:ext uri="{BB962C8B-B14F-4D97-AF65-F5344CB8AC3E}">
        <p14:creationId xmlns:p14="http://schemas.microsoft.com/office/powerpoint/2010/main" val="20694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par>
                                <p:cTn id="8" presetID="2" presetClass="entr" presetSubtype="2" fill="hold" nodeType="withEffect">
                                  <p:stCondLst>
                                    <p:cond delay="0"/>
                                  </p:stCondLst>
                                  <p:childTnLst>
                                    <p:set>
                                      <p:cBhvr>
                                        <p:cTn id="9" dur="1" fill="hold">
                                          <p:stCondLst>
                                            <p:cond delay="0"/>
                                          </p:stCondLst>
                                        </p:cTn>
                                        <p:tgtEl>
                                          <p:spTgt spid="466"/>
                                        </p:tgtEl>
                                        <p:attrNameLst>
                                          <p:attrName>style.visibility</p:attrName>
                                        </p:attrNameLst>
                                      </p:cBhvr>
                                      <p:to>
                                        <p:strVal val="visible"/>
                                      </p:to>
                                    </p:set>
                                    <p:anim calcmode="lin" valueType="num">
                                      <p:cBhvr additive="base">
                                        <p:cTn id="10" dur="1000"/>
                                        <p:tgtEl>
                                          <p:spTgt spid="4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Sons of God: Three Major Views</a:t>
            </a:r>
            <a:endParaRPr dirty="0"/>
          </a:p>
        </p:txBody>
      </p:sp>
      <p:sp>
        <p:nvSpPr>
          <p:cNvPr id="112" name="Google Shape;112;p21"/>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Sethite</a:t>
            </a:r>
            <a:endParaRPr/>
          </a:p>
          <a:p>
            <a:pPr marL="914400" lvl="1" indent="-317500" algn="l" rtl="0">
              <a:spcBef>
                <a:spcPts val="0"/>
              </a:spcBef>
              <a:spcAft>
                <a:spcPts val="0"/>
              </a:spcAft>
              <a:buSzPts val="1400"/>
              <a:buChar char="○"/>
            </a:pPr>
            <a:r>
              <a:rPr lang="en"/>
              <a:t>Descendants of Seth (sons of God) married female descendants of Cain (daughters of men) </a:t>
            </a:r>
            <a:endParaRPr/>
          </a:p>
          <a:p>
            <a:pPr marL="457200" lvl="0" indent="-342900" algn="l" rtl="0">
              <a:spcBef>
                <a:spcPts val="0"/>
              </a:spcBef>
              <a:spcAft>
                <a:spcPts val="0"/>
              </a:spcAft>
              <a:buSzPts val="1800"/>
              <a:buChar char="●"/>
            </a:pPr>
            <a:r>
              <a:rPr lang="en"/>
              <a:t>Royalty</a:t>
            </a:r>
            <a:endParaRPr/>
          </a:p>
          <a:p>
            <a:pPr marL="914400" lvl="1" indent="-317500" algn="l" rtl="0">
              <a:spcBef>
                <a:spcPts val="0"/>
              </a:spcBef>
              <a:spcAft>
                <a:spcPts val="0"/>
              </a:spcAft>
              <a:buSzPts val="1400"/>
              <a:buChar char="○"/>
            </a:pPr>
            <a:r>
              <a:rPr lang="en"/>
              <a:t>Wicked kings, tyrants, or judges who viewed themselves as divine (sons of God) took common women (daughters of men) as wives</a:t>
            </a:r>
            <a:endParaRPr/>
          </a:p>
        </p:txBody>
      </p:sp>
      <p:sp>
        <p:nvSpPr>
          <p:cNvPr id="113" name="Google Shape;113;p21"/>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Fallen Angel</a:t>
            </a:r>
            <a:endParaRPr/>
          </a:p>
          <a:p>
            <a:pPr marL="914400" lvl="1" indent="-317500" algn="l" rtl="0">
              <a:spcBef>
                <a:spcPts val="0"/>
              </a:spcBef>
              <a:spcAft>
                <a:spcPts val="0"/>
              </a:spcAft>
              <a:buSzPts val="1400"/>
              <a:buChar char="○"/>
            </a:pPr>
            <a:r>
              <a:rPr lang="en"/>
              <a:t>Heavenly beings (sons of God) married women (daughters of men)</a:t>
            </a:r>
            <a:endParaRPr/>
          </a:p>
          <a:p>
            <a:pPr marL="914400" lvl="1" indent="-317500" algn="l" rtl="0">
              <a:spcBef>
                <a:spcPts val="0"/>
              </a:spcBef>
              <a:spcAft>
                <a:spcPts val="0"/>
              </a:spcAft>
              <a:buSzPts val="1400"/>
              <a:buChar char="○"/>
            </a:pPr>
            <a:r>
              <a:rPr lang="en"/>
              <a:t>Some think these fallen angels possessed men who married women</a:t>
            </a:r>
            <a:endParaRPr/>
          </a:p>
        </p:txBody>
      </p:sp>
    </p:spTree>
    <p:extLst>
      <p:ext uri="{BB962C8B-B14F-4D97-AF65-F5344CB8AC3E}">
        <p14:creationId xmlns:p14="http://schemas.microsoft.com/office/powerpoint/2010/main" val="7464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ppt_w</p:attrName>
                                        </p:attrNameLst>
                                      </p:cBhvr>
                                      <p:tavLst>
                                        <p:tav tm="0">
                                          <p:val>
                                            <p:strVal val="0"/>
                                          </p:val>
                                        </p:tav>
                                        <p:tav tm="100000">
                                          <p:val>
                                            <p:strVal val="#ppt_w"/>
                                          </p:val>
                                        </p:tav>
                                      </p:tavLst>
                                    </p:anim>
                                    <p:anim calcmode="lin" valueType="num">
                                      <p:cBhvr additive="base">
                                        <p:cTn id="8" dur="1000"/>
                                        <p:tgtEl>
                                          <p:spTgt spid="111"/>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par>
                                <p:cTn id="13" presetID="10" presetClass="entr" presetSubtype="0"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3"/>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 sz="3200" dirty="0"/>
              <a:t>When the Most High gave the nations their inheritance, when he divided mankind, he fixed the borders of the peoples according to the number of the sons of God [</a:t>
            </a:r>
            <a:r>
              <a:rPr lang="en" sz="3200" i="1" dirty="0"/>
              <a:t>bene ’elohim</a:t>
            </a:r>
            <a:r>
              <a:rPr lang="en" sz="3200" dirty="0"/>
              <a:t>].*</a:t>
            </a:r>
            <a:br>
              <a:rPr lang="en-US" sz="2500" dirty="0"/>
            </a:br>
            <a:r>
              <a:rPr lang="en-US" sz="2500" dirty="0"/>
              <a:t>*</a:t>
            </a:r>
            <a:r>
              <a:rPr lang="en-US" sz="1800" dirty="0"/>
              <a:t>Masoretic Text has “sons of Israel [</a:t>
            </a:r>
            <a:r>
              <a:rPr lang="en-US" sz="1800" i="1" dirty="0"/>
              <a:t>bene </a:t>
            </a:r>
            <a:r>
              <a:rPr lang="en-US" sz="1800" i="1" dirty="0" err="1"/>
              <a:t>yisrael</a:t>
            </a:r>
            <a:r>
              <a:rPr lang="en-US" sz="1800" dirty="0"/>
              <a:t>].</a:t>
            </a:r>
            <a:endParaRPr sz="1800" dirty="0"/>
          </a:p>
        </p:txBody>
      </p:sp>
      <p:sp>
        <p:nvSpPr>
          <p:cNvPr id="466" name="Google Shape;466;p83"/>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Deuteronomy 32:8, ESV</a:t>
            </a:r>
            <a:endParaRPr dirty="0"/>
          </a:p>
        </p:txBody>
      </p:sp>
    </p:spTree>
    <p:extLst>
      <p:ext uri="{BB962C8B-B14F-4D97-AF65-F5344CB8AC3E}">
        <p14:creationId xmlns:p14="http://schemas.microsoft.com/office/powerpoint/2010/main" val="23924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par>
                                <p:cTn id="8" presetID="2" presetClass="entr" presetSubtype="2" fill="hold" nodeType="withEffect">
                                  <p:stCondLst>
                                    <p:cond delay="0"/>
                                  </p:stCondLst>
                                  <p:childTnLst>
                                    <p:set>
                                      <p:cBhvr>
                                        <p:cTn id="9" dur="1" fill="hold">
                                          <p:stCondLst>
                                            <p:cond delay="0"/>
                                          </p:stCondLst>
                                        </p:cTn>
                                        <p:tgtEl>
                                          <p:spTgt spid="466"/>
                                        </p:tgtEl>
                                        <p:attrNameLst>
                                          <p:attrName>style.visibility</p:attrName>
                                        </p:attrNameLst>
                                      </p:cBhvr>
                                      <p:to>
                                        <p:strVal val="visible"/>
                                      </p:to>
                                    </p:set>
                                    <p:anim calcmode="lin" valueType="num">
                                      <p:cBhvr additive="base">
                                        <p:cTn id="10" dur="1000"/>
                                        <p:tgtEl>
                                          <p:spTgt spid="4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3"/>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3200" dirty="0"/>
              <a:t>But Yahweh’s portion is his people, </a:t>
            </a:r>
            <a:br>
              <a:rPr lang="en-US" sz="3200" dirty="0"/>
            </a:br>
            <a:r>
              <a:rPr lang="en-US" sz="3200" dirty="0"/>
              <a:t>Jacob his allotted heritage.</a:t>
            </a:r>
            <a:endParaRPr sz="3200" dirty="0"/>
          </a:p>
        </p:txBody>
      </p:sp>
      <p:sp>
        <p:nvSpPr>
          <p:cNvPr id="466" name="Google Shape;466;p83"/>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Deuteronomy 32:9, ESV</a:t>
            </a:r>
            <a:endParaRPr dirty="0"/>
          </a:p>
        </p:txBody>
      </p:sp>
    </p:spTree>
    <p:extLst>
      <p:ext uri="{BB962C8B-B14F-4D97-AF65-F5344CB8AC3E}">
        <p14:creationId xmlns:p14="http://schemas.microsoft.com/office/powerpoint/2010/main" val="31733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par>
                                <p:cTn id="8" presetID="2" presetClass="entr" presetSubtype="2" fill="hold" nodeType="withEffect">
                                  <p:stCondLst>
                                    <p:cond delay="0"/>
                                  </p:stCondLst>
                                  <p:childTnLst>
                                    <p:set>
                                      <p:cBhvr>
                                        <p:cTn id="9" dur="1" fill="hold">
                                          <p:stCondLst>
                                            <p:cond delay="0"/>
                                          </p:stCondLst>
                                        </p:cTn>
                                        <p:tgtEl>
                                          <p:spTgt spid="466"/>
                                        </p:tgtEl>
                                        <p:attrNameLst>
                                          <p:attrName>style.visibility</p:attrName>
                                        </p:attrNameLst>
                                      </p:cBhvr>
                                      <p:to>
                                        <p:strVal val="visible"/>
                                      </p:to>
                                    </p:set>
                                    <p:anim calcmode="lin" valueType="num">
                                      <p:cBhvr additive="base">
                                        <p:cTn id="10" dur="1000"/>
                                        <p:tgtEl>
                                          <p:spTgt spid="4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dirty="0"/>
              <a:t>bene ’elohim or bene yisrael?</a:t>
            </a:r>
            <a:endParaRPr i="1"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50000"/>
              </a:lnSpc>
              <a:spcBef>
                <a:spcPts val="0"/>
              </a:spcBef>
              <a:spcAft>
                <a:spcPts val="0"/>
              </a:spcAft>
              <a:buSzPts val="1600"/>
              <a:buChar char="●"/>
            </a:pPr>
            <a:r>
              <a:rPr lang="en" sz="2400" dirty="0"/>
              <a:t>Masoretic (Leningrad Codex)</a:t>
            </a:r>
          </a:p>
          <a:p>
            <a:pPr lvl="1" indent="-330200">
              <a:lnSpc>
                <a:spcPct val="100000"/>
              </a:lnSpc>
              <a:spcBef>
                <a:spcPts val="0"/>
              </a:spcBef>
              <a:buSzPts val="1600"/>
              <a:buFont typeface="Courier New" panose="02070309020205020404" pitchFamily="49" charset="0"/>
              <a:buChar char="o"/>
            </a:pPr>
            <a:r>
              <a:rPr lang="en" sz="1800" dirty="0"/>
              <a:t>“sons of Israel” (</a:t>
            </a:r>
            <a:r>
              <a:rPr lang="en" sz="1800" i="1" dirty="0"/>
              <a:t>bene yisrael</a:t>
            </a:r>
            <a:r>
              <a:rPr lang="en" sz="1800" dirty="0"/>
              <a:t>)</a:t>
            </a:r>
          </a:p>
          <a:p>
            <a:pPr marL="457200" marR="0" lvl="0" indent="-330200" algn="l" rtl="0">
              <a:lnSpc>
                <a:spcPct val="150000"/>
              </a:lnSpc>
              <a:spcBef>
                <a:spcPts val="0"/>
              </a:spcBef>
              <a:spcAft>
                <a:spcPts val="0"/>
              </a:spcAft>
              <a:buSzPts val="1600"/>
              <a:buChar char="●"/>
            </a:pPr>
            <a:r>
              <a:rPr lang="en" sz="2400" dirty="0"/>
              <a:t>Dead Sea Scrolls </a:t>
            </a:r>
          </a:p>
          <a:p>
            <a:pPr lvl="1" indent="-330200">
              <a:lnSpc>
                <a:spcPct val="100000"/>
              </a:lnSpc>
              <a:spcBef>
                <a:spcPts val="0"/>
              </a:spcBef>
              <a:buSzPts val="1600"/>
              <a:buFont typeface="Courier New" panose="02070309020205020404" pitchFamily="49" charset="0"/>
              <a:buChar char="o"/>
            </a:pPr>
            <a:r>
              <a:rPr lang="en-US" sz="1800" dirty="0"/>
              <a:t>4QDeut</a:t>
            </a:r>
            <a:r>
              <a:rPr lang="en-US" sz="1800" baseline="30000" dirty="0"/>
              <a:t>j</a:t>
            </a:r>
            <a:r>
              <a:rPr lang="en-US" sz="1800" dirty="0"/>
              <a:t> has </a:t>
            </a:r>
            <a:r>
              <a:rPr lang="en-US" sz="1800" i="1" dirty="0"/>
              <a:t>bene ’</a:t>
            </a:r>
            <a:r>
              <a:rPr lang="en-US" sz="1800" i="1" dirty="0" err="1"/>
              <a:t>elohim</a:t>
            </a:r>
            <a:r>
              <a:rPr lang="en-US" sz="1800" dirty="0"/>
              <a:t> </a:t>
            </a:r>
          </a:p>
          <a:p>
            <a:pPr lvl="1" indent="-330200">
              <a:lnSpc>
                <a:spcPct val="100000"/>
              </a:lnSpc>
              <a:spcBef>
                <a:spcPts val="0"/>
              </a:spcBef>
              <a:buSzPts val="1600"/>
              <a:buFont typeface="Courier New" panose="02070309020205020404" pitchFamily="49" charset="0"/>
              <a:buChar char="o"/>
            </a:pPr>
            <a:r>
              <a:rPr lang="en-US" sz="1800" dirty="0"/>
              <a:t>4QDeut</a:t>
            </a:r>
            <a:r>
              <a:rPr lang="en-US" sz="1800" baseline="30000" dirty="0"/>
              <a:t>q</a:t>
            </a:r>
            <a:r>
              <a:rPr lang="en-US" sz="1800" dirty="0"/>
              <a:t> has </a:t>
            </a:r>
            <a:r>
              <a:rPr lang="en-US" sz="1800" i="1" dirty="0"/>
              <a:t>bene ’el___</a:t>
            </a:r>
          </a:p>
          <a:p>
            <a:pPr marL="457200" lvl="1" indent="-330200">
              <a:spcBef>
                <a:spcPts val="0"/>
              </a:spcBef>
              <a:buSzPts val="1600"/>
              <a:buFont typeface="Assistant Light"/>
              <a:buChar char="●"/>
            </a:pPr>
            <a:r>
              <a:rPr lang="en-US" sz="2400" dirty="0"/>
              <a:t>Septuagint (c. 3</a:t>
            </a:r>
            <a:r>
              <a:rPr lang="en-US" sz="2400" baseline="30000" dirty="0"/>
              <a:t>rd</a:t>
            </a:r>
            <a:r>
              <a:rPr lang="en-US" sz="2400" dirty="0"/>
              <a:t> cent. BC)</a:t>
            </a:r>
          </a:p>
          <a:p>
            <a:pPr marL="914400" lvl="2" indent="-330200">
              <a:lnSpc>
                <a:spcPct val="100000"/>
              </a:lnSpc>
              <a:spcBef>
                <a:spcPts val="0"/>
              </a:spcBef>
              <a:buSzPts val="1600"/>
              <a:buFont typeface="Courier New" panose="02070309020205020404" pitchFamily="49" charset="0"/>
              <a:buChar char="o"/>
            </a:pPr>
            <a:r>
              <a:rPr lang="en-US" sz="1800" dirty="0"/>
              <a:t>“angels of God” (</a:t>
            </a:r>
            <a:r>
              <a:rPr lang="en-US" sz="1800" i="1" dirty="0" err="1"/>
              <a:t>aggelōn</a:t>
            </a:r>
            <a:r>
              <a:rPr lang="en-US" sz="1800" i="1" dirty="0"/>
              <a:t> </a:t>
            </a:r>
            <a:r>
              <a:rPr lang="en-US" sz="1800" i="1" dirty="0" err="1"/>
              <a:t>theou</a:t>
            </a:r>
            <a:r>
              <a:rPr lang="en-US" sz="1800" dirty="0"/>
              <a:t>)</a:t>
            </a:r>
            <a:endParaRPr lang="en-US" sz="1800" i="1" dirty="0"/>
          </a:p>
        </p:txBody>
      </p:sp>
    </p:spTree>
    <p:extLst>
      <p:ext uri="{BB962C8B-B14F-4D97-AF65-F5344CB8AC3E}">
        <p14:creationId xmlns:p14="http://schemas.microsoft.com/office/powerpoint/2010/main" val="31206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Rebellion at Babel</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“Let us go down there and confuse their language.” (Gen. 11:7)</a:t>
            </a:r>
          </a:p>
        </p:txBody>
      </p:sp>
    </p:spTree>
    <p:extLst>
      <p:ext uri="{BB962C8B-B14F-4D97-AF65-F5344CB8AC3E}">
        <p14:creationId xmlns:p14="http://schemas.microsoft.com/office/powerpoint/2010/main" val="36132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Rebellion at Babel</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God disinherits the nations</a:t>
            </a:r>
          </a:p>
          <a:p>
            <a:pPr lvl="1" indent="-330200">
              <a:lnSpc>
                <a:spcPct val="100000"/>
              </a:lnSpc>
              <a:spcBef>
                <a:spcPts val="0"/>
              </a:spcBef>
              <a:buSzPts val="1600"/>
              <a:buFont typeface="Courier New" panose="02070309020205020404" pitchFamily="49" charset="0"/>
              <a:buChar char="o"/>
            </a:pPr>
            <a:r>
              <a:rPr lang="en" sz="1800" dirty="0"/>
              <a:t>The pagan gods are allotted to the nations.</a:t>
            </a:r>
            <a:br>
              <a:rPr lang="en" sz="1800" dirty="0"/>
            </a:br>
            <a:r>
              <a:rPr lang="en" sz="1800" dirty="0"/>
              <a:t>(Deut. 32:8, cf. 4:19; 29:26)</a:t>
            </a:r>
          </a:p>
        </p:txBody>
      </p:sp>
    </p:spTree>
    <p:extLst>
      <p:ext uri="{BB962C8B-B14F-4D97-AF65-F5344CB8AC3E}">
        <p14:creationId xmlns:p14="http://schemas.microsoft.com/office/powerpoint/2010/main" val="5307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Rebellion at Babel</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indent="-330200">
              <a:lnSpc>
                <a:spcPct val="100000"/>
              </a:lnSpc>
              <a:buSzPts val="1600"/>
            </a:pPr>
            <a:r>
              <a:rPr lang="en" sz="2400" dirty="0"/>
              <a:t>Yahweh gets Israel, the nation He will found with one man beginning in the Bible’s next chapter.</a:t>
            </a:r>
          </a:p>
        </p:txBody>
      </p:sp>
    </p:spTree>
    <p:extLst>
      <p:ext uri="{BB962C8B-B14F-4D97-AF65-F5344CB8AC3E}">
        <p14:creationId xmlns:p14="http://schemas.microsoft.com/office/powerpoint/2010/main" val="30458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Not Polytheism</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Polytheism generally places all the gods at roughly the same class</a:t>
            </a:r>
          </a:p>
          <a:p>
            <a:pPr marL="457200" marR="0" lvl="0" indent="-330200" algn="l" rtl="0">
              <a:lnSpc>
                <a:spcPct val="100000"/>
              </a:lnSpc>
              <a:spcBef>
                <a:spcPts val="0"/>
              </a:spcBef>
              <a:spcAft>
                <a:spcPts val="0"/>
              </a:spcAft>
              <a:buSzPts val="1600"/>
              <a:buChar char="●"/>
            </a:pPr>
            <a:r>
              <a:rPr lang="en" sz="2400" dirty="0"/>
              <a:t>Henotheism is like polytheism, but only one of the gods is worshiped</a:t>
            </a:r>
          </a:p>
        </p:txBody>
      </p:sp>
    </p:spTree>
    <p:extLst>
      <p:ext uri="{BB962C8B-B14F-4D97-AF65-F5344CB8AC3E}">
        <p14:creationId xmlns:p14="http://schemas.microsoft.com/office/powerpoint/2010/main" val="69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Not Polytheism</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50000"/>
              </a:lnSpc>
              <a:spcBef>
                <a:spcPts val="0"/>
              </a:spcBef>
              <a:spcAft>
                <a:spcPts val="0"/>
              </a:spcAft>
              <a:buSzPts val="1600"/>
              <a:buChar char="●"/>
            </a:pPr>
            <a:r>
              <a:rPr lang="en" sz="2400" dirty="0"/>
              <a:t>The Bible teaches:</a:t>
            </a:r>
          </a:p>
          <a:p>
            <a:pPr lvl="1" indent="-330200">
              <a:lnSpc>
                <a:spcPct val="100000"/>
              </a:lnSpc>
              <a:spcBef>
                <a:spcPts val="0"/>
              </a:spcBef>
              <a:buSzPts val="1600"/>
              <a:buFont typeface="Courier New" panose="02070309020205020404" pitchFamily="49" charset="0"/>
              <a:buChar char="o"/>
            </a:pPr>
            <a:r>
              <a:rPr lang="en" sz="1800" dirty="0"/>
              <a:t>Many </a:t>
            </a:r>
            <a:r>
              <a:rPr lang="en" sz="1800" i="1" dirty="0"/>
              <a:t>’elohim</a:t>
            </a:r>
            <a:r>
              <a:rPr lang="en" sz="1800" dirty="0"/>
              <a:t> (gods), but there is only one Yahweh</a:t>
            </a:r>
          </a:p>
          <a:p>
            <a:pPr lvl="1" indent="-330200">
              <a:lnSpc>
                <a:spcPct val="100000"/>
              </a:lnSpc>
              <a:spcBef>
                <a:spcPts val="0"/>
              </a:spcBef>
              <a:buSzPts val="1600"/>
              <a:buFont typeface="Courier New" panose="02070309020205020404" pitchFamily="49" charset="0"/>
              <a:buChar char="o"/>
            </a:pPr>
            <a:r>
              <a:rPr lang="en" sz="1800" dirty="0"/>
              <a:t>Yahweh is an </a:t>
            </a:r>
            <a:r>
              <a:rPr lang="en" sz="1800" i="1" dirty="0"/>
              <a:t>’elohim</a:t>
            </a:r>
            <a:r>
              <a:rPr lang="en" sz="1800" dirty="0"/>
              <a:t> but no other </a:t>
            </a:r>
            <a:r>
              <a:rPr lang="en" sz="1800" i="1" dirty="0"/>
              <a:t>’elohim</a:t>
            </a:r>
            <a:r>
              <a:rPr lang="en" sz="1800" dirty="0"/>
              <a:t> is Yahweh. </a:t>
            </a:r>
          </a:p>
          <a:p>
            <a:pPr lvl="1" indent="-330200">
              <a:lnSpc>
                <a:spcPct val="100000"/>
              </a:lnSpc>
              <a:spcBef>
                <a:spcPts val="0"/>
              </a:spcBef>
              <a:buSzPts val="1600"/>
              <a:buFont typeface="Courier New" panose="02070309020205020404" pitchFamily="49" charset="0"/>
              <a:buChar char="o"/>
            </a:pPr>
            <a:r>
              <a:rPr lang="en" sz="1800" dirty="0"/>
              <a:t>Only Yahweh is eternal, omniscient, omnipotent, etc. </a:t>
            </a:r>
          </a:p>
        </p:txBody>
      </p:sp>
    </p:spTree>
    <p:extLst>
      <p:ext uri="{BB962C8B-B14F-4D97-AF65-F5344CB8AC3E}">
        <p14:creationId xmlns:p14="http://schemas.microsoft.com/office/powerpoint/2010/main" val="25285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5"/>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Examples of the Divine Council </a:t>
            </a:r>
            <a:br>
              <a:rPr lang="en" dirty="0">
                <a:solidFill>
                  <a:schemeClr val="bg1"/>
                </a:solidFill>
              </a:rPr>
            </a:br>
            <a:r>
              <a:rPr lang="en" dirty="0">
                <a:solidFill>
                  <a:schemeClr val="bg1"/>
                </a:solidFill>
              </a:rPr>
              <a:t>in the Bible</a:t>
            </a:r>
            <a:endParaRPr dirty="0">
              <a:solidFill>
                <a:schemeClr val="bg1"/>
              </a:solidFill>
            </a:endParaRPr>
          </a:p>
        </p:txBody>
      </p:sp>
    </p:spTree>
    <p:extLst>
      <p:ext uri="{BB962C8B-B14F-4D97-AF65-F5344CB8AC3E}">
        <p14:creationId xmlns:p14="http://schemas.microsoft.com/office/powerpoint/2010/main" val="126998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Micaiah and the Divine Council</a:t>
            </a:r>
          </a:p>
        </p:txBody>
      </p:sp>
      <p:sp>
        <p:nvSpPr>
          <p:cNvPr id="3" name="Title 2"/>
          <p:cNvSpPr>
            <a:spLocks noGrp="1"/>
          </p:cNvSpPr>
          <p:nvPr>
            <p:ph type="title" idx="2"/>
          </p:nvPr>
        </p:nvSpPr>
        <p:spPr/>
        <p:txBody>
          <a:bodyPr/>
          <a:lstStyle/>
          <a:p>
            <a:endParaRPr lang="en-US"/>
          </a:p>
        </p:txBody>
      </p:sp>
    </p:spTree>
    <p:extLst>
      <p:ext uri="{BB962C8B-B14F-4D97-AF65-F5344CB8AC3E}">
        <p14:creationId xmlns:p14="http://schemas.microsoft.com/office/powerpoint/2010/main" val="178111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Sons of God: Three Minor Views</a:t>
            </a:r>
            <a:endParaRPr dirty="0"/>
          </a:p>
        </p:txBody>
      </p:sp>
      <p:sp>
        <p:nvSpPr>
          <p:cNvPr id="112" name="Google Shape;112;p21"/>
          <p:cNvSpPr txBox="1">
            <a:spLocks noGrp="1"/>
          </p:cNvSpPr>
          <p:nvPr>
            <p:ph type="body" idx="1"/>
          </p:nvPr>
        </p:nvSpPr>
        <p:spPr>
          <a:xfrm>
            <a:off x="311700" y="1393075"/>
            <a:ext cx="3999900" cy="3416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t>Cainite</a:t>
            </a:r>
            <a:endParaRPr dirty="0"/>
          </a:p>
          <a:p>
            <a:pPr marL="914400" lvl="1" indent="-317500" algn="l" rtl="0">
              <a:spcBef>
                <a:spcPts val="0"/>
              </a:spcBef>
              <a:spcAft>
                <a:spcPts val="0"/>
              </a:spcAft>
              <a:buSzPts val="1400"/>
              <a:buChar char="○"/>
            </a:pPr>
            <a:r>
              <a:rPr lang="en" dirty="0"/>
              <a:t>Descendants of Cain (sons of God) married female descendants of Seth (daughters of men) </a:t>
            </a:r>
            <a:endParaRPr dirty="0"/>
          </a:p>
          <a:p>
            <a:pPr marL="457200" lvl="0" indent="-342900" algn="l" rtl="0">
              <a:spcBef>
                <a:spcPts val="0"/>
              </a:spcBef>
              <a:spcAft>
                <a:spcPts val="0"/>
              </a:spcAft>
              <a:buSzPts val="1800"/>
              <a:buChar char="●"/>
            </a:pPr>
            <a:r>
              <a:rPr lang="en" dirty="0"/>
              <a:t>Liberal</a:t>
            </a:r>
            <a:endParaRPr dirty="0"/>
          </a:p>
          <a:p>
            <a:pPr marL="914400" lvl="1" indent="-317500" algn="l" rtl="0">
              <a:spcBef>
                <a:spcPts val="0"/>
              </a:spcBef>
              <a:spcAft>
                <a:spcPts val="0"/>
              </a:spcAft>
              <a:buSzPts val="1400"/>
              <a:buChar char="○"/>
            </a:pPr>
            <a:r>
              <a:rPr lang="en" dirty="0"/>
              <a:t>The passage is borrowed from pagan mythology, likely a polemic with no historical reality</a:t>
            </a:r>
            <a:endParaRPr dirty="0"/>
          </a:p>
        </p:txBody>
      </p:sp>
      <p:sp>
        <p:nvSpPr>
          <p:cNvPr id="113" name="Google Shape;113;p21"/>
          <p:cNvSpPr txBox="1">
            <a:spLocks noGrp="1"/>
          </p:cNvSpPr>
          <p:nvPr>
            <p:ph type="body" idx="2"/>
          </p:nvPr>
        </p:nvSpPr>
        <p:spPr>
          <a:xfrm>
            <a:off x="4832400" y="1393075"/>
            <a:ext cx="3999900" cy="3416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US" dirty="0"/>
              <a:t>Demon-possessed men</a:t>
            </a:r>
            <a:endParaRPr dirty="0"/>
          </a:p>
          <a:p>
            <a:pPr marL="914400" lvl="1" indent="-317500" algn="l" rtl="0">
              <a:spcBef>
                <a:spcPts val="0"/>
              </a:spcBef>
              <a:spcAft>
                <a:spcPts val="0"/>
              </a:spcAft>
              <a:buSzPts val="1400"/>
              <a:buChar char="○"/>
            </a:pPr>
            <a:r>
              <a:rPr lang="en" dirty="0"/>
              <a:t>The sons of God were fallen angels who possessed the men who married the daughters of men</a:t>
            </a:r>
            <a:endParaRPr dirty="0"/>
          </a:p>
        </p:txBody>
      </p:sp>
    </p:spTree>
    <p:extLst>
      <p:ext uri="{BB962C8B-B14F-4D97-AF65-F5344CB8AC3E}">
        <p14:creationId xmlns:p14="http://schemas.microsoft.com/office/powerpoint/2010/main" val="30483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ppt_w</p:attrName>
                                        </p:attrNameLst>
                                      </p:cBhvr>
                                      <p:tavLst>
                                        <p:tav tm="0">
                                          <p:val>
                                            <p:strVal val="0"/>
                                          </p:val>
                                        </p:tav>
                                        <p:tav tm="100000">
                                          <p:val>
                                            <p:strVal val="#ppt_w"/>
                                          </p:val>
                                        </p:tav>
                                      </p:tavLst>
                                    </p:anim>
                                    <p:anim calcmode="lin" valueType="num">
                                      <p:cBhvr additive="base">
                                        <p:cTn id="8" dur="1000"/>
                                        <p:tgtEl>
                                          <p:spTgt spid="111"/>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par>
                                <p:cTn id="13" presetID="10" presetClass="entr" presetSubtype="0"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p62"/>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 sz="2800" dirty="0"/>
              <a:t>Then Micaiah said, “Therefore hear the word of Yahweh: </a:t>
            </a:r>
            <a:br>
              <a:rPr lang="en" sz="2800" dirty="0"/>
            </a:br>
            <a:r>
              <a:rPr lang="en" sz="2800" dirty="0"/>
              <a:t>I saw Yahweh</a:t>
            </a:r>
            <a:r>
              <a:rPr lang="en" sz="2800" cap="small" dirty="0"/>
              <a:t> </a:t>
            </a:r>
            <a:r>
              <a:rPr lang="en" sz="2800" dirty="0"/>
              <a:t>sitting on His throne, and all the host of heaven standing by, on His right hand and on His left. </a:t>
            </a:r>
            <a:br>
              <a:rPr lang="en" sz="2800" dirty="0"/>
            </a:br>
            <a:r>
              <a:rPr lang="en" sz="2800" dirty="0"/>
              <a:t>And Yahweh</a:t>
            </a:r>
            <a:r>
              <a:rPr lang="en" sz="2800" cap="small" dirty="0"/>
              <a:t> </a:t>
            </a:r>
            <a:r>
              <a:rPr lang="en" sz="2800" dirty="0"/>
              <a:t>said, ‘Who will persuade Ahab to go up, </a:t>
            </a:r>
            <a:br>
              <a:rPr lang="en" sz="2800" dirty="0"/>
            </a:br>
            <a:r>
              <a:rPr lang="en" sz="2800" dirty="0"/>
              <a:t>that he may fall at Ramoth Gilead?’ So one spoke in this manner, and another spoke in that manner.</a:t>
            </a:r>
            <a:endParaRPr sz="2800" dirty="0"/>
          </a:p>
        </p:txBody>
      </p:sp>
      <p:sp>
        <p:nvSpPr>
          <p:cNvPr id="344" name="Google Shape;344;p62"/>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1 Kings 22:19–20, NKJV</a:t>
            </a:r>
            <a:endParaRPr dirty="0"/>
          </a:p>
        </p:txBody>
      </p:sp>
    </p:spTree>
    <p:extLst>
      <p:ext uri="{BB962C8B-B14F-4D97-AF65-F5344CB8AC3E}">
        <p14:creationId xmlns:p14="http://schemas.microsoft.com/office/powerpoint/2010/main" val="33971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2" fill="hold" nodeType="withEffect">
                                  <p:stCondLst>
                                    <p:cond delay="0"/>
                                  </p:stCondLst>
                                  <p:childTnLst>
                                    <p:set>
                                      <p:cBhvr>
                                        <p:cTn id="9" dur="1" fill="hold">
                                          <p:stCondLst>
                                            <p:cond delay="0"/>
                                          </p:stCondLst>
                                        </p:cTn>
                                        <p:tgtEl>
                                          <p:spTgt spid="344"/>
                                        </p:tgtEl>
                                        <p:attrNameLst>
                                          <p:attrName>style.visibility</p:attrName>
                                        </p:attrNameLst>
                                      </p:cBhvr>
                                      <p:to>
                                        <p:strVal val="visible"/>
                                      </p:to>
                                    </p:set>
                                    <p:anim calcmode="lin" valueType="num">
                                      <p:cBhvr additive="base">
                                        <p:cTn id="10" dur="1000"/>
                                        <p:tgtEl>
                                          <p:spTgt spid="3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sp>
        <p:nvSpPr>
          <p:cNvPr id="349" name="Google Shape;349;p63"/>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800" dirty="0"/>
              <a:t>Then a spirit came forward and stood before the </a:t>
            </a:r>
            <a:r>
              <a:rPr lang="en" sz="2800" cap="small" dirty="0"/>
              <a:t>Lord</a:t>
            </a:r>
            <a:r>
              <a:rPr lang="en" sz="2800" dirty="0"/>
              <a:t> and said, ‘I will persuade him.’ Yahweh said to him, ‘In what way?’ So he said, ‘I will go out and be a lying spirit in the mouth of all his prophets.’ And Yahweh said, ‘You shall persuade him, and also prevail. Go out and do so.’”</a:t>
            </a:r>
            <a:endParaRPr sz="2800" dirty="0"/>
          </a:p>
        </p:txBody>
      </p:sp>
      <p:sp>
        <p:nvSpPr>
          <p:cNvPr id="350" name="Google Shape;350;p63"/>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1 Kings 22:21–22, NKJV</a:t>
            </a:r>
            <a:endParaRPr dirty="0"/>
          </a:p>
        </p:txBody>
      </p:sp>
    </p:spTree>
    <p:extLst>
      <p:ext uri="{BB962C8B-B14F-4D97-AF65-F5344CB8AC3E}">
        <p14:creationId xmlns:p14="http://schemas.microsoft.com/office/powerpoint/2010/main" val="10765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2" presetClass="entr" presetSubtype="2"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 calcmode="lin" valueType="num">
                                      <p:cBhvr additive="base">
                                        <p:cTn id="10" dur="1000"/>
                                        <p:tgtEl>
                                          <p:spTgt spid="3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Divine Council in Isaiah</a:t>
            </a:r>
          </a:p>
        </p:txBody>
      </p:sp>
      <p:sp>
        <p:nvSpPr>
          <p:cNvPr id="3" name="Title 2"/>
          <p:cNvSpPr>
            <a:spLocks noGrp="1"/>
          </p:cNvSpPr>
          <p:nvPr>
            <p:ph type="title" idx="2"/>
          </p:nvPr>
        </p:nvSpPr>
        <p:spPr/>
        <p:txBody>
          <a:bodyPr/>
          <a:lstStyle/>
          <a:p>
            <a:endParaRPr lang="en-US"/>
          </a:p>
        </p:txBody>
      </p:sp>
    </p:spTree>
    <p:extLst>
      <p:ext uri="{BB962C8B-B14F-4D97-AF65-F5344CB8AC3E}">
        <p14:creationId xmlns:p14="http://schemas.microsoft.com/office/powerpoint/2010/main" val="439424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sp>
        <p:nvSpPr>
          <p:cNvPr id="349" name="Google Shape;349;p63"/>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buClr>
                <a:schemeClr val="dk1"/>
              </a:buClr>
              <a:buSzPts val="1100"/>
            </a:pPr>
            <a:r>
              <a:rPr lang="en-US" sz="2800" dirty="0"/>
              <a:t>In the year that King </a:t>
            </a:r>
            <a:r>
              <a:rPr lang="en-US" sz="2800" dirty="0" err="1"/>
              <a:t>Uzziah</a:t>
            </a:r>
            <a:r>
              <a:rPr lang="en-US" sz="2800" dirty="0"/>
              <a:t> died I saw the Lord sitting upon a throne, high and lifted up; and the train of his robe filled the temple...And I heard the voice of the Lord saying, “Whom shall I send, and who will go for us?” Then I said, “Here I am! Send me.”</a:t>
            </a:r>
          </a:p>
        </p:txBody>
      </p:sp>
      <p:sp>
        <p:nvSpPr>
          <p:cNvPr id="350" name="Google Shape;350;p63"/>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Isaiah 6:1, 8, ESV</a:t>
            </a:r>
            <a:endParaRPr dirty="0"/>
          </a:p>
        </p:txBody>
      </p:sp>
    </p:spTree>
    <p:extLst>
      <p:ext uri="{BB962C8B-B14F-4D97-AF65-F5344CB8AC3E}">
        <p14:creationId xmlns:p14="http://schemas.microsoft.com/office/powerpoint/2010/main" val="7696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2" presetClass="entr" presetSubtype="2"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 calcmode="lin" valueType="num">
                                      <p:cBhvr additive="base">
                                        <p:cTn id="10" dur="1000"/>
                                        <p:tgtEl>
                                          <p:spTgt spid="3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sp>
        <p:nvSpPr>
          <p:cNvPr id="349" name="Google Shape;349;p63"/>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buClr>
                <a:schemeClr val="dk1"/>
              </a:buClr>
              <a:buSzPts val="1100"/>
            </a:pPr>
            <a:r>
              <a:rPr lang="en-US" sz="2500" dirty="0"/>
              <a:t>“The sentence is by the decree of the watchers, the decision by the word of the holy ones, to the end that the living may know that the Most High rules the kingdom of men and gives it to whom he will and sets over it the lowliest of men.”</a:t>
            </a:r>
            <a:br>
              <a:rPr lang="en-US" sz="2500" dirty="0"/>
            </a:br>
            <a:r>
              <a:rPr lang="en-US" sz="2500" dirty="0"/>
              <a:t>“It is a decree of the Most High, which has come upon my lord the king…”</a:t>
            </a:r>
          </a:p>
        </p:txBody>
      </p:sp>
      <p:sp>
        <p:nvSpPr>
          <p:cNvPr id="350" name="Google Shape;350;p63"/>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Daniel 4:17, 24, ESV</a:t>
            </a:r>
            <a:endParaRPr dirty="0"/>
          </a:p>
        </p:txBody>
      </p:sp>
    </p:spTree>
    <p:extLst>
      <p:ext uri="{BB962C8B-B14F-4D97-AF65-F5344CB8AC3E}">
        <p14:creationId xmlns:p14="http://schemas.microsoft.com/office/powerpoint/2010/main" val="43695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par>
                                <p:cTn id="8" presetID="2" presetClass="entr" presetSubtype="2"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 calcmode="lin" valueType="num">
                                      <p:cBhvr additive="base">
                                        <p:cTn id="10" dur="1000"/>
                                        <p:tgtEl>
                                          <p:spTgt spid="3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Divine Council in Psalms</a:t>
            </a:r>
          </a:p>
        </p:txBody>
      </p:sp>
      <p:sp>
        <p:nvSpPr>
          <p:cNvPr id="3" name="Title 2"/>
          <p:cNvSpPr>
            <a:spLocks noGrp="1"/>
          </p:cNvSpPr>
          <p:nvPr>
            <p:ph type="title" idx="2"/>
          </p:nvPr>
        </p:nvSpPr>
        <p:spPr/>
        <p:txBody>
          <a:bodyPr/>
          <a:lstStyle/>
          <a:p>
            <a:endParaRPr lang="en-US"/>
          </a:p>
        </p:txBody>
      </p:sp>
    </p:spTree>
    <p:extLst>
      <p:ext uri="{BB962C8B-B14F-4D97-AF65-F5344CB8AC3E}">
        <p14:creationId xmlns:p14="http://schemas.microsoft.com/office/powerpoint/2010/main" val="721465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6"/>
        <p:cNvGrpSpPr/>
        <p:nvPr/>
      </p:nvGrpSpPr>
      <p:grpSpPr>
        <a:xfrm>
          <a:off x="0" y="0"/>
          <a:ext cx="0" cy="0"/>
          <a:chOff x="0" y="0"/>
          <a:chExt cx="0" cy="0"/>
        </a:xfrm>
      </p:grpSpPr>
      <p:sp>
        <p:nvSpPr>
          <p:cNvPr id="367" name="Google Shape;367;p6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Let the heavens praise your wonders, O Yahweh, </a:t>
            </a:r>
            <a:br>
              <a:rPr lang="en-US" sz="2800" dirty="0"/>
            </a:br>
            <a:r>
              <a:rPr lang="en-US" sz="2800" dirty="0"/>
              <a:t>your faithfulness in the assembly of the holy ones! </a:t>
            </a:r>
            <a:br>
              <a:rPr lang="en-US" sz="2800" dirty="0"/>
            </a:br>
            <a:r>
              <a:rPr lang="en-US" sz="2800" dirty="0"/>
              <a:t>For who in the skies can be compared to Yahweh? </a:t>
            </a:r>
            <a:br>
              <a:rPr lang="en-US" sz="2800" dirty="0"/>
            </a:br>
            <a:r>
              <a:rPr lang="en-US" sz="2800" dirty="0"/>
              <a:t>Who among the heavenly beings [</a:t>
            </a:r>
            <a:r>
              <a:rPr lang="en-US" sz="2800" i="1" dirty="0"/>
              <a:t>bene ’</a:t>
            </a:r>
            <a:r>
              <a:rPr lang="en-US" sz="2800" i="1" dirty="0" err="1"/>
              <a:t>elim</a:t>
            </a:r>
            <a:r>
              <a:rPr lang="en-US" sz="2800" dirty="0"/>
              <a:t>] </a:t>
            </a:r>
            <a:br>
              <a:rPr lang="en-US" sz="2800" dirty="0"/>
            </a:br>
            <a:r>
              <a:rPr lang="en-US" sz="2800" dirty="0"/>
              <a:t>is like Yahweh, </a:t>
            </a:r>
            <a:endParaRPr sz="2800" dirty="0"/>
          </a:p>
        </p:txBody>
      </p:sp>
      <p:sp>
        <p:nvSpPr>
          <p:cNvPr id="368" name="Google Shape;368;p6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Psalm 89:5–6, ESV</a:t>
            </a:r>
            <a:endParaRPr dirty="0"/>
          </a:p>
        </p:txBody>
      </p:sp>
    </p:spTree>
    <p:extLst>
      <p:ext uri="{BB962C8B-B14F-4D97-AF65-F5344CB8AC3E}">
        <p14:creationId xmlns:p14="http://schemas.microsoft.com/office/powerpoint/2010/main" val="26744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par>
                                <p:cTn id="8" presetID="2" presetClass="entr" presetSubtype="2" fill="hold" nodeType="withEffect">
                                  <p:stCondLst>
                                    <p:cond delay="0"/>
                                  </p:stCondLst>
                                  <p:childTnLst>
                                    <p:set>
                                      <p:cBhvr>
                                        <p:cTn id="9" dur="1" fill="hold">
                                          <p:stCondLst>
                                            <p:cond delay="0"/>
                                          </p:stCondLst>
                                        </p:cTn>
                                        <p:tgtEl>
                                          <p:spTgt spid="368"/>
                                        </p:tgtEl>
                                        <p:attrNameLst>
                                          <p:attrName>style.visibility</p:attrName>
                                        </p:attrNameLst>
                                      </p:cBhvr>
                                      <p:to>
                                        <p:strVal val="visible"/>
                                      </p:to>
                                    </p:set>
                                    <p:anim calcmode="lin" valueType="num">
                                      <p:cBhvr additive="base">
                                        <p:cTn id="10" dur="1000"/>
                                        <p:tgtEl>
                                          <p:spTgt spid="3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6"/>
        <p:cNvGrpSpPr/>
        <p:nvPr/>
      </p:nvGrpSpPr>
      <p:grpSpPr>
        <a:xfrm>
          <a:off x="0" y="0"/>
          <a:ext cx="0" cy="0"/>
          <a:chOff x="0" y="0"/>
          <a:chExt cx="0" cy="0"/>
        </a:xfrm>
      </p:grpSpPr>
      <p:sp>
        <p:nvSpPr>
          <p:cNvPr id="367" name="Google Shape;367;p66"/>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a God greatly to be feared in the council of the holy ones, </a:t>
            </a:r>
            <a:br>
              <a:rPr lang="en-US" sz="2800" dirty="0"/>
            </a:br>
            <a:r>
              <a:rPr lang="en-US" sz="2800" dirty="0"/>
              <a:t>and awesome above all who are around him? </a:t>
            </a:r>
            <a:br>
              <a:rPr lang="en-US" sz="2800" dirty="0"/>
            </a:br>
            <a:r>
              <a:rPr lang="en-US" sz="2800" dirty="0"/>
              <a:t>O Yahweh</a:t>
            </a:r>
            <a:r>
              <a:rPr lang="en-US" sz="2800" cap="small" dirty="0"/>
              <a:t> </a:t>
            </a:r>
            <a:r>
              <a:rPr lang="en-US" sz="2800" dirty="0"/>
              <a:t>God of hosts, </a:t>
            </a:r>
            <a:br>
              <a:rPr lang="en-US" sz="2800" dirty="0"/>
            </a:br>
            <a:r>
              <a:rPr lang="en-US" sz="2800" dirty="0"/>
              <a:t>who is mighty as you are, O Yahweh, </a:t>
            </a:r>
            <a:br>
              <a:rPr lang="en-US" sz="2800" dirty="0"/>
            </a:br>
            <a:r>
              <a:rPr lang="en-US" sz="2800" dirty="0"/>
              <a:t>with your faithfulness all around you? </a:t>
            </a:r>
            <a:endParaRPr sz="2800" dirty="0"/>
          </a:p>
        </p:txBody>
      </p:sp>
      <p:sp>
        <p:nvSpPr>
          <p:cNvPr id="368" name="Google Shape;368;p66"/>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Psalm 89:7–8, ESV</a:t>
            </a:r>
            <a:endParaRPr dirty="0"/>
          </a:p>
        </p:txBody>
      </p:sp>
    </p:spTree>
    <p:extLst>
      <p:ext uri="{BB962C8B-B14F-4D97-AF65-F5344CB8AC3E}">
        <p14:creationId xmlns:p14="http://schemas.microsoft.com/office/powerpoint/2010/main" val="125868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par>
                                <p:cTn id="8" presetID="2" presetClass="entr" presetSubtype="2" fill="hold" nodeType="withEffect">
                                  <p:stCondLst>
                                    <p:cond delay="0"/>
                                  </p:stCondLst>
                                  <p:childTnLst>
                                    <p:set>
                                      <p:cBhvr>
                                        <p:cTn id="9" dur="1" fill="hold">
                                          <p:stCondLst>
                                            <p:cond delay="0"/>
                                          </p:stCondLst>
                                        </p:cTn>
                                        <p:tgtEl>
                                          <p:spTgt spid="368"/>
                                        </p:tgtEl>
                                        <p:attrNameLst>
                                          <p:attrName>style.visibility</p:attrName>
                                        </p:attrNameLst>
                                      </p:cBhvr>
                                      <p:to>
                                        <p:strVal val="visible"/>
                                      </p:to>
                                    </p:set>
                                    <p:anim calcmode="lin" valueType="num">
                                      <p:cBhvr additive="base">
                                        <p:cTn id="10" dur="1000"/>
                                        <p:tgtEl>
                                          <p:spTgt spid="36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7"/>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No other </a:t>
            </a:r>
            <a:r>
              <a:rPr lang="en" i="1" dirty="0">
                <a:solidFill>
                  <a:schemeClr val="bg1"/>
                </a:solidFill>
              </a:rPr>
              <a:t>’elohim </a:t>
            </a:r>
            <a:r>
              <a:rPr lang="en" dirty="0">
                <a:solidFill>
                  <a:schemeClr val="bg1"/>
                </a:solidFill>
              </a:rPr>
              <a:t>besides God?</a:t>
            </a:r>
            <a:endParaRPr dirty="0">
              <a:solidFill>
                <a:schemeClr val="bg1"/>
              </a:solidFill>
            </a:endParaRPr>
          </a:p>
        </p:txBody>
      </p:sp>
    </p:spTree>
    <p:extLst>
      <p:ext uri="{BB962C8B-B14F-4D97-AF65-F5344CB8AC3E}">
        <p14:creationId xmlns:p14="http://schemas.microsoft.com/office/powerpoint/2010/main" val="1386257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9"/>
        <p:cNvGrpSpPr/>
        <p:nvPr/>
      </p:nvGrpSpPr>
      <p:grpSpPr>
        <a:xfrm>
          <a:off x="0" y="0"/>
          <a:ext cx="0" cy="0"/>
          <a:chOff x="0" y="0"/>
          <a:chExt cx="0" cy="0"/>
        </a:xfrm>
      </p:grpSpPr>
      <p:sp>
        <p:nvSpPr>
          <p:cNvPr id="390" name="Google Shape;390;p7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Thus says Yahweh, the King of Israel </a:t>
            </a:r>
            <a:br>
              <a:rPr lang="en-US" sz="2800" dirty="0"/>
            </a:br>
            <a:r>
              <a:rPr lang="en-US" sz="2800" dirty="0"/>
              <a:t>and his Redeemer, Yahweh of hosts: </a:t>
            </a:r>
            <a:br>
              <a:rPr lang="en-US" sz="2800" dirty="0"/>
            </a:br>
            <a:r>
              <a:rPr lang="en-US" sz="2800" dirty="0"/>
              <a:t>“I am the first and I am the last; </a:t>
            </a:r>
            <a:br>
              <a:rPr lang="en-US" sz="2800" dirty="0"/>
            </a:br>
            <a:r>
              <a:rPr lang="en-US" sz="2800" dirty="0"/>
              <a:t>besides me there is no god [</a:t>
            </a:r>
            <a:r>
              <a:rPr lang="en-US" sz="2800" i="1" dirty="0"/>
              <a:t>’elohim</a:t>
            </a:r>
            <a:r>
              <a:rPr lang="en-US" sz="2800" dirty="0"/>
              <a:t>].”</a:t>
            </a:r>
            <a:endParaRPr sz="2800" dirty="0"/>
          </a:p>
        </p:txBody>
      </p:sp>
      <p:sp>
        <p:nvSpPr>
          <p:cNvPr id="391" name="Google Shape;391;p7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Isaiah 44:6, ESV</a:t>
            </a:r>
            <a:endParaRPr dirty="0"/>
          </a:p>
        </p:txBody>
      </p:sp>
    </p:spTree>
    <p:extLst>
      <p:ext uri="{BB962C8B-B14F-4D97-AF65-F5344CB8AC3E}">
        <p14:creationId xmlns:p14="http://schemas.microsoft.com/office/powerpoint/2010/main" val="376619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par>
                                <p:cTn id="8" presetID="2" presetClass="entr" presetSubtype="2" fill="hold" nodeType="withEffect">
                                  <p:stCondLst>
                                    <p:cond delay="0"/>
                                  </p:stCondLst>
                                  <p:childTnLst>
                                    <p:set>
                                      <p:cBhvr>
                                        <p:cTn id="9" dur="1" fill="hold">
                                          <p:stCondLst>
                                            <p:cond delay="0"/>
                                          </p:stCondLst>
                                        </p:cTn>
                                        <p:tgtEl>
                                          <p:spTgt spid="391"/>
                                        </p:tgtEl>
                                        <p:attrNameLst>
                                          <p:attrName>style.visibility</p:attrName>
                                        </p:attrNameLst>
                                      </p:cBhvr>
                                      <p:to>
                                        <p:strVal val="visible"/>
                                      </p:to>
                                    </p:set>
                                    <p:anim calcmode="lin" valueType="num">
                                      <p:cBhvr additive="base">
                                        <p:cTn id="10" dur="1000"/>
                                        <p:tgtEl>
                                          <p:spTgt spid="3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91"/>
          <p:cNvSpPr txBox="1">
            <a:spLocks noGrp="1"/>
          </p:cNvSpPr>
          <p:nvPr>
            <p:ph type="title"/>
          </p:nvPr>
        </p:nvSpPr>
        <p:spPr>
          <a:xfrm>
            <a:off x="580950" y="1741600"/>
            <a:ext cx="7982100" cy="15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Examining the Sethite View</a:t>
            </a:r>
            <a:endParaRPr dirty="0">
              <a:solidFill>
                <a:schemeClr val="bg1"/>
              </a:solidFill>
            </a:endParaRPr>
          </a:p>
        </p:txBody>
      </p:sp>
    </p:spTree>
    <p:extLst>
      <p:ext uri="{BB962C8B-B14F-4D97-AF65-F5344CB8AC3E}">
        <p14:creationId xmlns:p14="http://schemas.microsoft.com/office/powerpoint/2010/main" val="32451967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9"/>
        <p:cNvGrpSpPr/>
        <p:nvPr/>
      </p:nvGrpSpPr>
      <p:grpSpPr>
        <a:xfrm>
          <a:off x="0" y="0"/>
          <a:ext cx="0" cy="0"/>
          <a:chOff x="0" y="0"/>
          <a:chExt cx="0" cy="0"/>
        </a:xfrm>
      </p:grpSpPr>
      <p:sp>
        <p:nvSpPr>
          <p:cNvPr id="390" name="Google Shape;390;p7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Declare and present your case;</a:t>
            </a:r>
            <a:br>
              <a:rPr lang="en-US" sz="2800" dirty="0"/>
            </a:br>
            <a:r>
              <a:rPr lang="en-US" sz="2800" dirty="0"/>
              <a:t>let them take counsel together! </a:t>
            </a:r>
            <a:br>
              <a:rPr lang="en-US" sz="2800" dirty="0"/>
            </a:br>
            <a:r>
              <a:rPr lang="en-US" sz="2800" dirty="0"/>
              <a:t>Who told this long ago? Who declared it of old? </a:t>
            </a:r>
            <a:br>
              <a:rPr lang="en-US" sz="2800" dirty="0"/>
            </a:br>
            <a:r>
              <a:rPr lang="en-US" sz="2800" dirty="0"/>
              <a:t>Was it not I, Yahweh? </a:t>
            </a:r>
            <a:br>
              <a:rPr lang="en-US" sz="2800" dirty="0"/>
            </a:br>
            <a:r>
              <a:rPr lang="en-US" sz="2800" dirty="0"/>
              <a:t>And there is no other god [</a:t>
            </a:r>
            <a:r>
              <a:rPr lang="en-US" sz="2800" i="1" dirty="0"/>
              <a:t>’elohim</a:t>
            </a:r>
            <a:r>
              <a:rPr lang="en-US" sz="2800" dirty="0"/>
              <a:t>] besides me, </a:t>
            </a:r>
            <a:endParaRPr sz="2800" dirty="0"/>
          </a:p>
        </p:txBody>
      </p:sp>
      <p:sp>
        <p:nvSpPr>
          <p:cNvPr id="391" name="Google Shape;391;p7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Isaiah 45:21, ESV</a:t>
            </a:r>
            <a:endParaRPr dirty="0"/>
          </a:p>
        </p:txBody>
      </p:sp>
    </p:spTree>
    <p:extLst>
      <p:ext uri="{BB962C8B-B14F-4D97-AF65-F5344CB8AC3E}">
        <p14:creationId xmlns:p14="http://schemas.microsoft.com/office/powerpoint/2010/main" val="25714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par>
                                <p:cTn id="8" presetID="2" presetClass="entr" presetSubtype="2" fill="hold" nodeType="withEffect">
                                  <p:stCondLst>
                                    <p:cond delay="0"/>
                                  </p:stCondLst>
                                  <p:childTnLst>
                                    <p:set>
                                      <p:cBhvr>
                                        <p:cTn id="9" dur="1" fill="hold">
                                          <p:stCondLst>
                                            <p:cond delay="0"/>
                                          </p:stCondLst>
                                        </p:cTn>
                                        <p:tgtEl>
                                          <p:spTgt spid="391"/>
                                        </p:tgtEl>
                                        <p:attrNameLst>
                                          <p:attrName>style.visibility</p:attrName>
                                        </p:attrNameLst>
                                      </p:cBhvr>
                                      <p:to>
                                        <p:strVal val="visible"/>
                                      </p:to>
                                    </p:set>
                                    <p:anim calcmode="lin" valueType="num">
                                      <p:cBhvr additive="base">
                                        <p:cTn id="10" dur="1000"/>
                                        <p:tgtEl>
                                          <p:spTgt spid="3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68"/>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dirty="0"/>
              <a:t>“See now the I, even I, am he, and there is </a:t>
            </a:r>
            <a:br>
              <a:rPr lang="en" sz="2800" dirty="0"/>
            </a:br>
            <a:r>
              <a:rPr lang="en" sz="2800" dirty="0"/>
              <a:t>no god [</a:t>
            </a:r>
            <a:r>
              <a:rPr lang="en" sz="2800" i="1" dirty="0"/>
              <a:t>’elohim</a:t>
            </a:r>
            <a:r>
              <a:rPr lang="en" sz="2800" dirty="0"/>
              <a:t>] beside me; I kill and I make alive; </a:t>
            </a:r>
            <a:br>
              <a:rPr lang="en" sz="2800" dirty="0"/>
            </a:br>
            <a:r>
              <a:rPr lang="en" sz="2800" dirty="0"/>
              <a:t>I wound and I heal; and there is none that can </a:t>
            </a:r>
            <a:br>
              <a:rPr lang="en" sz="2800" dirty="0"/>
            </a:br>
            <a:r>
              <a:rPr lang="en" sz="2800" dirty="0"/>
              <a:t>deliver out of my hand.”</a:t>
            </a:r>
            <a:endParaRPr sz="2800" dirty="0"/>
          </a:p>
        </p:txBody>
      </p:sp>
      <p:sp>
        <p:nvSpPr>
          <p:cNvPr id="379" name="Google Shape;379;p68"/>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Deuteronomy 32:39, ESV</a:t>
            </a:r>
            <a:endParaRPr/>
          </a:p>
        </p:txBody>
      </p:sp>
    </p:spTree>
    <p:extLst>
      <p:ext uri="{BB962C8B-B14F-4D97-AF65-F5344CB8AC3E}">
        <p14:creationId xmlns:p14="http://schemas.microsoft.com/office/powerpoint/2010/main" val="39914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par>
                                <p:cTn id="8" presetID="2" presetClass="entr" presetSubtype="2" fill="hold" nodeType="withEffect">
                                  <p:stCondLst>
                                    <p:cond delay="0"/>
                                  </p:stCondLst>
                                  <p:childTnLst>
                                    <p:set>
                                      <p:cBhvr>
                                        <p:cTn id="9" dur="1" fill="hold">
                                          <p:stCondLst>
                                            <p:cond delay="0"/>
                                          </p:stCondLst>
                                        </p:cTn>
                                        <p:tgtEl>
                                          <p:spTgt spid="379"/>
                                        </p:tgtEl>
                                        <p:attrNameLst>
                                          <p:attrName>style.visibility</p:attrName>
                                        </p:attrNameLst>
                                      </p:cBhvr>
                                      <p:to>
                                        <p:strVal val="visible"/>
                                      </p:to>
                                    </p:set>
                                    <p:anim calcmode="lin" valueType="num">
                                      <p:cBhvr additive="base">
                                        <p:cTn id="10" dur="1000"/>
                                        <p:tgtEl>
                                          <p:spTgt spid="3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sp>
        <p:nvSpPr>
          <p:cNvPr id="296" name="Google Shape;296;p54"/>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lvl="0"/>
            <a:r>
              <a:rPr lang="en" dirty="0"/>
              <a:t>Incomparability not Contradiction</a:t>
            </a:r>
            <a:endParaRPr dirty="0"/>
          </a:p>
        </p:txBody>
      </p:sp>
      <p:sp>
        <p:nvSpPr>
          <p:cNvPr id="297" name="Google Shape;297;p54"/>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US" sz="2400" dirty="0"/>
              <a:t>The Bible uses the language </a:t>
            </a:r>
            <a:br>
              <a:rPr lang="en-US" sz="2400" dirty="0"/>
            </a:br>
            <a:r>
              <a:rPr lang="en-US" sz="2400" dirty="0"/>
              <a:t>of incomparability</a:t>
            </a:r>
            <a:endParaRPr sz="2400" dirty="0"/>
          </a:p>
          <a:p>
            <a:pPr marR="0" lvl="1" algn="l" rtl="0">
              <a:lnSpc>
                <a:spcPct val="100000"/>
              </a:lnSpc>
              <a:spcBef>
                <a:spcPts val="0"/>
              </a:spcBef>
              <a:spcAft>
                <a:spcPts val="0"/>
              </a:spcAft>
              <a:buClr>
                <a:schemeClr val="tx1"/>
              </a:buClr>
              <a:buSzPts val="1400"/>
              <a:buFont typeface="Courier New" panose="02070309020205020404" pitchFamily="49" charset="0"/>
              <a:buChar char="o"/>
            </a:pPr>
            <a:r>
              <a:rPr lang="en-US" sz="1800" dirty="0"/>
              <a:t>Compared to Yahweh, these other </a:t>
            </a:r>
            <a:r>
              <a:rPr lang="en-US" sz="1800" i="1" dirty="0"/>
              <a:t>’elohim</a:t>
            </a:r>
            <a:r>
              <a:rPr lang="en-US" sz="1800" dirty="0"/>
              <a:t> are nothing.</a:t>
            </a:r>
          </a:p>
          <a:p>
            <a:pPr marR="0" lvl="1" algn="l" rtl="0">
              <a:lnSpc>
                <a:spcPct val="100000"/>
              </a:lnSpc>
              <a:spcBef>
                <a:spcPts val="0"/>
              </a:spcBef>
              <a:spcAft>
                <a:spcPts val="0"/>
              </a:spcAft>
              <a:buClr>
                <a:schemeClr val="tx1"/>
              </a:buClr>
              <a:buSzPts val="1400"/>
              <a:buFont typeface="Courier New" panose="02070309020205020404" pitchFamily="49" charset="0"/>
              <a:buChar char="o"/>
            </a:pPr>
            <a:r>
              <a:rPr lang="en-US" sz="1800" dirty="0"/>
              <a:t>Same type of language used about people and nations</a:t>
            </a:r>
          </a:p>
        </p:txBody>
      </p:sp>
    </p:spTree>
    <p:extLst>
      <p:ext uri="{BB962C8B-B14F-4D97-AF65-F5344CB8AC3E}">
        <p14:creationId xmlns:p14="http://schemas.microsoft.com/office/powerpoint/2010/main" val="12143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1000"/>
                                        <p:tgtEl>
                                          <p:spTgt spid="296"/>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97"/>
                                        </p:tgtEl>
                                        <p:attrNameLst>
                                          <p:attrName>style.visibility</p:attrName>
                                        </p:attrNameLst>
                                      </p:cBhvr>
                                      <p:to>
                                        <p:strVal val="visible"/>
                                      </p:to>
                                    </p:set>
                                    <p:anim calcmode="lin" valueType="num">
                                      <p:cBhvr additive="base">
                                        <p:cTn id="10" dur="1000"/>
                                        <p:tgtEl>
                                          <p:spTgt spid="2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9"/>
        <p:cNvGrpSpPr/>
        <p:nvPr/>
      </p:nvGrpSpPr>
      <p:grpSpPr>
        <a:xfrm>
          <a:off x="0" y="0"/>
          <a:ext cx="0" cy="0"/>
          <a:chOff x="0" y="0"/>
          <a:chExt cx="0" cy="0"/>
        </a:xfrm>
      </p:grpSpPr>
      <p:sp>
        <p:nvSpPr>
          <p:cNvPr id="390" name="Google Shape;390;p7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 . . for his dominion is an everlasting dominion, </a:t>
            </a:r>
            <a:br>
              <a:rPr lang="en-US" sz="2800" dirty="0"/>
            </a:br>
            <a:r>
              <a:rPr lang="en-US" sz="2800" dirty="0"/>
              <a:t>and his kingdom endures from generation to generation; </a:t>
            </a:r>
            <a:br>
              <a:rPr lang="en-US" sz="2800" dirty="0"/>
            </a:br>
            <a:r>
              <a:rPr lang="en-US" sz="2800" u="sng" dirty="0"/>
              <a:t>all the inhabitants of the earth are accounted as nothing</a:t>
            </a:r>
            <a:r>
              <a:rPr lang="en-US" sz="2800" dirty="0"/>
              <a:t>, </a:t>
            </a:r>
            <a:br>
              <a:rPr lang="en-US" sz="2800" dirty="0"/>
            </a:br>
            <a:r>
              <a:rPr lang="en-US" sz="2800" dirty="0"/>
              <a:t>and he does according to his will among the host of heaven and among the inhabitants of the earth;</a:t>
            </a:r>
            <a:endParaRPr sz="2800" dirty="0"/>
          </a:p>
        </p:txBody>
      </p:sp>
      <p:sp>
        <p:nvSpPr>
          <p:cNvPr id="391" name="Google Shape;391;p7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Daniel 4:34–35, ESV</a:t>
            </a:r>
            <a:endParaRPr dirty="0"/>
          </a:p>
        </p:txBody>
      </p:sp>
    </p:spTree>
    <p:extLst>
      <p:ext uri="{BB962C8B-B14F-4D97-AF65-F5344CB8AC3E}">
        <p14:creationId xmlns:p14="http://schemas.microsoft.com/office/powerpoint/2010/main" val="6317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par>
                                <p:cTn id="8" presetID="2" presetClass="entr" presetSubtype="2" fill="hold" nodeType="withEffect">
                                  <p:stCondLst>
                                    <p:cond delay="0"/>
                                  </p:stCondLst>
                                  <p:childTnLst>
                                    <p:set>
                                      <p:cBhvr>
                                        <p:cTn id="9" dur="1" fill="hold">
                                          <p:stCondLst>
                                            <p:cond delay="0"/>
                                          </p:stCondLst>
                                        </p:cTn>
                                        <p:tgtEl>
                                          <p:spTgt spid="391"/>
                                        </p:tgtEl>
                                        <p:attrNameLst>
                                          <p:attrName>style.visibility</p:attrName>
                                        </p:attrNameLst>
                                      </p:cBhvr>
                                      <p:to>
                                        <p:strVal val="visible"/>
                                      </p:to>
                                    </p:set>
                                    <p:anim calcmode="lin" valueType="num">
                                      <p:cBhvr additive="base">
                                        <p:cTn id="10" dur="1000"/>
                                        <p:tgtEl>
                                          <p:spTgt spid="3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9"/>
        <p:cNvGrpSpPr/>
        <p:nvPr/>
      </p:nvGrpSpPr>
      <p:grpSpPr>
        <a:xfrm>
          <a:off x="0" y="0"/>
          <a:ext cx="0" cy="0"/>
          <a:chOff x="0" y="0"/>
          <a:chExt cx="0" cy="0"/>
        </a:xfrm>
      </p:grpSpPr>
      <p:sp>
        <p:nvSpPr>
          <p:cNvPr id="390" name="Google Shape;390;p70"/>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US" sz="2800" dirty="0"/>
              <a:t>All the </a:t>
            </a:r>
            <a:r>
              <a:rPr lang="en-US" sz="2800" u="sng" dirty="0"/>
              <a:t>nations are as nothing </a:t>
            </a:r>
            <a:r>
              <a:rPr lang="en-US" sz="2800" dirty="0"/>
              <a:t>before him, </a:t>
            </a:r>
            <a:br>
              <a:rPr lang="en-US" sz="2800" dirty="0"/>
            </a:br>
            <a:r>
              <a:rPr lang="en-US" sz="2800" dirty="0"/>
              <a:t>they are accounted by him as </a:t>
            </a:r>
            <a:r>
              <a:rPr lang="en-US" sz="2800" u="sng" dirty="0"/>
              <a:t>less than nothing </a:t>
            </a:r>
            <a:br>
              <a:rPr lang="en-US" sz="2800" dirty="0"/>
            </a:br>
            <a:r>
              <a:rPr lang="en-US" sz="2800" dirty="0"/>
              <a:t>and emptiness.</a:t>
            </a:r>
            <a:endParaRPr sz="2800" dirty="0"/>
          </a:p>
        </p:txBody>
      </p:sp>
      <p:sp>
        <p:nvSpPr>
          <p:cNvPr id="391" name="Google Shape;391;p70"/>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Isaiah 40:17, ESV</a:t>
            </a:r>
            <a:endParaRPr dirty="0"/>
          </a:p>
        </p:txBody>
      </p:sp>
    </p:spTree>
    <p:extLst>
      <p:ext uri="{BB962C8B-B14F-4D97-AF65-F5344CB8AC3E}">
        <p14:creationId xmlns:p14="http://schemas.microsoft.com/office/powerpoint/2010/main" val="35258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par>
                                <p:cTn id="8" presetID="2" presetClass="entr" presetSubtype="2" fill="hold" nodeType="withEffect">
                                  <p:stCondLst>
                                    <p:cond delay="0"/>
                                  </p:stCondLst>
                                  <p:childTnLst>
                                    <p:set>
                                      <p:cBhvr>
                                        <p:cTn id="9" dur="1" fill="hold">
                                          <p:stCondLst>
                                            <p:cond delay="0"/>
                                          </p:stCondLst>
                                        </p:cTn>
                                        <p:tgtEl>
                                          <p:spTgt spid="391"/>
                                        </p:tgtEl>
                                        <p:attrNameLst>
                                          <p:attrName>style.visibility</p:attrName>
                                        </p:attrNameLst>
                                      </p:cBhvr>
                                      <p:to>
                                        <p:strVal val="visible"/>
                                      </p:to>
                                    </p:set>
                                    <p:anim calcmode="lin" valueType="num">
                                      <p:cBhvr additive="base">
                                        <p:cTn id="10" dur="1000"/>
                                        <p:tgtEl>
                                          <p:spTgt spid="3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5"/>
        <p:cNvGrpSpPr/>
        <p:nvPr/>
      </p:nvGrpSpPr>
      <p:grpSpPr>
        <a:xfrm>
          <a:off x="0" y="0"/>
          <a:ext cx="0" cy="0"/>
          <a:chOff x="0" y="0"/>
          <a:chExt cx="0" cy="0"/>
        </a:xfrm>
      </p:grpSpPr>
      <p:sp>
        <p:nvSpPr>
          <p:cNvPr id="436" name="Google Shape;436;p78"/>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lvl="0"/>
            <a:r>
              <a:rPr lang="en" sz="2800" dirty="0"/>
              <a:t>“Hear, O Israel: Yahweh our God, Yahweh is one. </a:t>
            </a:r>
            <a:br>
              <a:rPr lang="en" sz="2800" dirty="0"/>
            </a:br>
            <a:r>
              <a:rPr lang="en" sz="2800" dirty="0"/>
              <a:t>You shall love Yahweh your God with all your heart, </a:t>
            </a:r>
            <a:br>
              <a:rPr lang="en" sz="2800" dirty="0"/>
            </a:br>
            <a:r>
              <a:rPr lang="en" sz="2800" dirty="0"/>
              <a:t>with all your soul, and with all your strength.”</a:t>
            </a:r>
            <a:endParaRPr sz="2800" dirty="0"/>
          </a:p>
        </p:txBody>
      </p:sp>
      <p:sp>
        <p:nvSpPr>
          <p:cNvPr id="437" name="Google Shape;437;p78"/>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Deuteronomy 6:4</a:t>
            </a:r>
            <a:endParaRPr dirty="0"/>
          </a:p>
        </p:txBody>
      </p:sp>
    </p:spTree>
    <p:extLst>
      <p:ext uri="{BB962C8B-B14F-4D97-AF65-F5344CB8AC3E}">
        <p14:creationId xmlns:p14="http://schemas.microsoft.com/office/powerpoint/2010/main" val="395866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par>
                                <p:cTn id="8" presetID="2" presetClass="entr" presetSubtype="2" fill="hold" nodeType="withEffect">
                                  <p:stCondLst>
                                    <p:cond delay="0"/>
                                  </p:stCondLst>
                                  <p:childTnLst>
                                    <p:set>
                                      <p:cBhvr>
                                        <p:cTn id="9" dur="1" fill="hold">
                                          <p:stCondLst>
                                            <p:cond delay="0"/>
                                          </p:stCondLst>
                                        </p:cTn>
                                        <p:tgtEl>
                                          <p:spTgt spid="437"/>
                                        </p:tgtEl>
                                        <p:attrNameLst>
                                          <p:attrName>style.visibility</p:attrName>
                                        </p:attrNameLst>
                                      </p:cBhvr>
                                      <p:to>
                                        <p:strVal val="visible"/>
                                      </p:to>
                                    </p:set>
                                    <p:anim calcmode="lin" valueType="num">
                                      <p:cBhvr additive="base">
                                        <p:cTn id="10" dur="1000"/>
                                        <p:tgtEl>
                                          <p:spTgt spid="4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2"/>
        <p:cNvGrpSpPr/>
        <p:nvPr/>
      </p:nvGrpSpPr>
      <p:grpSpPr>
        <a:xfrm>
          <a:off x="0" y="0"/>
          <a:ext cx="0" cy="0"/>
          <a:chOff x="0" y="0"/>
          <a:chExt cx="0" cy="0"/>
        </a:xfrm>
      </p:grpSpPr>
      <p:sp>
        <p:nvSpPr>
          <p:cNvPr id="453" name="Google Shape;453;p81"/>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Babel and the</a:t>
            </a:r>
            <a:br>
              <a:rPr lang="en" dirty="0"/>
            </a:br>
            <a:r>
              <a:rPr lang="en" dirty="0"/>
              <a:t>Table of Nations</a:t>
            </a:r>
            <a:endParaRPr dirty="0"/>
          </a:p>
        </p:txBody>
      </p:sp>
      <p:sp>
        <p:nvSpPr>
          <p:cNvPr id="454" name="Google Shape;454;p81"/>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Japheth 	14</a:t>
            </a:r>
            <a:endParaRPr sz="2400" dirty="0"/>
          </a:p>
          <a:p>
            <a:pPr marL="457200" marR="0" lvl="0" indent="-342900" algn="l" rtl="0">
              <a:lnSpc>
                <a:spcPct val="100000"/>
              </a:lnSpc>
              <a:spcBef>
                <a:spcPts val="0"/>
              </a:spcBef>
              <a:spcAft>
                <a:spcPts val="0"/>
              </a:spcAft>
              <a:buSzPts val="1800"/>
              <a:buChar char="●"/>
            </a:pPr>
            <a:r>
              <a:rPr lang="en" sz="2400" dirty="0"/>
              <a:t>Ham 	30</a:t>
            </a:r>
            <a:endParaRPr sz="2400" dirty="0"/>
          </a:p>
          <a:p>
            <a:pPr marL="457200" marR="0" lvl="0" indent="-342900" algn="l" rtl="0">
              <a:lnSpc>
                <a:spcPct val="100000"/>
              </a:lnSpc>
              <a:spcBef>
                <a:spcPts val="0"/>
              </a:spcBef>
              <a:spcAft>
                <a:spcPts val="0"/>
              </a:spcAft>
              <a:buSzPts val="1800"/>
              <a:buChar char="●"/>
            </a:pPr>
            <a:r>
              <a:rPr lang="en" sz="2400" dirty="0"/>
              <a:t>Shem 	26</a:t>
            </a:r>
            <a:endParaRPr sz="2400" dirty="0"/>
          </a:p>
          <a:p>
            <a:pPr marL="457200" marR="0" lvl="0" indent="-342900" algn="l" rtl="0">
              <a:lnSpc>
                <a:spcPct val="100000"/>
              </a:lnSpc>
              <a:spcBef>
                <a:spcPts val="0"/>
              </a:spcBef>
              <a:spcAft>
                <a:spcPts val="0"/>
              </a:spcAft>
              <a:buSzPts val="1800"/>
              <a:buChar char="●"/>
            </a:pPr>
            <a:r>
              <a:rPr lang="en" sz="2400" dirty="0"/>
              <a:t>Total = 70 people groups depart from Babel</a:t>
            </a:r>
            <a:endParaRPr sz="2400" dirty="0"/>
          </a:p>
        </p:txBody>
      </p:sp>
    </p:spTree>
    <p:extLst>
      <p:ext uri="{BB962C8B-B14F-4D97-AF65-F5344CB8AC3E}">
        <p14:creationId xmlns:p14="http://schemas.microsoft.com/office/powerpoint/2010/main" val="230780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3"/>
                                        </p:tgtEl>
                                        <p:attrNameLst>
                                          <p:attrName>style.visibility</p:attrName>
                                        </p:attrNameLst>
                                      </p:cBhvr>
                                      <p:to>
                                        <p:strVal val="visible"/>
                                      </p:to>
                                    </p:set>
                                    <p:anim calcmode="lin" valueType="num">
                                      <p:cBhvr additive="base">
                                        <p:cTn id="7" dur="1000"/>
                                        <p:tgtEl>
                                          <p:spTgt spid="453"/>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 calcmode="lin" valueType="num">
                                      <p:cBhvr additive="base">
                                        <p:cTn id="10" dur="1000"/>
                                        <p:tgtEl>
                                          <p:spTgt spid="45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6"/>
        <p:cNvGrpSpPr/>
        <p:nvPr/>
      </p:nvGrpSpPr>
      <p:grpSpPr>
        <a:xfrm>
          <a:off x="0" y="0"/>
          <a:ext cx="0" cy="0"/>
          <a:chOff x="0" y="0"/>
          <a:chExt cx="0" cy="0"/>
        </a:xfrm>
      </p:grpSpPr>
      <p:sp>
        <p:nvSpPr>
          <p:cNvPr id="447" name="Google Shape;447;p80"/>
          <p:cNvSpPr txBox="1">
            <a:spLocks noGrp="1"/>
          </p:cNvSpPr>
          <p:nvPr>
            <p:ph type="title"/>
          </p:nvPr>
        </p:nvSpPr>
        <p:spPr>
          <a:xfrm>
            <a:off x="151975" y="1488500"/>
            <a:ext cx="42723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Ugarit and Canaan</a:t>
            </a:r>
            <a:endParaRPr dirty="0"/>
          </a:p>
        </p:txBody>
      </p:sp>
      <p:sp>
        <p:nvSpPr>
          <p:cNvPr id="448" name="Google Shape;448;p80"/>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SzPts val="1800"/>
              <a:buChar char="●"/>
            </a:pPr>
            <a:r>
              <a:rPr lang="en" sz="2400" dirty="0"/>
              <a:t>Ugarit</a:t>
            </a:r>
            <a:endParaRPr sz="2400" dirty="0"/>
          </a:p>
          <a:p>
            <a:pPr marR="0" lvl="1" algn="l" rtl="0">
              <a:lnSpc>
                <a:spcPct val="100000"/>
              </a:lnSpc>
              <a:spcBef>
                <a:spcPts val="0"/>
              </a:spcBef>
              <a:spcAft>
                <a:spcPts val="0"/>
              </a:spcAft>
              <a:buSzPts val="1400"/>
              <a:buFont typeface="Courier New" panose="02070309020205020404" pitchFamily="49" charset="0"/>
              <a:buChar char="o"/>
            </a:pPr>
            <a:r>
              <a:rPr lang="en" sz="1800" dirty="0"/>
              <a:t>Language very similar to Hebrew</a:t>
            </a:r>
            <a:endParaRPr sz="1800" dirty="0"/>
          </a:p>
          <a:p>
            <a:pPr marR="0" lvl="1" algn="l" rtl="0">
              <a:lnSpc>
                <a:spcPct val="100000"/>
              </a:lnSpc>
              <a:spcBef>
                <a:spcPts val="0"/>
              </a:spcBef>
              <a:spcAft>
                <a:spcPts val="0"/>
              </a:spcAft>
              <a:buSzPts val="1400"/>
              <a:buFont typeface="Courier New" panose="02070309020205020404" pitchFamily="49" charset="0"/>
              <a:buChar char="o"/>
            </a:pPr>
            <a:r>
              <a:rPr lang="en" sz="1800" dirty="0"/>
              <a:t>El had 70 sons (</a:t>
            </a:r>
            <a:r>
              <a:rPr lang="en" sz="1800" i="1" dirty="0"/>
              <a:t>bn ’il</a:t>
            </a:r>
            <a:r>
              <a:rPr lang="en" sz="1800" dirty="0"/>
              <a:t>) or gods</a:t>
            </a:r>
            <a:endParaRPr sz="1800" dirty="0"/>
          </a:p>
          <a:p>
            <a:pPr marR="0" lvl="1" algn="l" rtl="0">
              <a:lnSpc>
                <a:spcPct val="100000"/>
              </a:lnSpc>
              <a:spcBef>
                <a:spcPts val="0"/>
              </a:spcBef>
              <a:spcAft>
                <a:spcPts val="0"/>
              </a:spcAft>
              <a:buSzPts val="1400"/>
              <a:buFont typeface="Courier New" panose="02070309020205020404" pitchFamily="49" charset="0"/>
              <a:buChar char="o"/>
            </a:pPr>
            <a:r>
              <a:rPr lang="en" sz="1800" dirty="0"/>
              <a:t>Congregation of the stars</a:t>
            </a:r>
            <a:endParaRPr sz="1800" dirty="0"/>
          </a:p>
          <a:p>
            <a:pPr marL="457200" marR="0" lvl="0" indent="-342900" algn="l" rtl="0">
              <a:lnSpc>
                <a:spcPct val="100000"/>
              </a:lnSpc>
              <a:spcBef>
                <a:spcPts val="0"/>
              </a:spcBef>
              <a:spcAft>
                <a:spcPts val="0"/>
              </a:spcAft>
              <a:buSzPts val="1800"/>
              <a:buChar char="●"/>
            </a:pPr>
            <a:r>
              <a:rPr lang="en" sz="2400" dirty="0"/>
              <a:t>Canaan</a:t>
            </a:r>
            <a:endParaRPr sz="2400" dirty="0"/>
          </a:p>
          <a:p>
            <a:pPr marR="0" lvl="1" algn="l" rtl="0">
              <a:lnSpc>
                <a:spcPct val="100000"/>
              </a:lnSpc>
              <a:spcBef>
                <a:spcPts val="0"/>
              </a:spcBef>
              <a:spcAft>
                <a:spcPts val="0"/>
              </a:spcAft>
              <a:buSzPts val="1400"/>
              <a:buFont typeface="Courier New" panose="02070309020205020404" pitchFamily="49" charset="0"/>
              <a:buChar char="o"/>
            </a:pPr>
            <a:r>
              <a:rPr lang="en" sz="1800" dirty="0"/>
              <a:t>Baal held council over the gods</a:t>
            </a:r>
            <a:endParaRPr sz="1800" dirty="0"/>
          </a:p>
          <a:p>
            <a:pPr marR="0" lvl="1" algn="l" rtl="0">
              <a:lnSpc>
                <a:spcPct val="100000"/>
              </a:lnSpc>
              <a:spcBef>
                <a:spcPts val="0"/>
              </a:spcBef>
              <a:spcAft>
                <a:spcPts val="0"/>
              </a:spcAft>
              <a:buSzPts val="1400"/>
              <a:buFont typeface="Courier New" panose="02070309020205020404" pitchFamily="49" charset="0"/>
              <a:buChar char="o"/>
            </a:pPr>
            <a:r>
              <a:rPr lang="en" sz="1800" dirty="0"/>
              <a:t>El was his son and equal</a:t>
            </a:r>
            <a:endParaRPr sz="1800" dirty="0"/>
          </a:p>
        </p:txBody>
      </p:sp>
    </p:spTree>
    <p:extLst>
      <p:ext uri="{BB962C8B-B14F-4D97-AF65-F5344CB8AC3E}">
        <p14:creationId xmlns:p14="http://schemas.microsoft.com/office/powerpoint/2010/main" val="15820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additive="base">
                                        <p:cTn id="7" dur="1000"/>
                                        <p:tgtEl>
                                          <p:spTgt spid="44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48"/>
                                        </p:tgtEl>
                                        <p:attrNameLst>
                                          <p:attrName>style.visibility</p:attrName>
                                        </p:attrNameLst>
                                      </p:cBhvr>
                                      <p:to>
                                        <p:strVal val="visible"/>
                                      </p:to>
                                    </p:set>
                                    <p:anim calcmode="lin" valueType="num">
                                      <p:cBhvr additive="base">
                                        <p:cTn id="10" dur="1000"/>
                                        <p:tgtEl>
                                          <p:spTgt spid="4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4"/>
        <p:cNvGrpSpPr/>
        <p:nvPr/>
      </p:nvGrpSpPr>
      <p:grpSpPr>
        <a:xfrm>
          <a:off x="0" y="0"/>
          <a:ext cx="0" cy="0"/>
          <a:chOff x="0" y="0"/>
          <a:chExt cx="0" cy="0"/>
        </a:xfrm>
      </p:grpSpPr>
      <p:sp>
        <p:nvSpPr>
          <p:cNvPr id="465" name="Google Shape;465;p83"/>
          <p:cNvSpPr txBox="1">
            <a:spLocks noGrp="1"/>
          </p:cNvSpPr>
          <p:nvPr>
            <p:ph type="title"/>
          </p:nvPr>
        </p:nvSpPr>
        <p:spPr>
          <a:xfrm>
            <a:off x="311700" y="1729950"/>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500" dirty="0"/>
              <a:t>“How you are fallen from heaven, O Day Star, son of Dawn! How you are cut down to the ground, you who laid the nations low! You said in your heart, ‘I will ascend to heaven; above the stars of God I will set my throne on high; I will sit on the mount of assembly in the far reaches of the north (</a:t>
            </a:r>
            <a:r>
              <a:rPr lang="en" sz="2500" i="1" dirty="0"/>
              <a:t>tzaphon</a:t>
            </a:r>
            <a:r>
              <a:rPr lang="en" sz="2500" dirty="0"/>
              <a:t>);”</a:t>
            </a:r>
            <a:endParaRPr sz="2500" dirty="0"/>
          </a:p>
        </p:txBody>
      </p:sp>
      <p:sp>
        <p:nvSpPr>
          <p:cNvPr id="466" name="Google Shape;466;p83"/>
          <p:cNvSpPr txBox="1">
            <a:spLocks noGrp="1"/>
          </p:cNvSpPr>
          <p:nvPr>
            <p:ph type="title" idx="2"/>
          </p:nvPr>
        </p:nvSpPr>
        <p:spPr>
          <a:xfrm>
            <a:off x="223950" y="3821425"/>
            <a:ext cx="8520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Isaiah 14:12–13</a:t>
            </a:r>
            <a:endParaRPr/>
          </a:p>
        </p:txBody>
      </p:sp>
    </p:spTree>
    <p:extLst>
      <p:ext uri="{BB962C8B-B14F-4D97-AF65-F5344CB8AC3E}">
        <p14:creationId xmlns:p14="http://schemas.microsoft.com/office/powerpoint/2010/main" val="8034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par>
                                <p:cTn id="8" presetID="2" presetClass="entr" presetSubtype="2" fill="hold" nodeType="withEffect">
                                  <p:stCondLst>
                                    <p:cond delay="0"/>
                                  </p:stCondLst>
                                  <p:childTnLst>
                                    <p:set>
                                      <p:cBhvr>
                                        <p:cTn id="9" dur="1" fill="hold">
                                          <p:stCondLst>
                                            <p:cond delay="0"/>
                                          </p:stCondLst>
                                        </p:cTn>
                                        <p:tgtEl>
                                          <p:spTgt spid="466"/>
                                        </p:tgtEl>
                                        <p:attrNameLst>
                                          <p:attrName>style.visibility</p:attrName>
                                        </p:attrNameLst>
                                      </p:cBhvr>
                                      <p:to>
                                        <p:strVal val="visible"/>
                                      </p:to>
                                    </p:set>
                                    <p:anim calcmode="lin" valueType="num">
                                      <p:cBhvr additive="base">
                                        <p:cTn id="10" dur="1000"/>
                                        <p:tgtEl>
                                          <p:spTgt spid="4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151975" y="1488500"/>
            <a:ext cx="42723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Mountains </a:t>
            </a:r>
            <a:br>
              <a:rPr lang="en" dirty="0"/>
            </a:br>
            <a:r>
              <a:rPr lang="en" dirty="0"/>
              <a:t>of the Gods</a:t>
            </a:r>
            <a:endParaRPr dirty="0"/>
          </a:p>
        </p:txBody>
      </p:sp>
      <p:sp>
        <p:nvSpPr>
          <p:cNvPr id="609" name="Google Shape;609;p108"/>
          <p:cNvSpPr txBox="1">
            <a:spLocks noGrp="1"/>
          </p:cNvSpPr>
          <p:nvPr>
            <p:ph type="body" idx="2"/>
          </p:nvPr>
        </p:nvSpPr>
        <p:spPr>
          <a:xfrm>
            <a:off x="4572000" y="719600"/>
            <a:ext cx="4204500" cy="3880500"/>
          </a:xfrm>
          <a:prstGeom prst="rect">
            <a:avLst/>
          </a:prstGeom>
        </p:spPr>
        <p:txBody>
          <a:bodyPr spcFirstLastPara="1" wrap="square" lIns="91425" tIns="91425" rIns="91425" bIns="91425" anchor="ctr" anchorCtr="0">
            <a:noAutofit/>
          </a:bodyPr>
          <a:lstStyle/>
          <a:p>
            <a:pPr marL="457200" marR="0" lvl="0" indent="-330200" algn="l" rtl="0">
              <a:lnSpc>
                <a:spcPct val="100000"/>
              </a:lnSpc>
              <a:spcBef>
                <a:spcPts val="0"/>
              </a:spcBef>
              <a:spcAft>
                <a:spcPts val="0"/>
              </a:spcAft>
              <a:buSzPts val="1600"/>
              <a:buChar char="●"/>
            </a:pPr>
            <a:r>
              <a:rPr lang="en" sz="2400" dirty="0"/>
              <a:t>Olympus </a:t>
            </a:r>
          </a:p>
          <a:p>
            <a:pPr lvl="1" indent="-330200">
              <a:lnSpc>
                <a:spcPct val="100000"/>
              </a:lnSpc>
              <a:spcBef>
                <a:spcPts val="0"/>
              </a:spcBef>
              <a:buSzPts val="1600"/>
              <a:buFont typeface="Courier New" panose="02070309020205020404" pitchFamily="49" charset="0"/>
              <a:buChar char="o"/>
            </a:pPr>
            <a:r>
              <a:rPr lang="en" sz="1800" dirty="0"/>
              <a:t>Zeus—Greeks</a:t>
            </a:r>
          </a:p>
          <a:p>
            <a:pPr lvl="0" indent="-330200">
              <a:lnSpc>
                <a:spcPct val="100000"/>
              </a:lnSpc>
              <a:buSzPts val="1600"/>
            </a:pPr>
            <a:r>
              <a:rPr lang="en" sz="2400" dirty="0"/>
              <a:t>Hermon (Sirion, Senir)</a:t>
            </a:r>
          </a:p>
          <a:p>
            <a:pPr lvl="1" indent="-330200">
              <a:lnSpc>
                <a:spcPct val="100000"/>
              </a:lnSpc>
              <a:spcBef>
                <a:spcPts val="0"/>
              </a:spcBef>
              <a:buSzPts val="1600"/>
              <a:buFont typeface="Courier New" panose="02070309020205020404" pitchFamily="49" charset="0"/>
              <a:buChar char="o"/>
            </a:pPr>
            <a:r>
              <a:rPr lang="en" sz="1800" dirty="0"/>
              <a:t>Deuteronomy 3:9</a:t>
            </a:r>
          </a:p>
          <a:p>
            <a:pPr lvl="1" indent="-330200">
              <a:lnSpc>
                <a:spcPct val="100000"/>
              </a:lnSpc>
              <a:spcBef>
                <a:spcPts val="0"/>
              </a:spcBef>
              <a:buSzPts val="1600"/>
              <a:buFont typeface="Courier New" panose="02070309020205020404" pitchFamily="49" charset="0"/>
              <a:buChar char="o"/>
            </a:pPr>
            <a:r>
              <a:rPr lang="en" sz="1800" dirty="0"/>
              <a:t>El of the Ugaritic people</a:t>
            </a:r>
          </a:p>
          <a:p>
            <a:pPr lvl="0" indent="-330200">
              <a:lnSpc>
                <a:spcPct val="100000"/>
              </a:lnSpc>
              <a:buSzPts val="1600"/>
            </a:pPr>
            <a:r>
              <a:rPr lang="en" sz="2400" dirty="0"/>
              <a:t>Tzaphon (Zaphon)</a:t>
            </a:r>
          </a:p>
          <a:p>
            <a:pPr lvl="1" indent="-330200">
              <a:lnSpc>
                <a:spcPct val="100000"/>
              </a:lnSpc>
              <a:spcBef>
                <a:spcPts val="0"/>
              </a:spcBef>
              <a:buSzPts val="1600"/>
              <a:buFont typeface="Courier New" panose="02070309020205020404" pitchFamily="49" charset="0"/>
              <a:buChar char="o"/>
            </a:pPr>
            <a:r>
              <a:rPr lang="en" sz="1800" dirty="0"/>
              <a:t>Baal of the Canaanites</a:t>
            </a:r>
          </a:p>
          <a:p>
            <a:pPr lvl="1" indent="-330200">
              <a:lnSpc>
                <a:spcPct val="100000"/>
              </a:lnSpc>
              <a:spcBef>
                <a:spcPts val="0"/>
              </a:spcBef>
              <a:buSzPts val="1600"/>
              <a:buFont typeface="Courier New" panose="02070309020205020404" pitchFamily="49" charset="0"/>
              <a:buChar char="o"/>
            </a:pPr>
            <a:r>
              <a:rPr lang="en" sz="1800" dirty="0"/>
              <a:t>See Isaiah 14:12–13</a:t>
            </a:r>
          </a:p>
        </p:txBody>
      </p:sp>
    </p:spTree>
    <p:extLst>
      <p:ext uri="{BB962C8B-B14F-4D97-AF65-F5344CB8AC3E}">
        <p14:creationId xmlns:p14="http://schemas.microsoft.com/office/powerpoint/2010/main" val="10423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8"/>
                                        </p:tgtEl>
                                        <p:attrNameLst>
                                          <p:attrName>style.visibility</p:attrName>
                                        </p:attrNameLst>
                                      </p:cBhvr>
                                      <p:to>
                                        <p:strVal val="visible"/>
                                      </p:to>
                                    </p:set>
                                    <p:anim calcmode="lin" valueType="num">
                                      <p:cBhvr additive="base">
                                        <p:cTn id="7" dur="1000"/>
                                        <p:tgtEl>
                                          <p:spTgt spid="608"/>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9"/>
                                        </p:tgtEl>
                                        <p:attrNameLst>
                                          <p:attrName>style.visibility</p:attrName>
                                        </p:attrNameLst>
                                      </p:cBhvr>
                                      <p:to>
                                        <p:strVal val="visible"/>
                                      </p:to>
                                    </p:set>
                                    <p:anim calcmode="lin" valueType="num">
                                      <p:cBhvr additive="base">
                                        <p:cTn id="10" dur="1000"/>
                                        <p:tgtEl>
                                          <p:spTgt spid="6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4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4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4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4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4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4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4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5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5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5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5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5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1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5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5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55585</TotalTime>
  <Words>6724</Words>
  <Application>Microsoft Office PowerPoint</Application>
  <PresentationFormat>On-screen Show (16:9)</PresentationFormat>
  <Paragraphs>578</Paragraphs>
  <Slides>198</Slides>
  <Notes>189</Notes>
  <HiddenSlides>0</HiddenSlides>
  <MMClips>0</MMClips>
  <ScaleCrop>false</ScaleCrop>
  <HeadingPairs>
    <vt:vector size="6" baseType="variant">
      <vt:variant>
        <vt:lpstr>Fonts Used</vt:lpstr>
      </vt:variant>
      <vt:variant>
        <vt:i4>8</vt:i4>
      </vt:variant>
      <vt:variant>
        <vt:lpstr>Theme</vt:lpstr>
      </vt:variant>
      <vt:variant>
        <vt:i4>44</vt:i4>
      </vt:variant>
      <vt:variant>
        <vt:lpstr>Slide Titles</vt:lpstr>
      </vt:variant>
      <vt:variant>
        <vt:i4>198</vt:i4>
      </vt:variant>
    </vt:vector>
  </HeadingPairs>
  <TitlesOfParts>
    <vt:vector size="250" baseType="lpstr">
      <vt:lpstr>Arial</vt:lpstr>
      <vt:lpstr>Assistant Light</vt:lpstr>
      <vt:lpstr>Birch</vt:lpstr>
      <vt:lpstr>Cinzel</vt:lpstr>
      <vt:lpstr>Cormorant SC Light</vt:lpstr>
      <vt:lpstr>Courier New</vt:lpstr>
      <vt:lpstr>TimesNewRomanPS-ItalicMT</vt:lpstr>
      <vt:lpstr>TimesNewRomanPSMT</vt:lpstr>
      <vt:lpstr>Simple Light</vt:lpstr>
      <vt:lpstr>1_Simple Light</vt:lpstr>
      <vt:lpstr>2_Simple Light</vt:lpstr>
      <vt:lpstr>18_Simple Light</vt:lpstr>
      <vt:lpstr>21_Simple Light</vt:lpstr>
      <vt:lpstr>22_Simple Light</vt:lpstr>
      <vt:lpstr>23_Simple Light</vt:lpstr>
      <vt:lpstr>24_Simple Light</vt:lpstr>
      <vt:lpstr>25_Simple Light</vt:lpstr>
      <vt:lpstr>26_Simple Light</vt:lpstr>
      <vt:lpstr>28_Simple Light</vt:lpstr>
      <vt:lpstr>30_Simple Light</vt:lpstr>
      <vt:lpstr>31_Simple Light</vt:lpstr>
      <vt:lpstr>32_Simple Light</vt:lpstr>
      <vt:lpstr>3_Simple Light</vt:lpstr>
      <vt:lpstr>5_Simple Light</vt:lpstr>
      <vt:lpstr>16_Simple Light</vt:lpstr>
      <vt:lpstr>33_Simple Light</vt:lpstr>
      <vt:lpstr>6_Simple Light</vt:lpstr>
      <vt:lpstr>38_Simple Light</vt:lpstr>
      <vt:lpstr>8_Simple Light</vt:lpstr>
      <vt:lpstr>9_Simple Light</vt:lpstr>
      <vt:lpstr>12_Simple Light</vt:lpstr>
      <vt:lpstr>13_Simple Light</vt:lpstr>
      <vt:lpstr>14_Simple Light</vt:lpstr>
      <vt:lpstr>39_Simple Light</vt:lpstr>
      <vt:lpstr>40_Simple Light</vt:lpstr>
      <vt:lpstr>15_Simple Light</vt:lpstr>
      <vt:lpstr>17_Simple Light</vt:lpstr>
      <vt:lpstr>37_Simple Light</vt:lpstr>
      <vt:lpstr>42_Simple Light</vt:lpstr>
      <vt:lpstr>43_Simple Light</vt:lpstr>
      <vt:lpstr>44_Simple Light</vt:lpstr>
      <vt:lpstr>45_Simple Light</vt:lpstr>
      <vt:lpstr>46_Simple Light</vt:lpstr>
      <vt:lpstr>47_Simple Light</vt:lpstr>
      <vt:lpstr>51_Simple Light</vt:lpstr>
      <vt:lpstr>52_Simple Light</vt:lpstr>
      <vt:lpstr>54_Simple Light</vt:lpstr>
      <vt:lpstr>56_Simple Light</vt:lpstr>
      <vt:lpstr>57_Simple Light</vt:lpstr>
      <vt:lpstr>11_Simple Light</vt:lpstr>
      <vt:lpstr>58_Simple Light</vt:lpstr>
      <vt:lpstr>59_Simple Light</vt:lpstr>
      <vt:lpstr>FALLEN</vt:lpstr>
      <vt:lpstr>PowerPoint Presentation</vt:lpstr>
      <vt:lpstr>And it came about, when mankind began to multiply on   the face of the earth, and daughters were born to them, that the sons of God saw the daughters of men, that they were beautiful. And they took for themselves wives from any they chose.</vt:lpstr>
      <vt:lpstr>And Yahweh said, “My spirit will not remain with man indefinitely, in that he is flesh; his days will be one hundred twenty years.” The Nephilim were on the earth in those days—and also afterward—whenever the sons of God went in to the daughters of men, who bore to them children. They were the mighty men of antiquity, men of renown.</vt:lpstr>
      <vt:lpstr>Key Terms</vt:lpstr>
      <vt:lpstr>How do people usually interpret this passage?</vt:lpstr>
      <vt:lpstr>The Sons of God: Three Major Views</vt:lpstr>
      <vt:lpstr>The Sons of God: Three Minor Views</vt:lpstr>
      <vt:lpstr>Examining the Sethite View</vt:lpstr>
      <vt:lpstr>Sethite View: Positive Arguments</vt:lpstr>
      <vt:lpstr>Sethite View: Positive Arguments</vt:lpstr>
      <vt:lpstr>Sethite View: Positive Arguments</vt:lpstr>
      <vt:lpstr>Sethite View: Weaknesses</vt:lpstr>
      <vt:lpstr>Sethite View: Weaknesses</vt:lpstr>
      <vt:lpstr>Sethite View: Weaknesses</vt:lpstr>
      <vt:lpstr>Sethite View: Weaknesses</vt:lpstr>
      <vt:lpstr>Sethite View: Weaknesses</vt:lpstr>
      <vt:lpstr>Sethite View: Weaknesses</vt:lpstr>
      <vt:lpstr>And as for Seth, to him also a son was born; and he named him Enosh. Then men began to call on the name of Yahweh.</vt:lpstr>
      <vt:lpstr>Sethite View: Weaknesses</vt:lpstr>
      <vt:lpstr>Now the sons of the prophets who were at Bethel came out to Elisha, and said to him, “Do you know that the Lord will take away your master from over you today?”</vt:lpstr>
      <vt:lpstr>Sethite View: Weaknesses</vt:lpstr>
      <vt:lpstr>And it came about, when mankind began to  multiply on the face of the earth,  and daughters were born to them, </vt:lpstr>
      <vt:lpstr>that the sons of God saw the daughters of men, that they were beautiful. And they took for themselves wives from any they chose.</vt:lpstr>
      <vt:lpstr>And Yahweh said, “My spirit will not remain with man indefinitely, in that he is flesh; his days will be one hundred twenty years.”</vt:lpstr>
      <vt:lpstr>The Nephilim were on the earth in those days—and also afterward—whenever the sons of God went in to the daughters of men, who bore to them children. They were the mighty men of antiquity, men of renown.</vt:lpstr>
      <vt:lpstr>Then Yahweh saw that the wickedness of man was great in the earth, and that every intent of the thoughts of his heart was only evil continually.</vt:lpstr>
      <vt:lpstr>Sethite View: Weaknesses</vt:lpstr>
      <vt:lpstr>Examining the Royalty View</vt:lpstr>
      <vt:lpstr>Royalty View: Positive Arguments</vt:lpstr>
      <vt:lpstr>Royalty View: Positive Arguments</vt:lpstr>
      <vt:lpstr>Royalty View: Positive Arguments</vt:lpstr>
      <vt:lpstr>Royalty View: Positive Arguments</vt:lpstr>
      <vt:lpstr>Royalty View: Weaknesses</vt:lpstr>
      <vt:lpstr>Royalty View: Weaknesses</vt:lpstr>
      <vt:lpstr>Royalty View: Weaknesses</vt:lpstr>
      <vt:lpstr>Royalty View: Weaknesses</vt:lpstr>
      <vt:lpstr>Royalty View: Weaknesses</vt:lpstr>
      <vt:lpstr>’elohim in the Bible</vt:lpstr>
      <vt:lpstr>“In the beginning God [’elohim] created  the heavens and the earth.”</vt:lpstr>
      <vt:lpstr>’elohim in the Bible</vt:lpstr>
      <vt:lpstr>God [’elohim] has taken his place in  the divine council [‘adat ’el];  in the midst of the gods [’elohim]  he holds judgment:</vt:lpstr>
      <vt:lpstr>’elohim in the Bible</vt:lpstr>
      <vt:lpstr>“For You have made him a little lower than  the angels [’elohim], and You have crowned  him with glory and honor.”</vt:lpstr>
      <vt:lpstr>’elohim in the Bible</vt:lpstr>
      <vt:lpstr>“They sacrificed to demons, not to God,  to gods [’elohim] they did not know,  to new gods, new arrivals that your  fathers did not fear.”</vt:lpstr>
      <vt:lpstr>“They sacrificed to demons that were no gods,  to gods [’elohim] they had never known,  to new that had come recently, whom your fathers had never feared.”</vt:lpstr>
      <vt:lpstr>’elohim in the Bible</vt:lpstr>
      <vt:lpstr>“And the king said to her, ‘Do not be afraid.  What did you see?’ And the woman said to Saul,  ‘I saw a spirit [’elohim] ascending out of  the earth.’”</vt:lpstr>
      <vt:lpstr>Royalty View: Weaknesses</vt:lpstr>
      <vt:lpstr>Are There Other Gods Besides Yahweh?</vt:lpstr>
      <vt:lpstr>“You shall have no other gods [’elohim]  before Me.”</vt:lpstr>
      <vt:lpstr>What am I saying then? That an idol is anything, or what is offered to idols is anything? Rather, that the things which the Gentiles sacrifice they sacrifice to demons and not to God, and I do not want you to have fellowship with demons. </vt:lpstr>
      <vt:lpstr>And God spoke to Moses and said to him:  “I am Yahweh. I appeared to Abraham, to Isaac, and to Jacob, as God Almighty, but by My name Yahweh I was not known to them. </vt:lpstr>
      <vt:lpstr>“For Yahweh is a great God,  a great King above all gods [’elohim].”</vt:lpstr>
      <vt:lpstr>Yahweh, who is like You among  the gods [’elohim]?  Who is like You, majestic in holiness,  revered with praises, performing wonders?</vt:lpstr>
      <vt:lpstr>For we do not wrestle against flesh and blood, but against principalities, against powers, against the rulers of the darkness of this age, against spiritual hosts of wickedness in the heavenly places. </vt:lpstr>
      <vt:lpstr>The Divine Council</vt:lpstr>
      <vt:lpstr>God [’elohim] has taken his place in  the divine council [‘adat ’el];  in the midst of the gods [’elohim]  he holds judgment:</vt:lpstr>
      <vt:lpstr>“How long will you judge unjustly  and show partiality to the wicked?”</vt:lpstr>
      <vt:lpstr>“Give justice to the weak and the fatherless;  maintain the right of the afflicted  and the destitute. Rescue the weak and the needy;  deliver them from the hand of the wicked.”</vt:lpstr>
      <vt:lpstr>“They have neither knowledge nor understanding,  they walk about in darkness;  all the foundations of the earth are shaken.”</vt:lpstr>
      <vt:lpstr>“I said, ‘You are gods [’elohim],  sons of the Most High, all of you;  nevertheless, like men you shall die,  and fall like any prince.’”</vt:lpstr>
      <vt:lpstr>“I and My Father are one.”  Then the Jews took up stones again to stone Him.</vt:lpstr>
      <vt:lpstr>Jesus answered them, “Is it not written in  your Law, ‘I said, you are gods’?</vt:lpstr>
      <vt:lpstr>If he called them gods to whom the word of God came—and Scripture cannot be broken— do you say of him whom the Father consecrated and sent into the world, ‘You are blaspheming,’ because I said, ‘I am the Son of God’?”</vt:lpstr>
      <vt:lpstr>“Arise, O God [’elohim], judge the earth; for you shall inherit all the nations!”</vt:lpstr>
      <vt:lpstr>God Will Inherit All Nations</vt:lpstr>
      <vt:lpstr>“Remember the days of old, consider the years of many generations; ask your father, and he will show you, your elders, and they will tell you. </vt:lpstr>
      <vt:lpstr>When the Most High gave the nations their inheritance, when he divided mankind, he fixed the borders of the peoples according to the number of the sons of God [bene ’elohim].* *Masoretic Text has “sons of Israel [bene yisrael].</vt:lpstr>
      <vt:lpstr>But Yahweh’s portion is his people,  Jacob his allotted heritage.</vt:lpstr>
      <vt:lpstr>bene ’elohim or bene yisrael?</vt:lpstr>
      <vt:lpstr>Rebellion at Babel</vt:lpstr>
      <vt:lpstr>Rebellion at Babel</vt:lpstr>
      <vt:lpstr>Rebellion at Babel</vt:lpstr>
      <vt:lpstr>Not Polytheism</vt:lpstr>
      <vt:lpstr>Not Polytheism</vt:lpstr>
      <vt:lpstr>Examples of the Divine Council  in the Bible</vt:lpstr>
      <vt:lpstr>Micaiah and the Divine Council</vt:lpstr>
      <vt:lpstr>Then Micaiah said, “Therefore hear the word of Yahweh:  I saw Yahweh sitting on His throne, and all the host of heaven standing by, on His right hand and on His left.  And Yahweh said, ‘Who will persuade Ahab to go up,  that he may fall at Ramoth Gilead?’ So one spoke in this manner, and another spoke in that manner.</vt:lpstr>
      <vt:lpstr>Then a spirit came forward and stood before the Lord and said, ‘I will persuade him.’ Yahweh said to him, ‘In what way?’ So he said, ‘I will go out and be a lying spirit in the mouth of all his prophets.’ And Yahweh said, ‘You shall persuade him, and also prevail. Go out and do so.’”</vt:lpstr>
      <vt:lpstr>The Divine Council in Isaiah</vt:lpstr>
      <vt:lpstr>In the year that King Uzziah died I saw the Lord sitting upon a throne, high and lifted up; and the train of his robe filled the temple...And I heard the voice of the Lord saying, “Whom shall I send, and who will go for us?” Then I said, “Here I am! Send me.”</vt:lpstr>
      <vt:lpstr>“The sentence is by the decree of the watchers, the decision by the word of the holy ones, to the end that the living may know that the Most High rules the kingdom of men and gives it to whom he will and sets over it the lowliest of men.” “It is a decree of the Most High, which has come upon my lord the king…”</vt:lpstr>
      <vt:lpstr>The Divine Council in Psalms</vt:lpstr>
      <vt:lpstr>Let the heavens praise your wonders, O Yahweh,  your faithfulness in the assembly of the holy ones!  For who in the skies can be compared to Yahweh?  Who among the heavenly beings [bene ’elim]  is like Yahweh, </vt:lpstr>
      <vt:lpstr>a God greatly to be feared in the council of the holy ones,  and awesome above all who are around him?  O Yahweh God of hosts,  who is mighty as you are, O Yahweh,  with your faithfulness all around you? </vt:lpstr>
      <vt:lpstr>No other ’elohim besides God?</vt:lpstr>
      <vt:lpstr>Thus says Yahweh, the King of Israel  and his Redeemer, Yahweh of hosts:  “I am the first and I am the last;  besides me there is no god [’elohim].”</vt:lpstr>
      <vt:lpstr>Declare and present your case; let them take counsel together!  Who told this long ago? Who declared it of old?  Was it not I, Yahweh?  And there is no other god [’elohim] besides me, </vt:lpstr>
      <vt:lpstr>“See now the I, even I, am he, and there is  no god [’elohim] beside me; I kill and I make alive;  I wound and I heal; and there is none that can  deliver out of my hand.”</vt:lpstr>
      <vt:lpstr>Incomparability not Contradiction</vt:lpstr>
      <vt:lpstr>. . . for his dominion is an everlasting dominion,  and his kingdom endures from generation to generation;  all the inhabitants of the earth are accounted as nothing,  and he does according to his will among the host of heaven and among the inhabitants of the earth;</vt:lpstr>
      <vt:lpstr>All the nations are as nothing before him,  they are accounted by him as less than nothing  and emptiness.</vt:lpstr>
      <vt:lpstr>“Hear, O Israel: Yahweh our God, Yahweh is one.  You shall love Yahweh your God with all your heart,  with all your soul, and with all your strength.”</vt:lpstr>
      <vt:lpstr>Babel and the Table of Nations</vt:lpstr>
      <vt:lpstr>Ugarit and Canaan</vt:lpstr>
      <vt:lpstr>“How you are fallen from heaven, O Day Star, son of Dawn! How you are cut down to the ground, you who laid the nations low! You said in your heart, ‘I will ascend to heaven; above the stars of God I will set my throne on high; I will sit on the mount of assembly in the far reaches of the north (tzaphon);”</vt:lpstr>
      <vt:lpstr>Mountains  of the Gods</vt:lpstr>
      <vt:lpstr>Examining the Fallen Angel View</vt:lpstr>
      <vt:lpstr>Fallen Angel View: Positive Arguments</vt:lpstr>
      <vt:lpstr>Fallen Angel View: Positive Arguments</vt:lpstr>
      <vt:lpstr>“When the morning stars sang together,  and all the sons of God [bene ’elohim]  shouted for joy.”</vt:lpstr>
      <vt:lpstr>Now there was a day when the sons of God  [bene ha’elohim] came to present themselves before the Lord, and Satan also came  among them.</vt:lpstr>
      <vt:lpstr>Again there was a day when the sons of God  [bene ha’elohim] came to present themselves before the Lord, and Satan also came among them to present himself before the Lord.</vt:lpstr>
      <vt:lpstr>“When the Most High gave the nations their inheritance, when he divided mankind, he fixed the borders of the peoples according to the number of the sons of God [bene ’elohim].”</vt:lpstr>
      <vt:lpstr>Fallen Angel View: Positive Arguments</vt:lpstr>
      <vt:lpstr>“But I see four men unbound, walking in the midst of the fire, and they are not hurt; and the appearance of the fourth is like a son of the gods [bar elahin]…Blessed be the God of Shadrach, Meshach, and Abednego, who has sent his angel and delivered his servants…’”</vt:lpstr>
      <vt:lpstr>Fallen Angel View: Positive Arguments</vt:lpstr>
      <vt:lpstr>Let the heavens praise your wonders, O Lord, your faithfulness in the assembly of the holy ones! For who in the skies can be compared to the Lord? Who among the heavenly beings [bene elim] is like the Lord, a God greatly feared in the council of the holy ones, and awesome above all those who are around Him? </vt:lpstr>
      <vt:lpstr>Ascribe to Lord, O heavenly beings [bene elim] , ascribe to the Lord glory and strength. Ascribe to the Lord the glory due his name; worship the Lord in the splendor of holiness.</vt:lpstr>
      <vt:lpstr>Fallen Angel View: Positive Arguments</vt:lpstr>
      <vt:lpstr>“For Christ died also for sins once for all, the just for the unjust, so that He might bring us to God, having been put to death in the flesh, but made alive in the spirit; in which also He went and made proclamation to the spirits now in prison, who once were disobedient, when the patience of God kept waiting in the days of Noah…”</vt:lpstr>
      <vt:lpstr>For if God did not spare angels when they sinned, but cast them to hell (tartarosas) and committed them to pits of darkness, reserved for judgment; and did not spare the ancient world, but preserved Noah, a preacher of righteousness, with seven others, when He brought a flood upon the world of the ungodly.</vt:lpstr>
      <vt:lpstr>“Now I desire to remind you…that the Lord, after saving a people out of the land of Egypt, subsequently destroyed those who did not believe. And the angels who did not keep their own domain, but abandoned their proper abode, He has kept in eternal bonds under darkness for the judgment of the great day.”</vt:lpstr>
      <vt:lpstr>“Now Enoch, the seventh from Adam, prophesied about these men also, saying, “Behold the Lord comes with ten thousands of His saints, to execute judgment on all...”</vt:lpstr>
      <vt:lpstr>Fallen Angel View: Positive Arguments</vt:lpstr>
      <vt:lpstr>Fallen Angel View: Positive Arguments</vt:lpstr>
      <vt:lpstr>Fallen Angel View: Positive Arguments</vt:lpstr>
      <vt:lpstr>Fallen Angel View: Positive Arguments</vt:lpstr>
      <vt:lpstr>Fallen Angel View: Positive Arguments</vt:lpstr>
      <vt:lpstr>Addressing Objections to  the Fallen Angel View</vt:lpstr>
      <vt:lpstr>Can Angels Take Human Form?</vt:lpstr>
      <vt:lpstr>Angels Are Not  Formless</vt:lpstr>
      <vt:lpstr>Are Angels Capable of  Procreating with Humans?</vt:lpstr>
      <vt:lpstr>Can Angels Procreate?</vt:lpstr>
      <vt:lpstr>“Aaron cast down his staff before Pharaoh and his servants, and it became a serpent. Then Pharaoh summoned the wise men and the sorcerers, and they,  the magicians of Egypt, also did the same by their  secret arts. For each man cast down his staff,  and they became serpents.”</vt:lpstr>
      <vt:lpstr>Does this Violate the Principle that  Kind Brings Forth After its Kind?</vt:lpstr>
      <vt:lpstr>Violation of Kinds?</vt:lpstr>
      <vt:lpstr>Would God really allow such  evil and disgusting actions?</vt:lpstr>
      <vt:lpstr>God Would Never Allow It?</vt:lpstr>
      <vt:lpstr>Would the Bible Really  Call this Marriage?</vt:lpstr>
      <vt:lpstr>Marriage?</vt:lpstr>
      <vt:lpstr>Why Would the Bible Call Ungodly  Beings Sons of God?</vt:lpstr>
      <vt:lpstr>Ungodly Sons  of God?</vt:lpstr>
      <vt:lpstr>Did Jesus Say that  Angels Cannot Marry?</vt:lpstr>
      <vt:lpstr>“For in the resurrection they neither marry nor are given in marriage, but are like the angels of God in heaven.”</vt:lpstr>
      <vt:lpstr>Can Angels Marry?</vt:lpstr>
      <vt:lpstr>“For when they rise from the dead, they neither marry nor are given in marriage, but are like angels in heaven.”</vt:lpstr>
      <vt:lpstr>Can Angels Marry?</vt:lpstr>
      <vt:lpstr>Jesus answered and said to them, “The sons of this  age marry and are given in marriage. But those who  are counted worthy to attain that age, and the resurrection from the dead, neither marry nor are  given in marriage; nor can they die anymore, for they  are equal to the angels and are sons of God, being  sons of the resurrection.”</vt:lpstr>
      <vt:lpstr>Was Fallen Angel View Borrowed  from Pagan Mythology?</vt:lpstr>
      <vt:lpstr>Genesis 1–11 in Pagan Cultures?</vt:lpstr>
      <vt:lpstr>Borrowing from Pagans?</vt:lpstr>
      <vt:lpstr>Borrowing from Pagans?</vt:lpstr>
      <vt:lpstr>Why Would the Fallen Angels Do This?</vt:lpstr>
      <vt:lpstr>Why Would Angels Do This?</vt:lpstr>
      <vt:lpstr>120 Years: Three Views</vt:lpstr>
      <vt:lpstr>Lifespan View</vt:lpstr>
      <vt:lpstr>Lifespan View</vt:lpstr>
      <vt:lpstr>The Nephilim were on the earth in those days—and also afterward—whenever the sons of God went in to the daughters of men, who bore to them children. They were the mighty men of antiquity, men of renown.</vt:lpstr>
      <vt:lpstr>The Nephilim were on the earth in those days—and also afterward—whenever the sons of God went in to the daughters of men, who bore to them children. They were the mighty men of antiquity, men of renown.</vt:lpstr>
      <vt:lpstr>Who Were the Nephilim?</vt:lpstr>
      <vt:lpstr>What Does Nephilim Mean?</vt:lpstr>
      <vt:lpstr>“There also we saw the Nephilim (the sons of Anak are part of the Nephilim); and we became like grasshoppers in our own sight, and so we were in their sight.”</vt:lpstr>
      <vt:lpstr>Did the Spies Lie about Giants?</vt:lpstr>
      <vt:lpstr>Did the Spies Lie about Giants?</vt:lpstr>
      <vt:lpstr>“So they went up and spied out the land from the Wilderness of Zin as far as Rehob, near the entrance of Hamath. And they went up through the South and came to Hebron; Ahiman, Sheshai, and Talmai, the descendants of Anak, were there.”</vt:lpstr>
      <vt:lpstr>Why Were the Israelites Afraid?</vt:lpstr>
      <vt:lpstr>Then they told him, and said: “We went to the land where you sent us. It truly flows with milk and honey, and this is its fruit. Nevertheless the people who dwell in the land are strong; the cities are fortified and very large; moreover we saw the descendants of Anak there.”</vt:lpstr>
      <vt:lpstr>“We are not able to go up against the people for  they are stronger than we.”</vt:lpstr>
      <vt:lpstr>And they gave the children of Israel a bad report of the land which they had spied out saying, “The land through which we have gone as spies is a land that devours its inhabitants, and all the people whom we saw in it are men of great stature.”</vt:lpstr>
      <vt:lpstr>Man-eating Giants?</vt:lpstr>
      <vt:lpstr>Mythological Connection?</vt:lpstr>
      <vt:lpstr>What Happened to the Nephilim?</vt:lpstr>
      <vt:lpstr>And at that time Joshua came and cut off the Anakim from the mountains: from Hebron, from Debir, from Anab, from all the mountains of Judah, and from all the mountains of Israel; Joshua utterly destroyed them with their cities. None of the Anakim were left in the land of the children of Israel; they remained only in Gaza, in Gath, and in Ashdod.</vt:lpstr>
      <vt:lpstr>What Happened to Them?</vt:lpstr>
      <vt:lpstr>What Happened to Them?</vt:lpstr>
      <vt:lpstr>Got Questions?</vt:lpstr>
      <vt:lpstr>Where Were the Nephilim Based?</vt:lpstr>
      <vt:lpstr>Hebron – Village of the Patriarchs</vt:lpstr>
      <vt:lpstr>Hebron – Village of the Patriarchs</vt:lpstr>
      <vt:lpstr>Hebron – Village of the Patriarchs</vt:lpstr>
      <vt:lpstr>Hebron – Village of the Patriarchs</vt:lpstr>
      <vt:lpstr>Hebron – Village of the Patriarchs</vt:lpstr>
      <vt:lpstr>In the fourteenth year Chedorlaomer and the kings  that were with him came and attacked the Rephaim in Ashteroth Karnaim, the Zuzim in Ham, the Emim in Shaveh Kiriathaim, and the Horites in their mountain of Seir, as far as El Paran, which is by the wilderness.</vt:lpstr>
      <vt:lpstr>Then Yahweh said to me, “Do not harass Moab, nor contend with them in battle, for I will not give you any of their land as a possession, because I have given Ar to the descendants of Lot as a possession.”</vt:lpstr>
      <vt:lpstr> (The Emim had dwelt there in times past, a people as great and numerous and tall as the Anakim. They were also regarded as giants, like the Anakim, but the Moabites call them Emim…)</vt:lpstr>
      <vt:lpstr>And when you come near the people of Ammon, do not harass them or meddle with them, for I will not give you any of the land of the people of Ammon as a possession, because I have given it to the descendants of Lot as a possession.</vt:lpstr>
      <vt:lpstr>(That was also regarded as a land of giants; giants formerly dwelt there. But the Ammonites call them Zamzummim, a people as great and numerous and tall as the Anakim. But the Lord destroyed them before them, and they dispossessed them and dwelt in their place…)</vt:lpstr>
      <vt:lpstr>Giant Clans</vt:lpstr>
      <vt:lpstr>Yet I destroyed the Amorite as Israel advanced; his height was like the cedars, and he was as sturdy as the oaks; I destroyed his fruit above and his roots beneath. </vt:lpstr>
      <vt:lpstr>Did They Suffer from Gigantism?</vt:lpstr>
      <vt:lpstr>Gigantism?</vt:lpstr>
      <vt:lpstr>PowerPoint Presentation</vt:lpstr>
      <vt:lpstr>How Tall Was Goliath?</vt:lpstr>
      <vt:lpstr>PowerPoint Presentation</vt:lpstr>
      <vt:lpstr>PowerPoint Presentation</vt:lpstr>
      <vt:lpstr>PowerPoint Presentation</vt:lpstr>
      <vt:lpstr>How Tall Was Goliath?</vt:lpstr>
      <vt:lpstr>How Tall Were the Israelites?</vt:lpstr>
      <vt:lpstr>How Tall Were the Israelites?</vt:lpstr>
      <vt:lpstr>How Big Was David?</vt:lpstr>
      <vt:lpstr>How Tall Was Goliath?</vt:lpstr>
      <vt:lpstr>PowerPoint Presentation</vt:lpstr>
      <vt:lpstr>For only Og king of Bashan remained of the remnant  of the giants. Indeed his bedstead was an iron bedstead.  (Is it not in Rabbah of the people of Ammon?)  Nine cubits is its length and four cubits its width,  according to the standard cubit [i.e. “by the cubit of a man”].</vt:lpstr>
      <vt:lpstr>How Big Was Og?</vt:lpstr>
      <vt:lpstr>Got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Fallen</dc:title>
  <dc:creator>Tim</dc:creator>
  <cp:lastModifiedBy>Tim Chaffey</cp:lastModifiedBy>
  <cp:revision>171</cp:revision>
  <dcterms:modified xsi:type="dcterms:W3CDTF">2020-12-01T02:50:21Z</dcterms:modified>
</cp:coreProperties>
</file>