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9" r:id="rId2"/>
    <p:sldId id="360" r:id="rId3"/>
    <p:sldId id="312" r:id="rId4"/>
    <p:sldId id="313" r:id="rId5"/>
    <p:sldId id="361" r:id="rId6"/>
    <p:sldId id="362" r:id="rId7"/>
    <p:sldId id="314" r:id="rId8"/>
    <p:sldId id="316" r:id="rId9"/>
    <p:sldId id="317" r:id="rId10"/>
    <p:sldId id="318" r:id="rId11"/>
    <p:sldId id="320" r:id="rId12"/>
    <p:sldId id="340" r:id="rId13"/>
    <p:sldId id="319"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6" r:id="rId30"/>
    <p:sldId id="337" r:id="rId31"/>
    <p:sldId id="338" r:id="rId32"/>
    <p:sldId id="341" r:id="rId33"/>
    <p:sldId id="342" r:id="rId34"/>
    <p:sldId id="339" r:id="rId35"/>
    <p:sldId id="343" r:id="rId36"/>
    <p:sldId id="344" r:id="rId37"/>
    <p:sldId id="345" r:id="rId38"/>
    <p:sldId id="346" r:id="rId39"/>
    <p:sldId id="347" r:id="rId40"/>
    <p:sldId id="348" r:id="rId41"/>
    <p:sldId id="350" r:id="rId42"/>
    <p:sldId id="351" r:id="rId43"/>
    <p:sldId id="352" r:id="rId44"/>
    <p:sldId id="353" r:id="rId45"/>
    <p:sldId id="354" r:id="rId46"/>
    <p:sldId id="355" r:id="rId47"/>
    <p:sldId id="356" r:id="rId48"/>
    <p:sldId id="357" r:id="rId49"/>
    <p:sldId id="358" r:id="rId50"/>
    <p:sldId id="359" r:id="rId51"/>
    <p:sldId id="363" r:id="rId52"/>
    <p:sldId id="364" r:id="rId53"/>
    <p:sldId id="365" r:id="rId54"/>
    <p:sldId id="366" r:id="rId55"/>
    <p:sldId id="367" r:id="rId56"/>
    <p:sldId id="371" r:id="rId57"/>
    <p:sldId id="369" r:id="rId58"/>
    <p:sldId id="368"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90" d="100"/>
          <a:sy n="90" d="100"/>
        </p:scale>
        <p:origin x="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016" y="844062"/>
            <a:ext cx="12188825" cy="6856214"/>
          </a:xfrm>
          <a:prstGeom prst="rect">
            <a:avLst/>
          </a:prstGeom>
        </p:spPr>
      </p:pic>
      <p:sp>
        <p:nvSpPr>
          <p:cNvPr id="2" name="Title 1"/>
          <p:cNvSpPr>
            <a:spLocks noGrp="1"/>
          </p:cNvSpPr>
          <p:nvPr>
            <p:ph type="title"/>
          </p:nvPr>
        </p:nvSpPr>
        <p:spPr>
          <a:xfrm>
            <a:off x="685801" y="609600"/>
            <a:ext cx="10840914" cy="1260000"/>
          </a:xfrm>
        </p:spPr>
        <p:txBody>
          <a:bodyPr anchor="ctr" anchorCtr="0">
            <a:normAutofit/>
          </a:bodyPr>
          <a:lstStyle>
            <a:lvl1pPr>
              <a:defRPr sz="3000"/>
            </a:lvl1pPr>
          </a:lstStyle>
          <a:p>
            <a:r>
              <a:rPr lang="en-US" noProof="0"/>
              <a:t>Click to edit Master title style</a:t>
            </a:r>
          </a:p>
        </p:txBody>
      </p:sp>
      <p:sp>
        <p:nvSpPr>
          <p:cNvPr id="3" name="Content Placeholder 2"/>
          <p:cNvSpPr>
            <a:spLocks noGrp="1"/>
          </p:cNvSpPr>
          <p:nvPr>
            <p:ph idx="1"/>
          </p:nvPr>
        </p:nvSpPr>
        <p:spPr>
          <a:xfrm>
            <a:off x="685801" y="1869601"/>
            <a:ext cx="10840914" cy="3921600"/>
          </a:xfrm>
        </p:spPr>
        <p:txBody>
          <a:bodyPr anchor="t" anchorCtr="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4B46740C-26BB-46D6-8FC6-0765657BCFD8}" type="datetime1">
              <a:rPr lang="en-US" noProof="0" smtClean="0"/>
              <a:t>11/29/2022</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cxnSp>
        <p:nvCxnSpPr>
          <p:cNvPr id="8" name="Straight Connector 7">
            <a:extLst>
              <a:ext uri="{FF2B5EF4-FFF2-40B4-BE49-F238E27FC236}">
                <a16:creationId xmlns:a16="http://schemas.microsoft.com/office/drawing/2014/main" id="{328F7C25-BFB6-430F-87B6-7D0D2C7493D6}"/>
              </a:ext>
              <a:ext uri="{C183D7F6-B498-43B3-948B-1728B52AA6E4}">
                <adec:decorative xmlns:adec="http://schemas.microsoft.com/office/drawing/2017/decorative" val="1"/>
              </a:ext>
            </a:extLst>
          </p:cNvPr>
          <p:cNvCxnSpPr>
            <a:cxnSpLocks/>
          </p:cNvCxnSpPr>
          <p:nvPr userDrawn="1"/>
        </p:nvCxnSpPr>
        <p:spPr>
          <a:xfrm rot="16200000">
            <a:off x="-185517" y="122343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31538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a:xfrm>
            <a:off x="685801" y="609601"/>
            <a:ext cx="10840913" cy="3124199"/>
          </a:xfrm>
        </p:spPr>
        <p:txBody>
          <a:bodyPr anchor="ctr">
            <a:normAutofit/>
          </a:bodyPr>
          <a:lstStyle>
            <a:lvl1pPr algn="l">
              <a:defRPr sz="3000" b="0" cap="none"/>
            </a:lvl1pPr>
          </a:lstStyle>
          <a:p>
            <a:r>
              <a:rPr lang="en-US" noProof="0"/>
              <a:t>CLICK TO EDIT MASTER TITLE STYLE</a:t>
            </a:r>
          </a:p>
        </p:txBody>
      </p:sp>
      <p:sp>
        <p:nvSpPr>
          <p:cNvPr id="3" name="Text Placeholder 2"/>
          <p:cNvSpPr>
            <a:spLocks noGrp="1"/>
          </p:cNvSpPr>
          <p:nvPr>
            <p:ph type="body" idx="1"/>
          </p:nvPr>
        </p:nvSpPr>
        <p:spPr>
          <a:xfrm>
            <a:off x="685800" y="3733800"/>
            <a:ext cx="10840914" cy="205740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4051ACC1-BF7F-4E0F-B1CE-7D5C5EBA2512}" type="datetime1">
              <a:rPr lang="en-US" noProof="0" smtClean="0"/>
              <a:t>11/29/2022</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1568276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ormAutofit/>
          </a:bodyPr>
          <a:lstStyle>
            <a:lvl1pPr>
              <a:defRPr sz="3000"/>
            </a:lvl1pPr>
          </a:lstStyle>
          <a:p>
            <a:r>
              <a:rPr lang="en-US" noProof="0"/>
              <a:t>Click to edit Master title style</a:t>
            </a:r>
          </a:p>
        </p:txBody>
      </p:sp>
      <p:sp>
        <p:nvSpPr>
          <p:cNvPr id="3" name="Date Placeholder 2"/>
          <p:cNvSpPr>
            <a:spLocks noGrp="1"/>
          </p:cNvSpPr>
          <p:nvPr>
            <p:ph type="dt" sz="half" idx="10"/>
          </p:nvPr>
        </p:nvSpPr>
        <p:spPr/>
        <p:txBody>
          <a:bodyPr/>
          <a:lstStyle/>
          <a:p>
            <a:fld id="{EB527FF4-E159-4A35-A00F-9CFF6574C716}" type="datetime1">
              <a:rPr lang="en-US" noProof="0" smtClean="0"/>
              <a:t>11/29/2022</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815100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284E432-311B-488E-A113-934B3DFFD190}" type="datetime1">
              <a:rPr lang="en-US" noProof="0" smtClean="0"/>
              <a:t>11/29/2022</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p:txBody>
      </p:sp>
      <p:sp>
        <p:nvSpPr>
          <p:cNvPr id="4" name="Slide Number Placeholder 3"/>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465744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1786"/>
            <a:ext cx="12188825" cy="6856214"/>
          </a:xfrm>
          <a:prstGeom prst="rect">
            <a:avLst/>
          </a:prstGeom>
        </p:spPr>
      </p:pic>
      <p:sp>
        <p:nvSpPr>
          <p:cNvPr id="2" name="Title 1"/>
          <p:cNvSpPr>
            <a:spLocks noGrp="1"/>
          </p:cNvSpPr>
          <p:nvPr>
            <p:ph type="ctrTitle"/>
          </p:nvPr>
        </p:nvSpPr>
        <p:spPr>
          <a:xfrm>
            <a:off x="2476500" y="2716272"/>
            <a:ext cx="8683625" cy="2421464"/>
          </a:xfrm>
        </p:spPr>
        <p:txBody>
          <a:bodyPr anchor="b">
            <a:normAutofit/>
          </a:bodyPr>
          <a:lstStyle>
            <a:lvl1pPr algn="r">
              <a:defRPr sz="4800">
                <a:effectLst/>
              </a:defRPr>
            </a:lvl1pPr>
          </a:lstStyle>
          <a:p>
            <a:r>
              <a:rPr lang="en-US" noProof="0"/>
              <a:t>Click to edit Master title style</a:t>
            </a:r>
          </a:p>
        </p:txBody>
      </p:sp>
      <p:sp>
        <p:nvSpPr>
          <p:cNvPr id="3" name="Subtitle 2"/>
          <p:cNvSpPr>
            <a:spLocks noGrp="1"/>
          </p:cNvSpPr>
          <p:nvPr>
            <p:ph type="subTitle" idx="1"/>
          </p:nvPr>
        </p:nvSpPr>
        <p:spPr>
          <a:xfrm>
            <a:off x="2476500" y="5137736"/>
            <a:ext cx="8683625" cy="732840"/>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47E61314-514E-4432-AC18-496867DCD63C}" type="datetime1">
              <a:rPr lang="en-US" noProof="0" smtClean="0"/>
              <a:t>11/29/2022</a:t>
            </a:fld>
            <a:endParaRPr lang="en-US" noProof="0" dirty="0"/>
          </a:p>
        </p:txBody>
      </p:sp>
      <p:sp>
        <p:nvSpPr>
          <p:cNvPr id="5" name="Footer Placeholder 4"/>
          <p:cNvSpPr>
            <a:spLocks noGrp="1"/>
          </p:cNvSpPr>
          <p:nvPr>
            <p:ph type="ftr" sz="quarter" idx="11"/>
          </p:nvPr>
        </p:nvSpPr>
        <p:spPr>
          <a:xfrm>
            <a:off x="3962399" y="5870575"/>
            <a:ext cx="4893958" cy="377825"/>
          </a:xfrm>
        </p:spPr>
        <p:txBody>
          <a:bodyPr/>
          <a:lstStyle/>
          <a:p>
            <a:r>
              <a:rPr lang="en-US" noProof="0" dirty="0"/>
              <a:t>Add a Footer</a:t>
            </a:r>
          </a:p>
        </p:txBody>
      </p:sp>
      <p:sp>
        <p:nvSpPr>
          <p:cNvPr id="6" name="Slide Number Placeholder 5"/>
          <p:cNvSpPr>
            <a:spLocks noGrp="1"/>
          </p:cNvSpPr>
          <p:nvPr>
            <p:ph type="sldNum" sz="quarter" idx="12"/>
          </p:nvPr>
        </p:nvSpPr>
        <p:spPr>
          <a:xfrm>
            <a:off x="11441297" y="6374667"/>
            <a:ext cx="551167" cy="377825"/>
          </a:xfrm>
        </p:spPr>
        <p:txBody>
          <a:bodyPr/>
          <a:lstStyle>
            <a:lvl1pPr>
              <a:defRPr sz="1600">
                <a:latin typeface="Calibri" panose="020F0502020204030204" pitchFamily="34" charset="0"/>
                <a:cs typeface="Calibri" panose="020F0502020204030204" pitchFamily="34" charset="0"/>
              </a:defRPr>
            </a:lvl1pPr>
          </a:lstStyle>
          <a:p>
            <a:r>
              <a:rPr lang="en-US" dirty="0"/>
              <a:t>1</a:t>
            </a:r>
          </a:p>
        </p:txBody>
      </p:sp>
    </p:spTree>
    <p:extLst>
      <p:ext uri="{BB962C8B-B14F-4D97-AF65-F5344CB8AC3E}">
        <p14:creationId xmlns:p14="http://schemas.microsoft.com/office/powerpoint/2010/main" val="266151372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552450" y="1874308"/>
            <a:ext cx="3814235" cy="1260000"/>
          </a:xfrm>
        </p:spPr>
        <p:txBody>
          <a:bodyPr anchor="ctr" anchorCtr="0">
            <a:noAutofit/>
          </a:bodyPr>
          <a:lstStyle>
            <a:lvl1pPr algn="r">
              <a:defRPr sz="3000" b="0"/>
            </a:lvl1pPr>
          </a:lstStyle>
          <a:p>
            <a:r>
              <a:rPr lang="en-US" noProof="0"/>
              <a:t>Click to edit Master title style</a:t>
            </a:r>
          </a:p>
        </p:txBody>
      </p:sp>
      <p:sp>
        <p:nvSpPr>
          <p:cNvPr id="3" name="Content Placeholder 2"/>
          <p:cNvSpPr>
            <a:spLocks noGrp="1"/>
          </p:cNvSpPr>
          <p:nvPr>
            <p:ph idx="1"/>
          </p:nvPr>
        </p:nvSpPr>
        <p:spPr>
          <a:xfrm>
            <a:off x="4648200" y="0"/>
            <a:ext cx="7543800" cy="6856214"/>
          </a:xfrm>
        </p:spPr>
        <p:txBody>
          <a:bodyPr anchor="ct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552450" y="3134308"/>
            <a:ext cx="3814235" cy="2016600"/>
          </a:xfrm>
        </p:spPr>
        <p:txBody>
          <a:bodyPr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DBAF0E61-A7B9-436A-B5B9-5AEBAACCB511}" type="datetime1">
              <a:rPr lang="en-US" noProof="0" smtClean="0"/>
              <a:t>11/29/2022</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178468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Description and Conent">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840914" cy="1260000"/>
          </a:xfrm>
        </p:spPr>
        <p:txBody>
          <a:bodyPr anchor="ctr" anchorCtr="0">
            <a:normAutofit/>
          </a:bodyPr>
          <a:lstStyle>
            <a:lvl1pPr>
              <a:defRPr sz="3000"/>
            </a:lvl1pPr>
          </a:lstStyle>
          <a:p>
            <a:r>
              <a:rPr lang="en-US" noProof="0"/>
              <a:t>Click to edit Master title style</a:t>
            </a:r>
          </a:p>
        </p:txBody>
      </p:sp>
      <p:sp>
        <p:nvSpPr>
          <p:cNvPr id="3" name="Text Placeholder 2"/>
          <p:cNvSpPr>
            <a:spLocks noGrp="1"/>
          </p:cNvSpPr>
          <p:nvPr>
            <p:ph type="body" idx="1"/>
          </p:nvPr>
        </p:nvSpPr>
        <p:spPr>
          <a:xfrm>
            <a:off x="685799" y="1881824"/>
            <a:ext cx="10840914" cy="1032826"/>
          </a:xfrm>
        </p:spPr>
        <p:txBody>
          <a:bodyPr anchor="t" anchorCtr="0">
            <a:no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7" name="Date Placeholder 6"/>
          <p:cNvSpPr>
            <a:spLocks noGrp="1"/>
          </p:cNvSpPr>
          <p:nvPr>
            <p:ph type="dt" sz="half" idx="10"/>
          </p:nvPr>
        </p:nvSpPr>
        <p:spPr/>
        <p:txBody>
          <a:bodyPr/>
          <a:lstStyle/>
          <a:p>
            <a:fld id="{0D341630-D3EF-476D-A166-529482DC497C}" type="datetime1">
              <a:rPr lang="en-US" noProof="0" smtClean="0"/>
              <a:t>11/29/2022</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6" name="Text Placeholder 5">
            <a:extLst>
              <a:ext uri="{FF2B5EF4-FFF2-40B4-BE49-F238E27FC236}">
                <a16:creationId xmlns:a16="http://schemas.microsoft.com/office/drawing/2014/main" id="{B47DAE59-9D63-4159-8F3E-560C31F19A89}"/>
              </a:ext>
            </a:extLst>
          </p:cNvPr>
          <p:cNvSpPr>
            <a:spLocks noGrp="1"/>
          </p:cNvSpPr>
          <p:nvPr>
            <p:ph type="body" sz="quarter" idx="14"/>
          </p:nvPr>
        </p:nvSpPr>
        <p:spPr>
          <a:xfrm>
            <a:off x="1216192"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9" name="Slide Number Placeholder 8"/>
          <p:cNvSpPr>
            <a:spLocks noGrp="1"/>
          </p:cNvSpPr>
          <p:nvPr>
            <p:ph type="sldNum" sz="quarter" idx="12"/>
          </p:nvPr>
        </p:nvSpPr>
        <p:spPr/>
        <p:txBody>
          <a:bodyPr/>
          <a:lstStyle/>
          <a:p>
            <a:fld id="{5D99DD2A-B520-4620-9B43-64B657BA2D42}" type="slidenum">
              <a:rPr lang="en-US" noProof="0" smtClean="0"/>
              <a:t>‹#›</a:t>
            </a:fld>
            <a:endParaRPr lang="en-US" noProof="0" dirty="0"/>
          </a:p>
        </p:txBody>
      </p:sp>
      <p:sp>
        <p:nvSpPr>
          <p:cNvPr id="12" name="Text Placeholder 2">
            <a:extLst>
              <a:ext uri="{FF2B5EF4-FFF2-40B4-BE49-F238E27FC236}">
                <a16:creationId xmlns:a16="http://schemas.microsoft.com/office/drawing/2014/main" id="{4249143D-80A5-4E4C-BBFD-F253500CE226}"/>
              </a:ext>
            </a:extLst>
          </p:cNvPr>
          <p:cNvSpPr>
            <a:spLocks noGrp="1"/>
          </p:cNvSpPr>
          <p:nvPr>
            <p:ph type="body" idx="13"/>
          </p:nvPr>
        </p:nvSpPr>
        <p:spPr>
          <a:xfrm>
            <a:off x="685799" y="2914650"/>
            <a:ext cx="10840914" cy="502126"/>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Text Placeholder 5">
            <a:extLst>
              <a:ext uri="{FF2B5EF4-FFF2-40B4-BE49-F238E27FC236}">
                <a16:creationId xmlns:a16="http://schemas.microsoft.com/office/drawing/2014/main" id="{B06123F0-984B-4EF8-9945-3621C401B7AD}"/>
              </a:ext>
            </a:extLst>
          </p:cNvPr>
          <p:cNvSpPr>
            <a:spLocks noGrp="1"/>
          </p:cNvSpPr>
          <p:nvPr>
            <p:ph type="body" sz="quarter" idx="17"/>
          </p:nvPr>
        </p:nvSpPr>
        <p:spPr>
          <a:xfrm>
            <a:off x="7465366"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21" name="Text Placeholder 5">
            <a:extLst>
              <a:ext uri="{FF2B5EF4-FFF2-40B4-BE49-F238E27FC236}">
                <a16:creationId xmlns:a16="http://schemas.microsoft.com/office/drawing/2014/main" id="{A669C074-A9BE-4B07-ACEE-3B34AAC8B9E7}"/>
              </a:ext>
            </a:extLst>
          </p:cNvPr>
          <p:cNvSpPr>
            <a:spLocks noGrp="1"/>
          </p:cNvSpPr>
          <p:nvPr>
            <p:ph type="body" sz="quarter" idx="18"/>
          </p:nvPr>
        </p:nvSpPr>
        <p:spPr>
          <a:xfrm>
            <a:off x="9548424"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19" name="Text Placeholder 5">
            <a:extLst>
              <a:ext uri="{FF2B5EF4-FFF2-40B4-BE49-F238E27FC236}">
                <a16:creationId xmlns:a16="http://schemas.microsoft.com/office/drawing/2014/main" id="{84A40D78-D6DD-41A7-A132-9D48DF8649A9}"/>
              </a:ext>
            </a:extLst>
          </p:cNvPr>
          <p:cNvSpPr>
            <a:spLocks noGrp="1"/>
          </p:cNvSpPr>
          <p:nvPr>
            <p:ph type="body" sz="quarter" idx="16"/>
          </p:nvPr>
        </p:nvSpPr>
        <p:spPr>
          <a:xfrm>
            <a:off x="5382308"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18" name="Text Placeholder 5">
            <a:extLst>
              <a:ext uri="{FF2B5EF4-FFF2-40B4-BE49-F238E27FC236}">
                <a16:creationId xmlns:a16="http://schemas.microsoft.com/office/drawing/2014/main" id="{4A9CFAA7-850F-4C92-A9BE-56452E5CA04D}"/>
              </a:ext>
            </a:extLst>
          </p:cNvPr>
          <p:cNvSpPr>
            <a:spLocks noGrp="1"/>
          </p:cNvSpPr>
          <p:nvPr>
            <p:ph type="body" sz="quarter" idx="15"/>
          </p:nvPr>
        </p:nvSpPr>
        <p:spPr>
          <a:xfrm>
            <a:off x="3299250"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cxnSp>
        <p:nvCxnSpPr>
          <p:cNvPr id="14" name="Straight Connector 13">
            <a:extLst>
              <a:ext uri="{FF2B5EF4-FFF2-40B4-BE49-F238E27FC236}">
                <a16:creationId xmlns:a16="http://schemas.microsoft.com/office/drawing/2014/main" id="{CC5A0CF1-9FE7-4149-97DC-5221639144C8}"/>
              </a:ext>
              <a:ext uri="{C183D7F6-B498-43B3-948B-1728B52AA6E4}">
                <adec:decorative xmlns:adec="http://schemas.microsoft.com/office/drawing/2017/decorative" val="1"/>
              </a:ext>
            </a:extLst>
          </p:cNvPr>
          <p:cNvCxnSpPr>
            <a:cxnSpLocks/>
          </p:cNvCxnSpPr>
          <p:nvPr userDrawn="1"/>
        </p:nvCxnSpPr>
        <p:spPr>
          <a:xfrm rot="16200000">
            <a:off x="-185517" y="124248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70268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1457326" y="995967"/>
            <a:ext cx="6238874" cy="1260000"/>
          </a:xfrm>
        </p:spPr>
        <p:txBody>
          <a:bodyPr anchor="ctr" anchorCtr="0">
            <a:noAutofit/>
          </a:bodyPr>
          <a:lstStyle>
            <a:lvl1pPr algn="r">
              <a:defRPr sz="3000" b="0"/>
            </a:lvl1pPr>
          </a:lstStyle>
          <a:p>
            <a:r>
              <a:rPr lang="en-US" noProof="0"/>
              <a:t>Click to edit Master title style</a:t>
            </a:r>
          </a:p>
        </p:txBody>
      </p:sp>
      <p:sp>
        <p:nvSpPr>
          <p:cNvPr id="14" name="Picture Placeholder 2"/>
          <p:cNvSpPr>
            <a:spLocks noGrp="1" noChangeAspect="1"/>
          </p:cNvSpPr>
          <p:nvPr>
            <p:ph type="pic" idx="1"/>
          </p:nvPr>
        </p:nvSpPr>
        <p:spPr bwMode="blackGray">
          <a:xfrm>
            <a:off x="8014200" y="995968"/>
            <a:ext cx="3492000" cy="4866064"/>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dirty="0"/>
              <a:t>Click icon to add picture</a:t>
            </a:r>
          </a:p>
        </p:txBody>
      </p:sp>
      <p:sp>
        <p:nvSpPr>
          <p:cNvPr id="4" name="Text Placeholder 3"/>
          <p:cNvSpPr>
            <a:spLocks noGrp="1"/>
          </p:cNvSpPr>
          <p:nvPr>
            <p:ph type="body" sz="half" idx="2"/>
          </p:nvPr>
        </p:nvSpPr>
        <p:spPr>
          <a:xfrm>
            <a:off x="1085849" y="2255967"/>
            <a:ext cx="6610351" cy="3476618"/>
          </a:xfrm>
        </p:spPr>
        <p:txBody>
          <a:bodyPr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32801B38-D9B2-4D3C-8AA1-28AED12CF31F}" type="datetime1">
              <a:rPr lang="en-US" noProof="0" smtClean="0"/>
              <a:t>11/29/2022</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841120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Righ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6657974" y="995968"/>
            <a:ext cx="4848225" cy="1260000"/>
          </a:xfrm>
        </p:spPr>
        <p:txBody>
          <a:bodyPr anchor="ctr" anchorCtr="0">
            <a:normAutofit/>
          </a:bodyPr>
          <a:lstStyle>
            <a:lvl1pPr algn="l">
              <a:defRPr sz="3000" b="0"/>
            </a:lvl1pPr>
          </a:lstStyle>
          <a:p>
            <a:r>
              <a:rPr lang="en-US" noProof="0"/>
              <a:t>Click to edit Master title style</a:t>
            </a:r>
          </a:p>
        </p:txBody>
      </p:sp>
      <p:sp>
        <p:nvSpPr>
          <p:cNvPr id="14" name="Picture Placeholder 2"/>
          <p:cNvSpPr>
            <a:spLocks noGrp="1" noChangeAspect="1"/>
          </p:cNvSpPr>
          <p:nvPr>
            <p:ph type="pic" idx="1"/>
          </p:nvPr>
        </p:nvSpPr>
        <p:spPr bwMode="blackGray">
          <a:xfrm>
            <a:off x="727574" y="914400"/>
            <a:ext cx="5749425" cy="4818185"/>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dirty="0"/>
              <a:t>Click icon to add picture</a:t>
            </a:r>
          </a:p>
        </p:txBody>
      </p:sp>
      <p:sp>
        <p:nvSpPr>
          <p:cNvPr id="4" name="Text Placeholder 3"/>
          <p:cNvSpPr>
            <a:spLocks noGrp="1"/>
          </p:cNvSpPr>
          <p:nvPr>
            <p:ph type="body" sz="half" idx="2"/>
          </p:nvPr>
        </p:nvSpPr>
        <p:spPr>
          <a:xfrm>
            <a:off x="6657974" y="2255968"/>
            <a:ext cx="4848225" cy="3476617"/>
          </a:xfrm>
        </p:spPr>
        <p:txBody>
          <a:bodyPr anchor="t">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81C38EFA-D30C-447B-88B6-A536151A9305}" type="datetime1">
              <a:rPr lang="en-US" noProof="0" smtClean="0"/>
              <a:t>11/29/2022</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2834300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bwMode="white">
          <a:xfrm>
            <a:off x="10571243"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noProof="0" dirty="0">
                <a:solidFill>
                  <a:schemeClr val="tx1"/>
                </a:solidFill>
                <a:effectLst/>
              </a:rPr>
              <a:t>”</a:t>
            </a:r>
          </a:p>
        </p:txBody>
      </p:sp>
      <p:sp>
        <p:nvSpPr>
          <p:cNvPr id="11" name="TextBox 10"/>
          <p:cNvSpPr txBox="1"/>
          <p:nvPr/>
        </p:nvSpPr>
        <p:spPr bwMode="white">
          <a:xfrm>
            <a:off x="100262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noProof="0" dirty="0">
                <a:solidFill>
                  <a:schemeClr val="tx1"/>
                </a:solidFill>
                <a:effectLst/>
              </a:rPr>
              <a:t>“</a:t>
            </a:r>
          </a:p>
        </p:txBody>
      </p:sp>
      <p:sp>
        <p:nvSpPr>
          <p:cNvPr id="2" name="Title 1"/>
          <p:cNvSpPr>
            <a:spLocks noGrp="1"/>
          </p:cNvSpPr>
          <p:nvPr>
            <p:ph type="title" hasCustomPrompt="1"/>
          </p:nvPr>
        </p:nvSpPr>
        <p:spPr>
          <a:xfrm>
            <a:off x="1320801" y="609601"/>
            <a:ext cx="9550399" cy="2743199"/>
          </a:xfrm>
        </p:spPr>
        <p:txBody>
          <a:bodyPr anchor="ctr">
            <a:normAutofit/>
          </a:bodyPr>
          <a:lstStyle>
            <a:lvl1pPr algn="ctr">
              <a:defRPr sz="3000" b="0" i="1" cap="none">
                <a:solidFill>
                  <a:schemeClr val="tx1"/>
                </a:solidFill>
              </a:defRPr>
            </a:lvl1pPr>
          </a:lstStyle>
          <a:p>
            <a:r>
              <a:rPr lang="en-US" noProof="0"/>
              <a:t>CLICK TO EDIT MASTER TITLE STYLE</a:t>
            </a:r>
          </a:p>
        </p:txBody>
      </p:sp>
      <p:sp>
        <p:nvSpPr>
          <p:cNvPr id="10" name="Text Placeholder 9"/>
          <p:cNvSpPr>
            <a:spLocks noGrp="1"/>
          </p:cNvSpPr>
          <p:nvPr>
            <p:ph type="body" sz="quarter" idx="13"/>
          </p:nvPr>
        </p:nvSpPr>
        <p:spPr>
          <a:xfrm>
            <a:off x="1426408" y="3352800"/>
            <a:ext cx="9339184" cy="381000"/>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a:t>Click to edit Master text styles</a:t>
            </a:r>
          </a:p>
        </p:txBody>
      </p:sp>
      <p:sp>
        <p:nvSpPr>
          <p:cNvPr id="7" name="Rectangle: Rounded Corners 6">
            <a:extLst>
              <a:ext uri="{FF2B5EF4-FFF2-40B4-BE49-F238E27FC236}">
                <a16:creationId xmlns:a16="http://schemas.microsoft.com/office/drawing/2014/main" id="{1AD7857E-8E0E-4AC1-ABDC-E42462C788DE}"/>
              </a:ext>
            </a:extLst>
          </p:cNvPr>
          <p:cNvSpPr/>
          <p:nvPr userDrawn="1"/>
        </p:nvSpPr>
        <p:spPr>
          <a:xfrm>
            <a:off x="1750844" y="3962401"/>
            <a:ext cx="8690313" cy="1908173"/>
          </a:xfrm>
          <a:prstGeom prst="roundRect">
            <a:avLst>
              <a:gd name="adj" fmla="val 6552"/>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 Placeholder 2"/>
          <p:cNvSpPr>
            <a:spLocks noGrp="1"/>
          </p:cNvSpPr>
          <p:nvPr>
            <p:ph type="body" idx="1"/>
          </p:nvPr>
        </p:nvSpPr>
        <p:spPr>
          <a:xfrm>
            <a:off x="1857375" y="4021138"/>
            <a:ext cx="8486775" cy="1760537"/>
          </a:xfrm>
        </p:spPr>
        <p:txBody>
          <a:bodyPr anchor="ctr">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01337CE6-B799-412A-B8BB-2CBF17E7BD50}" type="datetime1">
              <a:rPr lang="en-US" noProof="0" smtClean="0"/>
              <a:t>11/29/2022</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1600152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599"/>
            <a:ext cx="10840914" cy="1260000"/>
          </a:xfrm>
        </p:spPr>
        <p:txBody>
          <a:bodyPr>
            <a:normAutofit/>
          </a:bodyPr>
          <a:lstStyle>
            <a:lvl1pPr>
              <a:defRPr sz="3000"/>
            </a:lvl1pPr>
          </a:lstStyle>
          <a:p>
            <a:r>
              <a:rPr lang="en-US" noProof="0"/>
              <a:t>Click to edit Master title style</a:t>
            </a:r>
          </a:p>
        </p:txBody>
      </p:sp>
      <p:sp>
        <p:nvSpPr>
          <p:cNvPr id="3" name="Text Placeholder 2"/>
          <p:cNvSpPr>
            <a:spLocks noGrp="1"/>
          </p:cNvSpPr>
          <p:nvPr>
            <p:ph type="body" idx="1"/>
          </p:nvPr>
        </p:nvSpPr>
        <p:spPr>
          <a:xfrm>
            <a:off x="685799" y="1869599"/>
            <a:ext cx="5202071" cy="916228"/>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685800" y="2870201"/>
            <a:ext cx="5202071" cy="2916000"/>
          </a:xfrm>
          <a:prstGeom prst="roundRect">
            <a:avLst>
              <a:gd name="adj" fmla="val 2496"/>
            </a:avLst>
          </a:prstGeom>
          <a:ln w="28575">
            <a:solidFill>
              <a:schemeClr val="accent3">
                <a:lumMod val="50000"/>
              </a:schemeClr>
            </a:solidFill>
          </a:ln>
          <a:effectLst>
            <a:outerShdw blurRad="63500" sx="102000" sy="102000" algn="ctr" rotWithShape="0">
              <a:prstClr val="black">
                <a:alpha val="40000"/>
              </a:prstClr>
            </a:outerShdw>
          </a:effectLst>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98270" y="1869599"/>
            <a:ext cx="5228444" cy="916228"/>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98270" y="2870201"/>
            <a:ext cx="5202071" cy="2916000"/>
          </a:xfrm>
          <a:prstGeom prst="roundRect">
            <a:avLst>
              <a:gd name="adj" fmla="val 2798"/>
            </a:avLst>
          </a:prstGeom>
          <a:ln w="28575">
            <a:solidFill>
              <a:schemeClr val="accent3">
                <a:lumMod val="50000"/>
              </a:schemeClr>
            </a:solidFill>
          </a:ln>
          <a:effectLst>
            <a:outerShdw blurRad="63500" sx="102000" sy="102000" algn="ctr" rotWithShape="0">
              <a:prstClr val="black">
                <a:alpha val="40000"/>
              </a:prstClr>
            </a:outerShdw>
          </a:effectLst>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6D6DF501-59B8-44EC-A1BB-6C232A636826}" type="datetime1">
              <a:rPr lang="en-US" noProof="0" smtClean="0"/>
              <a:t>11/29/2022</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9" name="Slide Number Placeholder 8"/>
          <p:cNvSpPr>
            <a:spLocks noGrp="1"/>
          </p:cNvSpPr>
          <p:nvPr>
            <p:ph type="sldNum" sz="quarter" idx="12"/>
          </p:nvPr>
        </p:nvSpPr>
        <p:spPr/>
        <p:txBody>
          <a:bodyPr/>
          <a:lstStyle/>
          <a:p>
            <a:fld id="{5D99DD2A-B520-4620-9B43-64B657BA2D42}" type="slidenum">
              <a:rPr lang="en-US" noProof="0" smtClean="0"/>
              <a:t>‹#›</a:t>
            </a:fld>
            <a:endParaRPr lang="en-US" noProof="0" dirty="0"/>
          </a:p>
        </p:txBody>
      </p:sp>
      <p:cxnSp>
        <p:nvCxnSpPr>
          <p:cNvPr id="12" name="Straight Connector 11">
            <a:extLst>
              <a:ext uri="{FF2B5EF4-FFF2-40B4-BE49-F238E27FC236}">
                <a16:creationId xmlns:a16="http://schemas.microsoft.com/office/drawing/2014/main" id="{8031B0A9-3E16-4C5B-A6CE-045BCB91A008}"/>
              </a:ext>
              <a:ext uri="{C183D7F6-B498-43B3-948B-1728B52AA6E4}">
                <adec:decorative xmlns:adec="http://schemas.microsoft.com/office/drawing/2017/decorative" val="1"/>
              </a:ext>
            </a:extLst>
          </p:cNvPr>
          <p:cNvCxnSpPr>
            <a:cxnSpLocks/>
          </p:cNvCxnSpPr>
          <p:nvPr userDrawn="1"/>
        </p:nvCxnSpPr>
        <p:spPr>
          <a:xfrm flipV="1">
            <a:off x="57150" y="93976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23988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ormAutofit/>
          </a:bodyPr>
          <a:lstStyle>
            <a:lvl1pPr>
              <a:defRPr sz="3000"/>
            </a:lvl1pPr>
          </a:lstStyle>
          <a:p>
            <a:r>
              <a:rPr lang="en-US" noProof="0"/>
              <a:t>Click to edit Master title style</a:t>
            </a:r>
          </a:p>
        </p:txBody>
      </p:sp>
      <p:sp>
        <p:nvSpPr>
          <p:cNvPr id="9" name="Rectangle: Rounded Corners 8">
            <a:extLst>
              <a:ext uri="{FF2B5EF4-FFF2-40B4-BE49-F238E27FC236}">
                <a16:creationId xmlns:a16="http://schemas.microsoft.com/office/drawing/2014/main" id="{E44449DE-635B-4B23-9B8B-C95A5B8764DB}"/>
              </a:ext>
            </a:extLst>
          </p:cNvPr>
          <p:cNvSpPr/>
          <p:nvPr userDrawn="1"/>
        </p:nvSpPr>
        <p:spPr>
          <a:xfrm>
            <a:off x="663356" y="1790228"/>
            <a:ext cx="10863358" cy="4080348"/>
          </a:xfrm>
          <a:prstGeom prst="roundRect">
            <a:avLst>
              <a:gd name="adj" fmla="val 2634"/>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ontent Placeholder 2"/>
          <p:cNvSpPr>
            <a:spLocks noGrp="1"/>
          </p:cNvSpPr>
          <p:nvPr>
            <p:ph sz="half" idx="1"/>
          </p:nvPr>
        </p:nvSpPr>
        <p:spPr>
          <a:xfrm>
            <a:off x="685802" y="1869600"/>
            <a:ext cx="5040000" cy="3921601"/>
          </a:xfrm>
          <a:prstGeom prst="roundRect">
            <a:avLst>
              <a:gd name="adj" fmla="val 1970"/>
            </a:avLst>
          </a:prstGeom>
          <a:ln w="28575">
            <a:noFill/>
          </a:ln>
          <a:effectLst/>
        </p:spPr>
        <p:txBody>
          <a:bodyPr anchor="t" anchorCtr="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488644" y="1869601"/>
            <a:ext cx="5040000" cy="3921600"/>
          </a:xfrm>
          <a:prstGeom prst="roundRect">
            <a:avLst>
              <a:gd name="adj" fmla="val 2211"/>
            </a:avLst>
          </a:prstGeom>
          <a:ln w="28575">
            <a:noFill/>
          </a:ln>
          <a:effectLst/>
        </p:spPr>
        <p:txBody>
          <a:bodyPr anchor="t" anchorCtr="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0B87FBD5-6258-4076-B8B6-D36B0E840534}" type="datetime1">
              <a:rPr lang="en-US" noProof="0" smtClean="0"/>
              <a:t>11/29/2022</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cxnSp>
        <p:nvCxnSpPr>
          <p:cNvPr id="10" name="Straight Connector 9">
            <a:extLst>
              <a:ext uri="{FF2B5EF4-FFF2-40B4-BE49-F238E27FC236}">
                <a16:creationId xmlns:a16="http://schemas.microsoft.com/office/drawing/2014/main" id="{E8539E0A-8009-4A6E-A7A1-5AEFA52206C3}"/>
              </a:ext>
              <a:ext uri="{C183D7F6-B498-43B3-948B-1728B52AA6E4}">
                <adec:decorative xmlns:adec="http://schemas.microsoft.com/office/drawing/2017/decorative" val="1"/>
              </a:ext>
            </a:extLst>
          </p:cNvPr>
          <p:cNvCxnSpPr>
            <a:cxnSpLocks/>
          </p:cNvCxnSpPr>
          <p:nvPr userDrawn="1"/>
        </p:nvCxnSpPr>
        <p:spPr>
          <a:xfrm flipV="1">
            <a:off x="57150" y="99691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01145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white">
          <a:xfrm>
            <a:off x="685801" y="609600"/>
            <a:ext cx="10840914" cy="1456267"/>
          </a:xfrm>
          <a:prstGeom prst="rect">
            <a:avLst/>
          </a:prstGeom>
          <a:effectLst/>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bwMode="white">
          <a:xfrm>
            <a:off x="685801" y="2142067"/>
            <a:ext cx="10840914" cy="3649133"/>
          </a:xfrm>
          <a:prstGeom prst="rect">
            <a:avLst/>
          </a:prstGeom>
        </p:spPr>
        <p:txBody>
          <a:bodyPr vert="horz" lIns="91440" tIns="45720" rIns="91440" bIns="45720" rtlCol="0" anchor="ct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AF90B9D-A803-48BA-8496-9D216D2AB3BF}" type="datetime1">
              <a:rPr lang="en-US" noProof="0" smtClean="0"/>
              <a:t>11/29/2022</a:t>
            </a:fld>
            <a:endParaRPr lang="en-US" noProof="0"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noProof="0" dirty="0"/>
              <a:t>Add a Footer</a:t>
            </a:r>
          </a:p>
        </p:txBody>
      </p:sp>
      <p:sp>
        <p:nvSpPr>
          <p:cNvPr id="6" name="Slide Number Placeholder 5"/>
          <p:cNvSpPr>
            <a:spLocks noGrp="1"/>
          </p:cNvSpPr>
          <p:nvPr>
            <p:ph type="sldNum" sz="quarter" idx="4"/>
          </p:nvPr>
        </p:nvSpPr>
        <p:spPr>
          <a:xfrm>
            <a:off x="10266059" y="5870575"/>
            <a:ext cx="1260655"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255265772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B398-1E7F-44AD-8356-8345134C958C}"/>
              </a:ext>
            </a:extLst>
          </p:cNvPr>
          <p:cNvSpPr>
            <a:spLocks noGrp="1"/>
          </p:cNvSpPr>
          <p:nvPr>
            <p:ph type="ctrTitle"/>
          </p:nvPr>
        </p:nvSpPr>
        <p:spPr>
          <a:xfrm>
            <a:off x="2857858" y="1464556"/>
            <a:ext cx="9033642" cy="2795166"/>
          </a:xfrm>
        </p:spPr>
        <p:txBody>
          <a:bodyPr>
            <a:normAutofit/>
          </a:bodyPr>
          <a:lstStyle/>
          <a:p>
            <a:pPr algn="ctr"/>
            <a:r>
              <a:rPr lang="en-US" dirty="0"/>
              <a:t>PATRISTIC PRE-TRIB </a:t>
            </a:r>
            <a:br>
              <a:rPr lang="en-US" dirty="0"/>
            </a:br>
            <a:r>
              <a:rPr lang="en-US" dirty="0"/>
              <a:t>RESEARCH  UPDATE</a:t>
            </a:r>
            <a:br>
              <a:rPr lang="en-US" sz="3600" dirty="0"/>
            </a:br>
            <a:endParaRPr lang="en-US" sz="3600" dirty="0"/>
          </a:p>
        </p:txBody>
      </p:sp>
      <p:sp>
        <p:nvSpPr>
          <p:cNvPr id="3" name="Slide Number Placeholder 2">
            <a:extLst>
              <a:ext uri="{FF2B5EF4-FFF2-40B4-BE49-F238E27FC236}">
                <a16:creationId xmlns:a16="http://schemas.microsoft.com/office/drawing/2014/main" id="{42B8C379-F4E2-462B-B765-30C23408CF5E}"/>
              </a:ext>
            </a:extLst>
          </p:cNvPr>
          <p:cNvSpPr>
            <a:spLocks noGrp="1"/>
          </p:cNvSpPr>
          <p:nvPr>
            <p:ph type="sldNum" sz="quarter" idx="12"/>
          </p:nvPr>
        </p:nvSpPr>
        <p:spPr>
          <a:xfrm>
            <a:off x="11250225" y="6131832"/>
            <a:ext cx="551167"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6" name="Picture 5" descr="magnifying glass icon">
            <a:extLst>
              <a:ext uri="{FF2B5EF4-FFF2-40B4-BE49-F238E27FC236}">
                <a16:creationId xmlns:a16="http://schemas.microsoft.com/office/drawing/2014/main" id="{36F10762-39E8-4333-88E8-06DF97EFB89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78841" y="961901"/>
            <a:ext cx="2467099" cy="2467099"/>
          </a:xfrm>
          <a:prstGeom prst="rect">
            <a:avLst/>
          </a:prstGeom>
        </p:spPr>
      </p:pic>
      <p:sp>
        <p:nvSpPr>
          <p:cNvPr id="5" name="TextBox 4">
            <a:extLst>
              <a:ext uri="{FF2B5EF4-FFF2-40B4-BE49-F238E27FC236}">
                <a16:creationId xmlns:a16="http://schemas.microsoft.com/office/drawing/2014/main" id="{09407F6D-E969-414E-81B2-2BC7EB19519C}"/>
              </a:ext>
            </a:extLst>
          </p:cNvPr>
          <p:cNvSpPr txBox="1"/>
          <p:nvPr/>
        </p:nvSpPr>
        <p:spPr>
          <a:xfrm>
            <a:off x="5218511" y="4503279"/>
            <a:ext cx="4612481" cy="138499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orbel"/>
                <a:ea typeface="+mn-ea"/>
                <a:cs typeface="+mn-cs"/>
              </a:rPr>
              <a:t>Lee W. Brainard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orbel"/>
                <a:ea typeface="+mn-ea"/>
                <a:cs typeface="+mn-cs"/>
              </a:rPr>
              <a:t>Researcher, Prophecy Teacher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orbel"/>
                <a:ea typeface="+mn-ea"/>
                <a:cs typeface="+mn-cs"/>
              </a:rPr>
              <a:t>Harvey, North Dakota</a:t>
            </a:r>
          </a:p>
        </p:txBody>
      </p:sp>
    </p:spTree>
    <p:extLst>
      <p:ext uri="{BB962C8B-B14F-4D97-AF65-F5344CB8AC3E}">
        <p14:creationId xmlns:p14="http://schemas.microsoft.com/office/powerpoint/2010/main" val="2802413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330994" y="101072"/>
            <a:ext cx="11379919" cy="1289219"/>
          </a:xfrm>
        </p:spPr>
        <p:txBody>
          <a:bodyPr>
            <a:noAutofit/>
          </a:bodyPr>
          <a:lstStyle/>
          <a:p>
            <a:pPr algn="ctr"/>
            <a:r>
              <a:rPr lang="en-US" sz="3600" dirty="0"/>
              <a:t>CORRECT  UNDERSTANDING  OF  THE  CONTROVERSY</a:t>
            </a:r>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971913" y="1574526"/>
            <a:ext cx="685800" cy="685800"/>
          </a:xfrm>
          <a:prstGeom prst="rect">
            <a:avLst/>
          </a:prstGeom>
        </p:spPr>
      </p:pic>
      <p:pic>
        <p:nvPicPr>
          <p:cNvPr id="11" name="Picture 10">
            <a:extLst>
              <a:ext uri="{FF2B5EF4-FFF2-40B4-BE49-F238E27FC236}">
                <a16:creationId xmlns:a16="http://schemas.microsoft.com/office/drawing/2014/main" id="{8BD88872-B128-1FAA-74B5-37E919A9D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37" y="2872449"/>
            <a:ext cx="2329387" cy="3595196"/>
          </a:xfrm>
          <a:prstGeom prst="rect">
            <a:avLst/>
          </a:prstGeom>
        </p:spPr>
      </p:pic>
      <p:pic>
        <p:nvPicPr>
          <p:cNvPr id="13" name="Picture 12">
            <a:extLst>
              <a:ext uri="{FF2B5EF4-FFF2-40B4-BE49-F238E27FC236}">
                <a16:creationId xmlns:a16="http://schemas.microsoft.com/office/drawing/2014/main" id="{C1BDE4F8-EE6F-1116-4DBE-CBE1CC7FF5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415531" y="3079956"/>
            <a:ext cx="1760416" cy="3520832"/>
          </a:xfrm>
          <a:prstGeom prst="rect">
            <a:avLst/>
          </a:prstGeom>
        </p:spPr>
      </p:pic>
      <p:sp>
        <p:nvSpPr>
          <p:cNvPr id="15" name="Speech Bubble: Oval 14">
            <a:extLst>
              <a:ext uri="{FF2B5EF4-FFF2-40B4-BE49-F238E27FC236}">
                <a16:creationId xmlns:a16="http://schemas.microsoft.com/office/drawing/2014/main" id="{459243CA-35C5-C214-984B-FE7CE8C23C7B}"/>
              </a:ext>
            </a:extLst>
          </p:cNvPr>
          <p:cNvSpPr/>
          <p:nvPr/>
        </p:nvSpPr>
        <p:spPr>
          <a:xfrm>
            <a:off x="1374271" y="1747566"/>
            <a:ext cx="2700671" cy="1289219"/>
          </a:xfrm>
          <a:prstGeom prst="wedgeEllipseCallout">
            <a:avLst>
              <a:gd name="adj1" fmla="val -23735"/>
              <a:gd name="adj2" fmla="val 70606"/>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THE  EVIDENCE POINTS  TO  THE RAPTURE </a:t>
            </a:r>
          </a:p>
        </p:txBody>
      </p:sp>
      <p:sp>
        <p:nvSpPr>
          <p:cNvPr id="16" name="Speech Bubble: Oval 15">
            <a:extLst>
              <a:ext uri="{FF2B5EF4-FFF2-40B4-BE49-F238E27FC236}">
                <a16:creationId xmlns:a16="http://schemas.microsoft.com/office/drawing/2014/main" id="{E6736AA4-0EF2-AF02-1FBE-F6AF2C190AD2}"/>
              </a:ext>
            </a:extLst>
          </p:cNvPr>
          <p:cNvSpPr/>
          <p:nvPr/>
        </p:nvSpPr>
        <p:spPr>
          <a:xfrm>
            <a:off x="7569115" y="1428188"/>
            <a:ext cx="2090057" cy="1400673"/>
          </a:xfrm>
          <a:prstGeom prst="wedgeEllipseCallout">
            <a:avLst>
              <a:gd name="adj1" fmla="val 34717"/>
              <a:gd name="adj2" fmla="val 64763"/>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THE EVIDENCE POINTS  TO APOSTASY</a:t>
            </a:r>
          </a:p>
        </p:txBody>
      </p:sp>
      <p:pic>
        <p:nvPicPr>
          <p:cNvPr id="5" name="Picture 4">
            <a:extLst>
              <a:ext uri="{FF2B5EF4-FFF2-40B4-BE49-F238E27FC236}">
                <a16:creationId xmlns:a16="http://schemas.microsoft.com/office/drawing/2014/main" id="{39203B51-2C74-7F4D-DCE3-5789A01BFE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31848">
            <a:off x="6560847" y="4324304"/>
            <a:ext cx="1074596" cy="1051089"/>
          </a:xfrm>
          <a:prstGeom prst="rect">
            <a:avLst/>
          </a:prstGeom>
        </p:spPr>
      </p:pic>
      <p:pic>
        <p:nvPicPr>
          <p:cNvPr id="6" name="Picture 5">
            <a:extLst>
              <a:ext uri="{FF2B5EF4-FFF2-40B4-BE49-F238E27FC236}">
                <a16:creationId xmlns:a16="http://schemas.microsoft.com/office/drawing/2014/main" id="{D07DD7C7-1AFC-EDA2-EDCB-9D05824AB0F8}"/>
              </a:ext>
            </a:extLst>
          </p:cNvPr>
          <p:cNvPicPr>
            <a:picLocks noChangeAspect="1"/>
          </p:cNvPicPr>
          <p:nvPr/>
        </p:nvPicPr>
        <p:blipFill>
          <a:blip r:embed="rId6"/>
          <a:stretch>
            <a:fillRect/>
          </a:stretch>
        </p:blipFill>
        <p:spPr>
          <a:xfrm rot="21120650">
            <a:off x="6560808" y="3694313"/>
            <a:ext cx="1074671" cy="1051089"/>
          </a:xfrm>
          <a:prstGeom prst="rect">
            <a:avLst/>
          </a:prstGeom>
        </p:spPr>
      </p:pic>
      <p:pic>
        <p:nvPicPr>
          <p:cNvPr id="10" name="Picture 9">
            <a:extLst>
              <a:ext uri="{FF2B5EF4-FFF2-40B4-BE49-F238E27FC236}">
                <a16:creationId xmlns:a16="http://schemas.microsoft.com/office/drawing/2014/main" id="{5E261175-3FBC-2AEB-DEDC-0890DAA252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93480" y="5506313"/>
            <a:ext cx="1308221" cy="1279604"/>
          </a:xfrm>
          <a:prstGeom prst="rect">
            <a:avLst/>
          </a:prstGeom>
        </p:spPr>
      </p:pic>
      <p:sp>
        <p:nvSpPr>
          <p:cNvPr id="12" name="TextBox 11">
            <a:extLst>
              <a:ext uri="{FF2B5EF4-FFF2-40B4-BE49-F238E27FC236}">
                <a16:creationId xmlns:a16="http://schemas.microsoft.com/office/drawing/2014/main" id="{6D9874B9-51E6-6D96-54E8-1F1F64CC86A2}"/>
              </a:ext>
            </a:extLst>
          </p:cNvPr>
          <p:cNvSpPr txBox="1"/>
          <p:nvPr/>
        </p:nvSpPr>
        <p:spPr>
          <a:xfrm>
            <a:off x="2319058" y="4634252"/>
            <a:ext cx="2076466" cy="646331"/>
          </a:xfrm>
          <a:prstGeom prst="rect">
            <a:avLst/>
          </a:prstGeom>
          <a:noFill/>
        </p:spPr>
        <p:txBody>
          <a:bodyPr wrap="none" rtlCol="0">
            <a:spAutoFit/>
          </a:bodyPr>
          <a:lstStyle/>
          <a:p>
            <a:r>
              <a:rPr lang="en-US" dirty="0"/>
              <a:t>SELECTIVE  USE</a:t>
            </a:r>
          </a:p>
          <a:p>
            <a:r>
              <a:rPr lang="en-US" dirty="0"/>
              <a:t>OF  THE  EVIDENCE</a:t>
            </a:r>
          </a:p>
        </p:txBody>
      </p:sp>
      <p:sp>
        <p:nvSpPr>
          <p:cNvPr id="17" name="TextBox 16">
            <a:extLst>
              <a:ext uri="{FF2B5EF4-FFF2-40B4-BE49-F238E27FC236}">
                <a16:creationId xmlns:a16="http://schemas.microsoft.com/office/drawing/2014/main" id="{EB0B07D0-576C-D7A5-9823-FBB6727DB490}"/>
              </a:ext>
            </a:extLst>
          </p:cNvPr>
          <p:cNvSpPr txBox="1"/>
          <p:nvPr/>
        </p:nvSpPr>
        <p:spPr>
          <a:xfrm>
            <a:off x="5469520" y="2565879"/>
            <a:ext cx="2076466" cy="923330"/>
          </a:xfrm>
          <a:prstGeom prst="rect">
            <a:avLst/>
          </a:prstGeom>
          <a:noFill/>
        </p:spPr>
        <p:txBody>
          <a:bodyPr wrap="none" rtlCol="0">
            <a:spAutoFit/>
          </a:bodyPr>
          <a:lstStyle/>
          <a:p>
            <a:pPr algn="ctr"/>
            <a:r>
              <a:rPr lang="en-US" dirty="0"/>
              <a:t>ROBUST</a:t>
            </a:r>
          </a:p>
          <a:p>
            <a:pPr algn="ctr"/>
            <a:r>
              <a:rPr lang="en-US" dirty="0"/>
              <a:t>EXAMINATION</a:t>
            </a:r>
          </a:p>
          <a:p>
            <a:pPr algn="ctr"/>
            <a:r>
              <a:rPr lang="en-US" dirty="0"/>
              <a:t>OF  THE  EVIDENCE</a:t>
            </a:r>
          </a:p>
        </p:txBody>
      </p:sp>
    </p:spTree>
    <p:extLst>
      <p:ext uri="{BB962C8B-B14F-4D97-AF65-F5344CB8AC3E}">
        <p14:creationId xmlns:p14="http://schemas.microsoft.com/office/powerpoint/2010/main" val="2257807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539216" y="311889"/>
            <a:ext cx="10828797" cy="1260000"/>
          </a:xfrm>
        </p:spPr>
        <p:txBody>
          <a:bodyPr>
            <a:noAutofit/>
          </a:bodyPr>
          <a:lstStyle/>
          <a:p>
            <a:pPr algn="ctr"/>
            <a:r>
              <a:rPr lang="en-US" sz="3600" dirty="0"/>
              <a:t>SIX  MAIN  ARGUMENTS  FOR  THE  RAPTURE  VIEW</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106325" y="1708846"/>
            <a:ext cx="11950996" cy="4937145"/>
          </a:xfrm>
        </p:spPr>
        <p:txBody>
          <a:bodyPr>
            <a:normAutofit fontScale="85000" lnSpcReduction="20000"/>
          </a:bodyPr>
          <a:lstStyle/>
          <a:p>
            <a:pPr>
              <a:lnSpc>
                <a:spcPct val="120000"/>
              </a:lnSpc>
              <a:spcAft>
                <a:spcPts val="1600"/>
              </a:spcAft>
            </a:pPr>
            <a:r>
              <a:rPr lang="en-US" sz="3300" dirty="0"/>
              <a:t>meaning argument — </a:t>
            </a:r>
            <a:r>
              <a:rPr lang="en-US" sz="3300" i="1" dirty="0"/>
              <a:t>apostasia</a:t>
            </a:r>
            <a:r>
              <a:rPr lang="en-US" sz="3300" dirty="0"/>
              <a:t> means “departure” not “apostasy”</a:t>
            </a:r>
          </a:p>
          <a:p>
            <a:pPr>
              <a:lnSpc>
                <a:spcPct val="120000"/>
              </a:lnSpc>
              <a:spcAft>
                <a:spcPts val="1600"/>
              </a:spcAft>
            </a:pPr>
            <a:r>
              <a:rPr lang="en-US" sz="3300" dirty="0"/>
              <a:t>translation argument — early versions have “departure”; KJV &amp; Rheims defiled</a:t>
            </a:r>
          </a:p>
          <a:p>
            <a:pPr>
              <a:lnSpc>
                <a:spcPct val="120000"/>
              </a:lnSpc>
              <a:spcAft>
                <a:spcPts val="1600"/>
              </a:spcAft>
            </a:pPr>
            <a:r>
              <a:rPr lang="en-US" sz="3300" dirty="0"/>
              <a:t>theological argument — sense of apostasy theologically impossible</a:t>
            </a:r>
          </a:p>
          <a:p>
            <a:pPr>
              <a:lnSpc>
                <a:spcPct val="120000"/>
              </a:lnSpc>
              <a:spcAft>
                <a:spcPts val="1600"/>
              </a:spcAft>
            </a:pPr>
            <a:r>
              <a:rPr lang="en-US" sz="3300" dirty="0"/>
              <a:t>grammatical argument — def. article says </a:t>
            </a:r>
            <a:r>
              <a:rPr lang="en-US" sz="3300" i="1" dirty="0"/>
              <a:t>apostasia</a:t>
            </a:r>
            <a:r>
              <a:rPr lang="en-US" sz="3300" dirty="0"/>
              <a:t> can’t refer to apostasy</a:t>
            </a:r>
          </a:p>
          <a:p>
            <a:pPr>
              <a:lnSpc>
                <a:spcPct val="120000"/>
              </a:lnSpc>
              <a:spcAft>
                <a:spcPts val="1600"/>
              </a:spcAft>
            </a:pPr>
            <a:r>
              <a:rPr lang="en-US" sz="3300" dirty="0"/>
              <a:t>exegetical argument — </a:t>
            </a:r>
            <a:r>
              <a:rPr lang="en-US" sz="3300" i="1" dirty="0"/>
              <a:t>apostasia</a:t>
            </a:r>
            <a:r>
              <a:rPr lang="en-US" sz="3300" dirty="0"/>
              <a:t> in vs </a:t>
            </a:r>
            <a:r>
              <a:rPr lang="en-US" sz="3200" dirty="0">
                <a:latin typeface="Calibri" panose="020F0502020204030204" pitchFamily="34" charset="0"/>
                <a:cs typeface="Calibri" panose="020F0502020204030204" pitchFamily="34" charset="0"/>
              </a:rPr>
              <a:t>3</a:t>
            </a:r>
            <a:r>
              <a:rPr lang="en-US" sz="3200" dirty="0"/>
              <a:t> </a:t>
            </a:r>
            <a:r>
              <a:rPr lang="en-US" sz="3300" dirty="0"/>
              <a:t>parallel to removal restrainer </a:t>
            </a:r>
            <a:r>
              <a:rPr lang="en-US" sz="3300" dirty="0" err="1"/>
              <a:t>vss</a:t>
            </a:r>
            <a:r>
              <a:rPr lang="en-US" sz="3300" dirty="0"/>
              <a:t> </a:t>
            </a:r>
            <a:r>
              <a:rPr lang="en-US" sz="3200" dirty="0">
                <a:latin typeface="Calibri" panose="020F0502020204030204" pitchFamily="34" charset="0"/>
                <a:cs typeface="Calibri" panose="020F0502020204030204" pitchFamily="34" charset="0"/>
              </a:rPr>
              <a:t>6-7</a:t>
            </a:r>
          </a:p>
          <a:p>
            <a:pPr>
              <a:lnSpc>
                <a:spcPct val="120000"/>
              </a:lnSpc>
              <a:spcAft>
                <a:spcPts val="4200"/>
              </a:spcAft>
            </a:pPr>
            <a:r>
              <a:rPr lang="en-US" sz="3300" dirty="0"/>
              <a:t>contextual argument — apostasy not found in context of </a:t>
            </a:r>
            <a:r>
              <a:rPr lang="en-US" sz="3200" dirty="0">
                <a:latin typeface="Calibri" panose="020F0502020204030204" pitchFamily="34" charset="0"/>
                <a:cs typeface="Calibri" panose="020F0502020204030204" pitchFamily="34" charset="0"/>
              </a:rPr>
              <a:t>2</a:t>
            </a:r>
            <a:r>
              <a:rPr lang="en-US" sz="3200" dirty="0"/>
              <a:t> </a:t>
            </a:r>
            <a:r>
              <a:rPr lang="en-US" sz="3300" dirty="0" err="1"/>
              <a:t>Thess</a:t>
            </a:r>
            <a:r>
              <a:rPr lang="en-US" sz="3300" dirty="0"/>
              <a:t> </a:t>
            </a:r>
            <a:r>
              <a:rPr lang="en-US" sz="3200" dirty="0">
                <a:latin typeface="Calibri" panose="020F0502020204030204" pitchFamily="34" charset="0"/>
                <a:cs typeface="Calibri" panose="020F0502020204030204" pitchFamily="34" charset="0"/>
              </a:rPr>
              <a:t>2:3</a:t>
            </a:r>
          </a:p>
          <a:p>
            <a:pPr algn="ctr">
              <a:lnSpc>
                <a:spcPct val="120000"/>
              </a:lnSpc>
              <a:spcAft>
                <a:spcPts val="1600"/>
              </a:spcAft>
            </a:pPr>
            <a:r>
              <a:rPr lang="en-US" sz="3200" dirty="0">
                <a:latin typeface="Calibri" panose="020F0502020204030204" pitchFamily="34" charset="0"/>
                <a:cs typeface="Calibri" panose="020F0502020204030204" pitchFamily="34" charset="0"/>
              </a:rPr>
              <a:t>time constraints → only covering first two arguments </a:t>
            </a:r>
          </a:p>
          <a:p>
            <a:pPr>
              <a:lnSpc>
                <a:spcPct val="120000"/>
              </a:lnSpc>
              <a:spcAft>
                <a:spcPts val="1600"/>
              </a:spcAft>
            </a:pPr>
            <a:endParaRPr lang="en-US" sz="32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025113" y="1689078"/>
            <a:ext cx="685800" cy="685800"/>
          </a:xfrm>
          <a:prstGeom prst="rect">
            <a:avLst/>
          </a:prstGeom>
        </p:spPr>
      </p:pic>
    </p:spTree>
    <p:extLst>
      <p:ext uri="{BB962C8B-B14F-4D97-AF65-F5344CB8AC3E}">
        <p14:creationId xmlns:p14="http://schemas.microsoft.com/office/powerpoint/2010/main" val="1661342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3721395" y="2317799"/>
            <a:ext cx="7036912" cy="2612065"/>
          </a:xfrm>
        </p:spPr>
        <p:txBody>
          <a:bodyPr>
            <a:noAutofit/>
          </a:bodyPr>
          <a:lstStyle/>
          <a:p>
            <a:pPr algn="ctr"/>
            <a:r>
              <a:rPr lang="en-US" sz="5400" dirty="0"/>
              <a:t>ARGUMENT #</a:t>
            </a:r>
            <a:r>
              <a:rPr lang="en-US" sz="5400" dirty="0">
                <a:latin typeface="Calibri" panose="020F0502020204030204" pitchFamily="34" charset="0"/>
                <a:cs typeface="Calibri" panose="020F0502020204030204" pitchFamily="34" charset="0"/>
              </a:rPr>
              <a:t>1</a:t>
            </a:r>
            <a:br>
              <a:rPr lang="en-US" sz="5400" dirty="0">
                <a:latin typeface="Calibri" panose="020F0502020204030204" pitchFamily="34" charset="0"/>
                <a:cs typeface="Calibri" panose="020F0502020204030204" pitchFamily="34" charset="0"/>
              </a:rPr>
            </a:br>
            <a:br>
              <a:rPr lang="en-US" sz="3600" dirty="0"/>
            </a:br>
            <a:r>
              <a:rPr lang="en-US" sz="3600" dirty="0"/>
              <a:t>THE  </a:t>
            </a:r>
            <a:r>
              <a:rPr lang="en-US" sz="3600" b="1" dirty="0">
                <a:solidFill>
                  <a:schemeClr val="accent1"/>
                </a:solidFill>
              </a:rPr>
              <a:t>MEANING</a:t>
            </a:r>
            <a:r>
              <a:rPr lang="en-US" sz="3600" dirty="0"/>
              <a:t>  ARGUMENT</a:t>
            </a:r>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577554" y="603397"/>
            <a:ext cx="685800" cy="685800"/>
          </a:xfrm>
          <a:prstGeom prst="rect">
            <a:avLst/>
          </a:prstGeom>
        </p:spPr>
      </p:pic>
      <p:pic>
        <p:nvPicPr>
          <p:cNvPr id="5" name="Picture 4">
            <a:extLst>
              <a:ext uri="{FF2B5EF4-FFF2-40B4-BE49-F238E27FC236}">
                <a16:creationId xmlns:a16="http://schemas.microsoft.com/office/drawing/2014/main" id="{CA688034-DA03-A3BC-941F-3484FAC548CF}"/>
              </a:ext>
            </a:extLst>
          </p:cNvPr>
          <p:cNvPicPr>
            <a:picLocks noChangeAspect="1"/>
          </p:cNvPicPr>
          <p:nvPr/>
        </p:nvPicPr>
        <p:blipFill>
          <a:blip r:embed="rId3"/>
          <a:stretch>
            <a:fillRect/>
          </a:stretch>
        </p:blipFill>
        <p:spPr>
          <a:xfrm>
            <a:off x="433992" y="2172785"/>
            <a:ext cx="2328874" cy="3596952"/>
          </a:xfrm>
          <a:prstGeom prst="rect">
            <a:avLst/>
          </a:prstGeom>
        </p:spPr>
      </p:pic>
      <p:sp>
        <p:nvSpPr>
          <p:cNvPr id="6" name="Speech Bubble: Oval 5">
            <a:extLst>
              <a:ext uri="{FF2B5EF4-FFF2-40B4-BE49-F238E27FC236}">
                <a16:creationId xmlns:a16="http://schemas.microsoft.com/office/drawing/2014/main" id="{80D6F9F0-74A8-E805-E4C6-CC422153156B}"/>
              </a:ext>
            </a:extLst>
          </p:cNvPr>
          <p:cNvSpPr/>
          <p:nvPr/>
        </p:nvSpPr>
        <p:spPr>
          <a:xfrm>
            <a:off x="2077694" y="722278"/>
            <a:ext cx="2328874" cy="1635392"/>
          </a:xfrm>
          <a:prstGeom prst="wedgeEllipseCallout">
            <a:avLst>
              <a:gd name="adj1" fmla="val -36356"/>
              <a:gd name="adj2" fmla="val 87206"/>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i="1" dirty="0"/>
              <a:t>Apostasia</a:t>
            </a:r>
            <a:r>
              <a:rPr lang="en-US" sz="2400" dirty="0"/>
              <a:t> means departure</a:t>
            </a:r>
          </a:p>
        </p:txBody>
      </p:sp>
    </p:spTree>
    <p:extLst>
      <p:ext uri="{BB962C8B-B14F-4D97-AF65-F5344CB8AC3E}">
        <p14:creationId xmlns:p14="http://schemas.microsoft.com/office/powerpoint/2010/main" val="633624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717699" y="372678"/>
            <a:ext cx="9478924" cy="1260000"/>
          </a:xfrm>
        </p:spPr>
        <p:txBody>
          <a:bodyPr>
            <a:noAutofit/>
          </a:bodyPr>
          <a:lstStyle/>
          <a:p>
            <a:pPr algn="ctr"/>
            <a:r>
              <a:rPr lang="en-US" sz="3600" dirty="0"/>
              <a:t>MAIN  POINTS  OF  THE  </a:t>
            </a:r>
            <a:r>
              <a:rPr lang="en-US" sz="3600" b="1" dirty="0">
                <a:solidFill>
                  <a:schemeClr val="accent1"/>
                </a:solidFill>
              </a:rPr>
              <a:t>MEANING</a:t>
            </a:r>
            <a:r>
              <a:rPr lang="en-US" sz="3600" dirty="0"/>
              <a:t>  ARGUMENT</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889590" y="2344754"/>
            <a:ext cx="11897833" cy="3535051"/>
          </a:xfrm>
        </p:spPr>
        <p:txBody>
          <a:bodyPr>
            <a:normAutofit/>
          </a:bodyPr>
          <a:lstStyle/>
          <a:p>
            <a:pPr>
              <a:lnSpc>
                <a:spcPct val="120000"/>
              </a:lnSpc>
              <a:spcAft>
                <a:spcPts val="1600"/>
              </a:spcAft>
            </a:pPr>
            <a:r>
              <a:rPr lang="en-US" sz="3200" i="1" dirty="0"/>
              <a:t>apostasia</a:t>
            </a:r>
            <a:r>
              <a:rPr lang="en-US" sz="3200" dirty="0"/>
              <a:t> doesn’t mean “apostasy” or “falling away”</a:t>
            </a:r>
          </a:p>
          <a:p>
            <a:pPr>
              <a:lnSpc>
                <a:spcPct val="120000"/>
              </a:lnSpc>
              <a:spcAft>
                <a:spcPts val="1600"/>
              </a:spcAft>
            </a:pPr>
            <a:r>
              <a:rPr lang="en-US" sz="3200" i="1" dirty="0"/>
              <a:t>apostasia</a:t>
            </a:r>
            <a:r>
              <a:rPr lang="en-US" sz="3200" dirty="0"/>
              <a:t> means “departure” (abstract or literal)</a:t>
            </a:r>
          </a:p>
          <a:p>
            <a:pPr>
              <a:lnSpc>
                <a:spcPct val="120000"/>
              </a:lnSpc>
              <a:spcAft>
                <a:spcPts val="1600"/>
              </a:spcAft>
            </a:pPr>
            <a:r>
              <a:rPr lang="en-US" sz="3200" i="1" dirty="0"/>
              <a:t>apostasia</a:t>
            </a:r>
            <a:r>
              <a:rPr lang="en-US" sz="3200" dirty="0"/>
              <a:t> can refer to physical departure of human beings</a:t>
            </a:r>
          </a:p>
          <a:p>
            <a:pPr>
              <a:lnSpc>
                <a:spcPct val="120000"/>
              </a:lnSpc>
              <a:spcAft>
                <a:spcPts val="1600"/>
              </a:spcAft>
            </a:pPr>
            <a:r>
              <a:rPr lang="en-US" sz="3200" i="1" dirty="0">
                <a:cs typeface="Calibri" panose="020F0502020204030204" pitchFamily="34" charset="0"/>
              </a:rPr>
              <a:t>apostasia</a:t>
            </a:r>
            <a:r>
              <a:rPr lang="en-US" sz="3200" dirty="0">
                <a:cs typeface="Calibri" panose="020F0502020204030204" pitchFamily="34" charset="0"/>
              </a:rPr>
              <a:t> in </a:t>
            </a:r>
            <a:r>
              <a:rPr lang="en-US" sz="3200" dirty="0">
                <a:latin typeface="Calibri" panose="020F0502020204030204" pitchFamily="34" charset="0"/>
                <a:cs typeface="Calibri" panose="020F0502020204030204" pitchFamily="34" charset="0"/>
              </a:rPr>
              <a:t>2</a:t>
            </a:r>
            <a:r>
              <a:rPr lang="en-US" sz="3200" dirty="0">
                <a:cs typeface="Calibri" panose="020F0502020204030204" pitchFamily="34" charset="0"/>
              </a:rPr>
              <a:t> </a:t>
            </a:r>
            <a:r>
              <a:rPr lang="en-US" sz="3200" dirty="0" err="1">
                <a:cs typeface="Calibri" panose="020F0502020204030204" pitchFamily="34" charset="0"/>
              </a:rPr>
              <a:t>Thess</a:t>
            </a:r>
            <a:r>
              <a:rPr lang="en-US" sz="3200" dirty="0">
                <a:cs typeface="Calibri" panose="020F0502020204030204" pitchFamily="34" charset="0"/>
              </a:rPr>
              <a:t> </a:t>
            </a:r>
            <a:r>
              <a:rPr lang="en-US" sz="3200" dirty="0">
                <a:latin typeface="Calibri" panose="020F0502020204030204" pitchFamily="34" charset="0"/>
                <a:cs typeface="Calibri" panose="020F0502020204030204" pitchFamily="34" charset="0"/>
              </a:rPr>
              <a:t>2:3</a:t>
            </a:r>
            <a:r>
              <a:rPr lang="en-US" sz="3200" dirty="0">
                <a:cs typeface="Calibri" panose="020F0502020204030204" pitchFamily="34" charset="0"/>
              </a:rPr>
              <a:t> best understood as physical departure</a:t>
            </a:r>
            <a:endParaRPr lang="en-US" sz="3200" dirty="0"/>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907163" y="1817558"/>
            <a:ext cx="685800" cy="685800"/>
          </a:xfrm>
          <a:prstGeom prst="rect">
            <a:avLst/>
          </a:prstGeom>
        </p:spPr>
      </p:pic>
    </p:spTree>
    <p:extLst>
      <p:ext uri="{BB962C8B-B14F-4D97-AF65-F5344CB8AC3E}">
        <p14:creationId xmlns:p14="http://schemas.microsoft.com/office/powerpoint/2010/main" val="17233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664536" y="109870"/>
            <a:ext cx="11073808" cy="1260000"/>
          </a:xfrm>
        </p:spPr>
        <p:txBody>
          <a:bodyPr>
            <a:noAutofit/>
          </a:bodyPr>
          <a:lstStyle/>
          <a:p>
            <a:pPr algn="ctr"/>
            <a:r>
              <a:rPr lang="en-US" sz="3600" dirty="0"/>
              <a:t>EVIDENCE  FOR </a:t>
            </a:r>
            <a:r>
              <a:rPr lang="en-US" sz="3600" i="1" dirty="0"/>
              <a:t> APOSTASIA </a:t>
            </a:r>
            <a:r>
              <a:rPr lang="en-US" sz="3600" dirty="0"/>
              <a:t> MEANING  “DEPARTURE”</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148854" y="1689079"/>
            <a:ext cx="11897833" cy="4839311"/>
          </a:xfrm>
        </p:spPr>
        <p:txBody>
          <a:bodyPr>
            <a:normAutofit fontScale="92500"/>
          </a:bodyPr>
          <a:lstStyle/>
          <a:p>
            <a:pPr>
              <a:lnSpc>
                <a:spcPct val="120000"/>
              </a:lnSpc>
              <a:spcAft>
                <a:spcPts val="600"/>
              </a:spcAft>
            </a:pPr>
            <a:r>
              <a:rPr lang="en-US" sz="3200" dirty="0"/>
              <a:t>LEXICON  ENTRY</a:t>
            </a:r>
          </a:p>
          <a:p>
            <a:pPr marL="0" indent="0">
              <a:lnSpc>
                <a:spcPct val="120000"/>
              </a:lnSpc>
              <a:spcAft>
                <a:spcPts val="2400"/>
              </a:spcAft>
              <a:buNone/>
            </a:pPr>
            <a:r>
              <a:rPr lang="en-US" sz="3200" dirty="0"/>
              <a:t>	— Liddell &amp; Scott </a:t>
            </a:r>
            <a:r>
              <a:rPr lang="en-US" sz="3200" dirty="0">
                <a:latin typeface="Calibri" panose="020F0502020204030204" pitchFamily="34" charset="0"/>
                <a:cs typeface="Calibri" panose="020F0502020204030204" pitchFamily="34" charset="0"/>
              </a:rPr>
              <a:t>2</a:t>
            </a:r>
            <a:r>
              <a:rPr lang="en-US" sz="3200" baseline="30000" dirty="0"/>
              <a:t>nd</a:t>
            </a:r>
            <a:r>
              <a:rPr lang="en-US" sz="3200" dirty="0"/>
              <a:t> entry gives “departure” as a meaning for </a:t>
            </a:r>
            <a:r>
              <a:rPr lang="en-US" sz="3200" i="1" dirty="0"/>
              <a:t>apostasia</a:t>
            </a:r>
            <a:r>
              <a:rPr lang="en-US" sz="3200" dirty="0"/>
              <a:t>	—</a:t>
            </a:r>
            <a:r>
              <a:rPr lang="en-US" sz="3200" i="1" dirty="0"/>
              <a:t>	</a:t>
            </a:r>
            <a:r>
              <a:rPr lang="en-US" sz="3200" dirty="0"/>
              <a:t>if </a:t>
            </a:r>
            <a:r>
              <a:rPr lang="en-US" sz="3200" i="1" dirty="0"/>
              <a:t>apostasia</a:t>
            </a:r>
            <a:r>
              <a:rPr lang="en-US" sz="3200" dirty="0"/>
              <a:t> can mean “departure”, it can mean physical</a:t>
            </a:r>
            <a:r>
              <a:rPr lang="en-US" sz="3200" i="1" dirty="0"/>
              <a:t> </a:t>
            </a:r>
            <a:r>
              <a:rPr lang="en-US" sz="3200" dirty="0"/>
              <a:t>departure</a:t>
            </a:r>
          </a:p>
          <a:p>
            <a:pPr>
              <a:lnSpc>
                <a:spcPct val="120000"/>
              </a:lnSpc>
              <a:spcAft>
                <a:spcPts val="600"/>
              </a:spcAft>
            </a:pPr>
            <a:r>
              <a:rPr lang="en-US" sz="3200" dirty="0"/>
              <a:t>MEANING OF COGNATE </a:t>
            </a:r>
          </a:p>
          <a:p>
            <a:pPr marL="0" indent="0">
              <a:lnSpc>
                <a:spcPct val="120000"/>
              </a:lnSpc>
              <a:spcAft>
                <a:spcPts val="600"/>
              </a:spcAft>
              <a:buNone/>
            </a:pPr>
            <a:r>
              <a:rPr lang="en-US" sz="3200" dirty="0"/>
              <a:t>	 — </a:t>
            </a:r>
            <a:r>
              <a:rPr lang="en-US" sz="3200" i="1" dirty="0"/>
              <a:t>apostasia</a:t>
            </a:r>
            <a:r>
              <a:rPr lang="en-US" sz="3200" dirty="0"/>
              <a:t> is the noun form of the verb </a:t>
            </a:r>
            <a:r>
              <a:rPr lang="en-US" sz="3200" i="1" dirty="0" err="1"/>
              <a:t>aphistemi</a:t>
            </a:r>
            <a:endParaRPr lang="en-US" sz="3200" i="1" dirty="0"/>
          </a:p>
          <a:p>
            <a:pPr marL="0" indent="0">
              <a:lnSpc>
                <a:spcPct val="120000"/>
              </a:lnSpc>
              <a:spcAft>
                <a:spcPts val="600"/>
              </a:spcAft>
              <a:buNone/>
            </a:pPr>
            <a:r>
              <a:rPr lang="en-US" sz="3200" dirty="0"/>
              <a:t>	— </a:t>
            </a:r>
            <a:r>
              <a:rPr lang="en-US" sz="3200" i="1" dirty="0" err="1"/>
              <a:t>aphistemi</a:t>
            </a:r>
            <a:r>
              <a:rPr lang="en-US" sz="3200" dirty="0"/>
              <a:t> is used regularly for physical departure of human beings</a:t>
            </a:r>
          </a:p>
          <a:p>
            <a:pPr marL="0" indent="0">
              <a:lnSpc>
                <a:spcPct val="120000"/>
              </a:lnSpc>
              <a:spcAft>
                <a:spcPts val="1600"/>
              </a:spcAft>
              <a:buNone/>
            </a:pPr>
            <a:r>
              <a:rPr lang="en-US" sz="3200" dirty="0"/>
              <a:t>	— if </a:t>
            </a:r>
            <a:r>
              <a:rPr lang="en-US" sz="3200" i="1" dirty="0" err="1"/>
              <a:t>aphistemi</a:t>
            </a:r>
            <a:r>
              <a:rPr lang="en-US" sz="3200" dirty="0"/>
              <a:t> can be used for physical departure, then so can </a:t>
            </a:r>
            <a:r>
              <a:rPr lang="en-US" sz="3200" i="1" dirty="0"/>
              <a:t>apostasia</a:t>
            </a:r>
          </a:p>
          <a:p>
            <a:pPr>
              <a:lnSpc>
                <a:spcPct val="120000"/>
              </a:lnSpc>
              <a:spcAft>
                <a:spcPts val="1600"/>
              </a:spcAft>
            </a:pPr>
            <a:endParaRPr lang="en-US" sz="3200" dirty="0"/>
          </a:p>
          <a:p>
            <a:pPr>
              <a:lnSpc>
                <a:spcPct val="120000"/>
              </a:lnSpc>
              <a:spcAft>
                <a:spcPts val="600"/>
              </a:spcAft>
            </a:pPr>
            <a:endParaRPr lang="en-US" sz="3200" dirty="0">
              <a:cs typeface="Calibri" panose="020F0502020204030204" pitchFamily="34" charset="0"/>
            </a:endParaRPr>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07533" y="1369870"/>
            <a:ext cx="685800" cy="685800"/>
          </a:xfrm>
          <a:prstGeom prst="rect">
            <a:avLst/>
          </a:prstGeom>
        </p:spPr>
      </p:pic>
    </p:spTree>
    <p:extLst>
      <p:ext uri="{BB962C8B-B14F-4D97-AF65-F5344CB8AC3E}">
        <p14:creationId xmlns:p14="http://schemas.microsoft.com/office/powerpoint/2010/main" val="1848453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664536" y="109870"/>
            <a:ext cx="10680404" cy="1260000"/>
          </a:xfrm>
        </p:spPr>
        <p:txBody>
          <a:bodyPr>
            <a:noAutofit/>
          </a:bodyPr>
          <a:lstStyle/>
          <a:p>
            <a:pPr algn="ctr"/>
            <a:r>
              <a:rPr lang="en-US" sz="3600" dirty="0"/>
              <a:t>EXAMINATION  OF  LEXICON  EVIDENCE</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147083" y="1409089"/>
            <a:ext cx="11897833" cy="5217136"/>
          </a:xfrm>
        </p:spPr>
        <p:txBody>
          <a:bodyPr>
            <a:normAutofit fontScale="77500" lnSpcReduction="20000"/>
          </a:bodyPr>
          <a:lstStyle/>
          <a:p>
            <a:pPr>
              <a:lnSpc>
                <a:spcPct val="120000"/>
              </a:lnSpc>
              <a:spcAft>
                <a:spcPts val="600"/>
              </a:spcAft>
            </a:pPr>
            <a:r>
              <a:rPr lang="en-US" sz="3300" dirty="0">
                <a:latin typeface="Calibri" panose="020F0502020204030204" pitchFamily="34" charset="0"/>
                <a:cs typeface="Calibri" panose="020F0502020204030204" pitchFamily="34" charset="0"/>
              </a:rPr>
              <a:t>2</a:t>
            </a:r>
            <a:r>
              <a:rPr lang="en-US" sz="3300" dirty="0"/>
              <a:t>ND ENTRY IN LIDDELL &amp; SCOTT</a:t>
            </a:r>
          </a:p>
          <a:p>
            <a:pPr marL="0" indent="0">
              <a:lnSpc>
                <a:spcPct val="120000"/>
              </a:lnSpc>
              <a:spcAft>
                <a:spcPts val="600"/>
              </a:spcAft>
              <a:buNone/>
            </a:pPr>
            <a:r>
              <a:rPr lang="en-US" sz="3300" dirty="0"/>
              <a:t>	 — 2. </a:t>
            </a:r>
            <a:r>
              <a:rPr lang="en-US" sz="3300" i="1" dirty="0"/>
              <a:t>departure</a:t>
            </a:r>
            <a:r>
              <a:rPr lang="en-US" sz="3300" dirty="0"/>
              <a:t>, </a:t>
            </a:r>
            <a:r>
              <a:rPr lang="en-US" sz="3300" i="1" dirty="0"/>
              <a:t>disappearance</a:t>
            </a:r>
            <a:r>
              <a:rPr lang="en-US" sz="3300" dirty="0"/>
              <a:t>, </a:t>
            </a:r>
            <a:r>
              <a:rPr lang="en-US" sz="3300" dirty="0" err="1"/>
              <a:t>Olymp</a:t>
            </a:r>
            <a:r>
              <a:rPr lang="en-US" sz="3300" dirty="0"/>
              <a:t>. in Mete. </a:t>
            </a:r>
            <a:r>
              <a:rPr lang="en-US" sz="3300" dirty="0">
                <a:latin typeface="Calibri" panose="020F0502020204030204" pitchFamily="34" charset="0"/>
                <a:cs typeface="Calibri" panose="020F0502020204030204" pitchFamily="34" charset="0"/>
              </a:rPr>
              <a:t>320.2</a:t>
            </a:r>
            <a:r>
              <a:rPr lang="en-US" sz="3300" dirty="0"/>
              <a:t>.</a:t>
            </a:r>
          </a:p>
          <a:p>
            <a:pPr marL="0" indent="0">
              <a:lnSpc>
                <a:spcPct val="120000"/>
              </a:lnSpc>
              <a:spcAft>
                <a:spcPts val="600"/>
              </a:spcAft>
              <a:buNone/>
            </a:pPr>
            <a:r>
              <a:rPr lang="en-US" sz="3300" dirty="0"/>
              <a:t>	— fleshed = </a:t>
            </a:r>
            <a:r>
              <a:rPr lang="en-US" sz="3300" dirty="0" err="1"/>
              <a:t>Olympiadorus</a:t>
            </a:r>
            <a:r>
              <a:rPr lang="en-US" sz="3300" dirty="0"/>
              <a:t> in In </a:t>
            </a:r>
            <a:r>
              <a:rPr lang="en-US" sz="3300" dirty="0" err="1"/>
              <a:t>Aristotelis</a:t>
            </a:r>
            <a:r>
              <a:rPr lang="en-US" sz="3300" dirty="0"/>
              <a:t> </a:t>
            </a:r>
            <a:r>
              <a:rPr lang="en-US" sz="3300" dirty="0" err="1"/>
              <a:t>meteora</a:t>
            </a:r>
            <a:r>
              <a:rPr lang="en-US" sz="3300" dirty="0"/>
              <a:t> </a:t>
            </a:r>
            <a:r>
              <a:rPr lang="en-US" sz="3300" dirty="0" err="1"/>
              <a:t>commentaria</a:t>
            </a:r>
            <a:r>
              <a:rPr lang="en-US" sz="3300" dirty="0"/>
              <a:t> </a:t>
            </a:r>
            <a:r>
              <a:rPr lang="en-US" sz="3300" dirty="0">
                <a:latin typeface="Calibri" panose="020F0502020204030204" pitchFamily="34" charset="0"/>
                <a:cs typeface="Calibri" panose="020F0502020204030204" pitchFamily="34" charset="0"/>
              </a:rPr>
              <a:t>320.2</a:t>
            </a:r>
          </a:p>
          <a:p>
            <a:pPr marL="0" indent="0">
              <a:lnSpc>
                <a:spcPct val="120000"/>
              </a:lnSpc>
              <a:spcAft>
                <a:spcPts val="2400"/>
              </a:spcAft>
              <a:buNone/>
            </a:pPr>
            <a:r>
              <a:rPr lang="en-US" sz="3300" dirty="0"/>
              <a:t>	— English = </a:t>
            </a:r>
            <a:r>
              <a:rPr lang="en-US" sz="3300" dirty="0" err="1"/>
              <a:t>Olympiadorus</a:t>
            </a:r>
            <a:r>
              <a:rPr lang="en-US" sz="3300" dirty="0"/>
              <a:t> in Commentary on Aristotle’s Meteorology</a:t>
            </a:r>
          </a:p>
          <a:p>
            <a:pPr marL="285750" marR="0" lvl="0" indent="-285750" algn="l" defTabSz="457200" rtl="0" eaLnBrk="1" fontAlgn="auto" latinLnBrk="0" hangingPunct="1">
              <a:lnSpc>
                <a:spcPct val="120000"/>
              </a:lnSpc>
              <a:spcBef>
                <a:spcPts val="0"/>
              </a:spcBef>
              <a:spcAft>
                <a:spcPts val="600"/>
              </a:spcAft>
              <a:buClr>
                <a:prstClr val="white"/>
              </a:buClr>
              <a:buSzPct val="100000"/>
              <a:buFont typeface="Arial"/>
              <a:buChar char="•"/>
              <a:tabLst/>
              <a:defRPr/>
            </a:pPr>
            <a:r>
              <a:rPr lang="en-US" sz="3300" dirty="0"/>
              <a:t>	</a:t>
            </a:r>
            <a:r>
              <a:rPr kumimoji="0" lang="en-US" sz="33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OBSERVATIONS</a:t>
            </a:r>
            <a:endParaRPr lang="en-US" sz="3300" dirty="0"/>
          </a:p>
          <a:p>
            <a:pPr marL="0" indent="0">
              <a:lnSpc>
                <a:spcPct val="120000"/>
              </a:lnSpc>
              <a:spcAft>
                <a:spcPts val="600"/>
              </a:spcAft>
              <a:buNone/>
            </a:pPr>
            <a:r>
              <a:rPr lang="en-US" sz="3300" dirty="0"/>
              <a:t>	— </a:t>
            </a:r>
            <a:r>
              <a:rPr lang="en-US" sz="3300" dirty="0" err="1"/>
              <a:t>Olympiadorus</a:t>
            </a:r>
            <a:r>
              <a:rPr lang="en-US" sz="3300" dirty="0"/>
              <a:t> </a:t>
            </a:r>
            <a:r>
              <a:rPr lang="en-US" sz="3300" b="1" dirty="0">
                <a:solidFill>
                  <a:schemeClr val="accent1"/>
                </a:solidFill>
                <a:latin typeface="Calibri" panose="020F0502020204030204" pitchFamily="34" charset="0"/>
                <a:cs typeface="Calibri" panose="020F0502020204030204" pitchFamily="34" charset="0"/>
              </a:rPr>
              <a:t>6</a:t>
            </a:r>
            <a:r>
              <a:rPr lang="en-US" sz="3300" b="1" baseline="30000" dirty="0">
                <a:solidFill>
                  <a:schemeClr val="accent1"/>
                </a:solidFill>
              </a:rPr>
              <a:t>th</a:t>
            </a:r>
            <a:r>
              <a:rPr lang="en-US" sz="3300" b="1" dirty="0">
                <a:solidFill>
                  <a:schemeClr val="accent1"/>
                </a:solidFill>
              </a:rPr>
              <a:t> cent scientist</a:t>
            </a:r>
            <a:r>
              <a:rPr lang="en-US" sz="3300" dirty="0"/>
              <a:t>, wrote commentaries on Aristotle &amp; Plato</a:t>
            </a:r>
          </a:p>
          <a:p>
            <a:pPr marL="0" indent="0">
              <a:lnSpc>
                <a:spcPct val="120000"/>
              </a:lnSpc>
              <a:spcAft>
                <a:spcPts val="600"/>
              </a:spcAft>
              <a:buNone/>
            </a:pPr>
            <a:r>
              <a:rPr lang="en-US" sz="3300" dirty="0"/>
              <a:t>	— reference in </a:t>
            </a:r>
            <a:r>
              <a:rPr lang="en-US" sz="3300" b="1" dirty="0">
                <a:solidFill>
                  <a:schemeClr val="accent1"/>
                </a:solidFill>
              </a:rPr>
              <a:t>scientific context</a:t>
            </a:r>
            <a:r>
              <a:rPr lang="en-US" sz="3300" dirty="0"/>
              <a:t>, effect of heat and cold on solids and liquids</a:t>
            </a:r>
          </a:p>
          <a:p>
            <a:pPr marL="0" indent="0">
              <a:lnSpc>
                <a:spcPct val="120000"/>
              </a:lnSpc>
              <a:spcAft>
                <a:spcPts val="600"/>
              </a:spcAft>
              <a:buNone/>
            </a:pPr>
            <a:r>
              <a:rPr lang="en-US" sz="3300" dirty="0"/>
              <a:t>	— </a:t>
            </a:r>
            <a:r>
              <a:rPr lang="en-US" sz="3300" i="1" dirty="0"/>
              <a:t>apostasia</a:t>
            </a:r>
            <a:r>
              <a:rPr lang="en-US" sz="3300" dirty="0"/>
              <a:t> = evaporation of liquids, </a:t>
            </a:r>
            <a:r>
              <a:rPr lang="en-US" sz="3300" b="1" dirty="0">
                <a:solidFill>
                  <a:schemeClr val="accent1"/>
                </a:solidFill>
              </a:rPr>
              <a:t>unrelated to physical departure of humans</a:t>
            </a:r>
          </a:p>
          <a:p>
            <a:pPr marL="0" indent="0">
              <a:lnSpc>
                <a:spcPct val="120000"/>
              </a:lnSpc>
              <a:spcAft>
                <a:spcPts val="600"/>
              </a:spcAft>
              <a:buNone/>
            </a:pPr>
            <a:r>
              <a:rPr lang="en-US" sz="3300" dirty="0"/>
              <a:t>	— regardless of sense, several centuries </a:t>
            </a:r>
            <a:r>
              <a:rPr lang="en-US" sz="3300" b="1" dirty="0">
                <a:solidFill>
                  <a:schemeClr val="accent1"/>
                </a:solidFill>
              </a:rPr>
              <a:t>too late to illuminate NT usage</a:t>
            </a:r>
          </a:p>
          <a:p>
            <a:pPr>
              <a:lnSpc>
                <a:spcPct val="120000"/>
              </a:lnSpc>
              <a:spcAft>
                <a:spcPts val="1600"/>
              </a:spcAft>
            </a:pPr>
            <a:endParaRPr lang="en-US" sz="3200" dirty="0"/>
          </a:p>
          <a:p>
            <a:pPr>
              <a:lnSpc>
                <a:spcPct val="120000"/>
              </a:lnSpc>
              <a:spcAft>
                <a:spcPts val="600"/>
              </a:spcAft>
            </a:pPr>
            <a:endParaRPr lang="en-US" sz="3200" dirty="0">
              <a:cs typeface="Calibri" panose="020F0502020204030204" pitchFamily="34" charset="0"/>
            </a:endParaRPr>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07533" y="1369870"/>
            <a:ext cx="685800" cy="685800"/>
          </a:xfrm>
          <a:prstGeom prst="rect">
            <a:avLst/>
          </a:prstGeom>
        </p:spPr>
      </p:pic>
    </p:spTree>
    <p:extLst>
      <p:ext uri="{BB962C8B-B14F-4D97-AF65-F5344CB8AC3E}">
        <p14:creationId xmlns:p14="http://schemas.microsoft.com/office/powerpoint/2010/main" val="662215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664536" y="109870"/>
            <a:ext cx="10680404" cy="1260000"/>
          </a:xfrm>
        </p:spPr>
        <p:txBody>
          <a:bodyPr>
            <a:noAutofit/>
          </a:bodyPr>
          <a:lstStyle/>
          <a:p>
            <a:pPr algn="ctr"/>
            <a:r>
              <a:rPr lang="en-US" sz="3600" dirty="0"/>
              <a:t>LIDDELL &amp; SCOTT  </a:t>
            </a:r>
            <a:r>
              <a:rPr lang="en-US" sz="3600" dirty="0">
                <a:latin typeface="Calibri" panose="020F0502020204030204" pitchFamily="34" charset="0"/>
                <a:cs typeface="Calibri" panose="020F0502020204030204" pitchFamily="34" charset="0"/>
              </a:rPr>
              <a:t>1</a:t>
            </a:r>
            <a:r>
              <a:rPr lang="en-US" sz="3600" baseline="30000" dirty="0">
                <a:latin typeface="+mn-lt"/>
                <a:cs typeface="Calibri" panose="020F0502020204030204" pitchFamily="34" charset="0"/>
              </a:rPr>
              <a:t>ST</a:t>
            </a:r>
            <a:r>
              <a:rPr lang="en-US" sz="3600" dirty="0">
                <a:latin typeface="+mn-lt"/>
                <a:cs typeface="Calibri" panose="020F0502020204030204" pitchFamily="34" charset="0"/>
              </a:rPr>
              <a:t> ENTRY</a:t>
            </a:r>
            <a:endParaRPr lang="en-US" sz="3600" dirty="0">
              <a:latin typeface="+mn-lt"/>
            </a:endParaRP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147083" y="1212112"/>
            <a:ext cx="11897833" cy="5645888"/>
          </a:xfrm>
        </p:spPr>
        <p:txBody>
          <a:bodyPr>
            <a:normAutofit fontScale="55000" lnSpcReduction="20000"/>
          </a:bodyPr>
          <a:lstStyle/>
          <a:p>
            <a:pPr marL="285750" marR="0" lvl="0" indent="-285750" algn="l" defTabSz="457200" rtl="0" eaLnBrk="1" fontAlgn="auto" latinLnBrk="0" hangingPunct="1">
              <a:lnSpc>
                <a:spcPct val="120000"/>
              </a:lnSpc>
              <a:spcBef>
                <a:spcPts val="0"/>
              </a:spcBef>
              <a:spcAft>
                <a:spcPts val="600"/>
              </a:spcAft>
              <a:buClr>
                <a:prstClr val="white"/>
              </a:buClr>
              <a:buSzPct val="100000"/>
              <a:buFont typeface="Arial"/>
              <a:buChar char="•"/>
              <a:tabLst/>
              <a:defRPr/>
            </a:pPr>
            <a:r>
              <a:rPr kumimoji="0" lang="en-US" sz="3400" b="0" i="0" u="none" strike="noStrike" kern="1200" cap="none" spc="0" normalizeH="0" baseline="0" noProof="0" dirty="0">
                <a:ln>
                  <a:noFill/>
                </a:ln>
                <a:solidFill>
                  <a:prstClr val="white"/>
                </a:solidFill>
                <a:effectLst/>
                <a:uLnTx/>
                <a:uFillTx/>
                <a:latin typeface="Corbel"/>
                <a:ea typeface="+mn-ea"/>
                <a:cs typeface="+mn-cs"/>
              </a:rPr>
              <a:t>	</a:t>
            </a: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a:t>
            </a:r>
            <a:r>
              <a:rPr kumimoji="0" lang="en-US" sz="4400" b="0" i="0" u="none" strike="noStrike" kern="1200" cap="none" spc="0" normalizeH="0" baseline="30000" noProof="0" dirty="0">
                <a:ln>
                  <a:noFill/>
                </a:ln>
                <a:solidFill>
                  <a:prstClr val="white"/>
                </a:solidFill>
                <a:effectLst/>
                <a:uLnTx/>
                <a:uFillTx/>
                <a:latin typeface="Calibri" panose="020F0502020204030204" pitchFamily="34" charset="0"/>
                <a:ea typeface="+mn-ea"/>
                <a:cs typeface="Calibri" panose="020F0502020204030204" pitchFamily="34" charset="0"/>
              </a:rPr>
              <a:t>ST</a:t>
            </a: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ENTRY</a:t>
            </a:r>
            <a:endParaRPr kumimoji="0" lang="en-US" sz="4400" b="0" i="0" u="none" strike="noStrike" kern="1200" cap="none" spc="0" normalizeH="0" baseline="0" noProof="0" dirty="0">
              <a:ln>
                <a:noFill/>
              </a:ln>
              <a:solidFill>
                <a:prstClr val="white"/>
              </a:solidFill>
              <a:effectLst/>
              <a:uLnTx/>
              <a:uFillTx/>
              <a:latin typeface="Corbel"/>
              <a:ea typeface="+mn-ea"/>
              <a:cs typeface="+mn-cs"/>
            </a:endParaRPr>
          </a:p>
          <a:p>
            <a:pPr marL="0" indent="0">
              <a:lnSpc>
                <a:spcPct val="120000"/>
              </a:lnSpc>
              <a:spcAft>
                <a:spcPts val="2400"/>
              </a:spcAft>
              <a:buNone/>
            </a:pPr>
            <a:r>
              <a:rPr lang="en-US" sz="4400" dirty="0"/>
              <a:t>“</a:t>
            </a:r>
            <a:r>
              <a:rPr lang="en-US" sz="4400" b="1" i="1" dirty="0">
                <a:solidFill>
                  <a:schemeClr val="accent1"/>
                </a:solidFill>
              </a:rPr>
              <a:t>defection</a:t>
            </a:r>
            <a:r>
              <a:rPr lang="en-US" sz="4400" dirty="0"/>
              <a:t>, </a:t>
            </a:r>
            <a:r>
              <a:rPr lang="en-US" sz="4400" b="1" i="1" dirty="0">
                <a:solidFill>
                  <a:schemeClr val="accent1"/>
                </a:solidFill>
              </a:rPr>
              <a:t>revolt</a:t>
            </a:r>
            <a:r>
              <a:rPr lang="en-US" sz="4400" dirty="0"/>
              <a:t>, legal sense in Dionysius </a:t>
            </a:r>
            <a:r>
              <a:rPr lang="en-US" sz="4400" dirty="0" err="1"/>
              <a:t>Halicarnassis</a:t>
            </a:r>
            <a:r>
              <a:rPr lang="en-US" sz="4400" dirty="0"/>
              <a:t> </a:t>
            </a:r>
            <a:r>
              <a:rPr lang="en-US" sz="4400" i="1" dirty="0"/>
              <a:t>Roman Antiquities</a:t>
            </a:r>
            <a:r>
              <a:rPr lang="en-US" sz="4400" dirty="0"/>
              <a:t> </a:t>
            </a:r>
            <a:r>
              <a:rPr lang="en-US" sz="4400" dirty="0">
                <a:latin typeface="Calibri" panose="020F0502020204030204" pitchFamily="34" charset="0"/>
                <a:cs typeface="Calibri" panose="020F0502020204030204" pitchFamily="34" charset="0"/>
              </a:rPr>
              <a:t>7.1</a:t>
            </a:r>
            <a:r>
              <a:rPr lang="en-US" sz="4400" dirty="0"/>
              <a:t>, Josephus </a:t>
            </a:r>
            <a:r>
              <a:rPr lang="en-US" sz="4400" i="1" dirty="0"/>
              <a:t>Life</a:t>
            </a:r>
            <a:r>
              <a:rPr lang="en-US" sz="4400" dirty="0"/>
              <a:t> </a:t>
            </a:r>
            <a:r>
              <a:rPr lang="en-US" sz="4400" dirty="0">
                <a:latin typeface="Calibri" panose="020F0502020204030204" pitchFamily="34" charset="0"/>
                <a:cs typeface="Calibri" panose="020F0502020204030204" pitchFamily="34" charset="0"/>
              </a:rPr>
              <a:t>10</a:t>
            </a:r>
            <a:r>
              <a:rPr lang="en-US" sz="4400" dirty="0"/>
              <a:t>, Plutarch </a:t>
            </a:r>
            <a:r>
              <a:rPr lang="en-US" sz="4400" i="1" dirty="0"/>
              <a:t>Lives</a:t>
            </a:r>
            <a:r>
              <a:rPr lang="en-US" sz="4400" dirty="0"/>
              <a:t> Galba </a:t>
            </a:r>
            <a:r>
              <a:rPr lang="en-US" sz="4400" dirty="0">
                <a:latin typeface="Calibri" panose="020F0502020204030204" pitchFamily="34" charset="0"/>
                <a:cs typeface="Calibri" panose="020F0502020204030204" pitchFamily="34" charset="0"/>
              </a:rPr>
              <a:t>1</a:t>
            </a:r>
            <a:r>
              <a:rPr lang="en-US" sz="4400" dirty="0"/>
              <a:t>; </a:t>
            </a:r>
            <a:r>
              <a:rPr lang="en-US" sz="4400" b="1" dirty="0">
                <a:solidFill>
                  <a:schemeClr val="accent1"/>
                </a:solidFill>
              </a:rPr>
              <a:t>especially</a:t>
            </a:r>
            <a:r>
              <a:rPr lang="en-US" sz="4400" dirty="0"/>
              <a:t> in religious sense, </a:t>
            </a:r>
            <a:r>
              <a:rPr lang="en-US" sz="4400" b="1" i="1" dirty="0">
                <a:solidFill>
                  <a:schemeClr val="accent1"/>
                </a:solidFill>
              </a:rPr>
              <a:t>rebellion against God</a:t>
            </a:r>
            <a:r>
              <a:rPr lang="en-US" sz="4400" dirty="0"/>
              <a:t>, </a:t>
            </a:r>
            <a:r>
              <a:rPr lang="en-US" sz="4400" b="1" i="1" dirty="0">
                <a:solidFill>
                  <a:schemeClr val="accent1"/>
                </a:solidFill>
              </a:rPr>
              <a:t>apostasy</a:t>
            </a:r>
            <a:r>
              <a:rPr lang="en-US" sz="4400" dirty="0"/>
              <a:t>, LXX Joshua </a:t>
            </a:r>
            <a:r>
              <a:rPr lang="en-US" sz="4400" dirty="0">
                <a:latin typeface="Calibri" panose="020F0502020204030204" pitchFamily="34" charset="0"/>
                <a:cs typeface="Calibri" panose="020F0502020204030204" pitchFamily="34" charset="0"/>
              </a:rPr>
              <a:t>22:22</a:t>
            </a:r>
            <a:r>
              <a:rPr lang="en-US" sz="4400" dirty="0"/>
              <a:t>, </a:t>
            </a:r>
            <a:r>
              <a:rPr lang="en-US" sz="4400" dirty="0">
                <a:latin typeface="Calibri" panose="020F0502020204030204" pitchFamily="34" charset="0"/>
                <a:cs typeface="Calibri" panose="020F0502020204030204" pitchFamily="34" charset="0"/>
              </a:rPr>
              <a:t>2</a:t>
            </a:r>
            <a:r>
              <a:rPr lang="en-US" sz="4400" dirty="0"/>
              <a:t> Thessalonians </a:t>
            </a:r>
            <a:r>
              <a:rPr lang="en-US" sz="4400" dirty="0">
                <a:latin typeface="Calibri" panose="020F0502020204030204" pitchFamily="34" charset="0"/>
                <a:cs typeface="Calibri" panose="020F0502020204030204" pitchFamily="34" charset="0"/>
              </a:rPr>
              <a:t>2:3</a:t>
            </a:r>
            <a:r>
              <a:rPr lang="en-US" sz="4400" dirty="0"/>
              <a:t>.” 	</a:t>
            </a:r>
          </a:p>
          <a:p>
            <a:pPr marL="285750" marR="0" lvl="0" indent="-285750" algn="l" defTabSz="457200" rtl="0" eaLnBrk="1" fontAlgn="auto" latinLnBrk="0" hangingPunct="1">
              <a:lnSpc>
                <a:spcPct val="120000"/>
              </a:lnSpc>
              <a:spcBef>
                <a:spcPts val="0"/>
              </a:spcBef>
              <a:spcAft>
                <a:spcPts val="600"/>
              </a:spcAft>
              <a:buClr>
                <a:prstClr val="white"/>
              </a:buClr>
              <a:buSzPct val="100000"/>
              <a:buFont typeface="Arial"/>
              <a:buChar char="•"/>
              <a:tabLst/>
              <a:defRPr/>
            </a:pPr>
            <a:r>
              <a:rPr lang="en-US" sz="4400" dirty="0"/>
              <a:t>	</a:t>
            </a: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OBSERVATIONS</a:t>
            </a:r>
            <a:endParaRPr lang="en-US" sz="4400" dirty="0"/>
          </a:p>
          <a:p>
            <a:pPr marL="0" indent="0">
              <a:lnSpc>
                <a:spcPct val="120000"/>
              </a:lnSpc>
              <a:spcAft>
                <a:spcPts val="600"/>
              </a:spcAft>
              <a:buNone/>
            </a:pPr>
            <a:r>
              <a:rPr lang="en-US" sz="4400" dirty="0"/>
              <a:t>	— </a:t>
            </a:r>
            <a:r>
              <a:rPr lang="en-US" sz="4400" b="1" i="1" dirty="0">
                <a:solidFill>
                  <a:schemeClr val="accent1"/>
                </a:solidFill>
              </a:rPr>
              <a:t>defection</a:t>
            </a:r>
            <a:r>
              <a:rPr lang="en-US" sz="4400" dirty="0"/>
              <a:t>, </a:t>
            </a:r>
            <a:r>
              <a:rPr lang="en-US" sz="4400" b="1" i="1" dirty="0">
                <a:solidFill>
                  <a:schemeClr val="accent1"/>
                </a:solidFill>
              </a:rPr>
              <a:t>revolt</a:t>
            </a:r>
            <a:r>
              <a:rPr lang="en-US" sz="4400" dirty="0"/>
              <a:t>, </a:t>
            </a:r>
            <a:r>
              <a:rPr lang="en-US" sz="4400" b="1" i="1" dirty="0">
                <a:solidFill>
                  <a:schemeClr val="accent1"/>
                </a:solidFill>
              </a:rPr>
              <a:t>rebellion</a:t>
            </a:r>
            <a:r>
              <a:rPr lang="en-US" sz="4400" dirty="0"/>
              <a:t>,</a:t>
            </a:r>
            <a:r>
              <a:rPr lang="en-US" sz="4400" b="1" i="1" dirty="0">
                <a:solidFill>
                  <a:schemeClr val="accent1"/>
                </a:solidFill>
              </a:rPr>
              <a:t> apostasy</a:t>
            </a:r>
            <a:r>
              <a:rPr lang="en-US" sz="4400" dirty="0"/>
              <a:t> cited as 1st def., implies historical precedence</a:t>
            </a:r>
          </a:p>
          <a:p>
            <a:pPr marL="0" indent="0">
              <a:lnSpc>
                <a:spcPct val="120000"/>
              </a:lnSpc>
              <a:spcAft>
                <a:spcPts val="600"/>
              </a:spcAft>
              <a:buNone/>
            </a:pPr>
            <a:r>
              <a:rPr lang="en-US" sz="4400" dirty="0"/>
              <a:t>	— states </a:t>
            </a:r>
            <a:r>
              <a:rPr lang="en-US" sz="4400" b="1" i="1" dirty="0">
                <a:solidFill>
                  <a:schemeClr val="accent1"/>
                </a:solidFill>
              </a:rPr>
              <a:t>rebellion against God</a:t>
            </a:r>
            <a:r>
              <a:rPr lang="en-US" sz="4400" dirty="0"/>
              <a:t>, </a:t>
            </a:r>
            <a:r>
              <a:rPr lang="en-US" sz="4400" b="1" i="1" dirty="0">
                <a:solidFill>
                  <a:schemeClr val="accent1"/>
                </a:solidFill>
              </a:rPr>
              <a:t>apostasy</a:t>
            </a:r>
            <a:r>
              <a:rPr lang="en-US" sz="4400" dirty="0"/>
              <a:t> more common than political sense</a:t>
            </a:r>
          </a:p>
          <a:p>
            <a:pPr marL="0" indent="0">
              <a:lnSpc>
                <a:spcPct val="120000"/>
              </a:lnSpc>
              <a:spcAft>
                <a:spcPts val="2400"/>
              </a:spcAft>
              <a:buNone/>
            </a:pPr>
            <a:r>
              <a:rPr lang="en-US" sz="4400" dirty="0">
                <a:latin typeface="Calibri" panose="020F0502020204030204" pitchFamily="34" charset="0"/>
                <a:cs typeface="Calibri" panose="020F0502020204030204" pitchFamily="34" charset="0"/>
              </a:rPr>
              <a:t>	— 2</a:t>
            </a:r>
            <a:r>
              <a:rPr lang="en-US" sz="4400" dirty="0"/>
              <a:t> Thessalonians </a:t>
            </a:r>
            <a:r>
              <a:rPr lang="en-US" sz="4400" dirty="0">
                <a:latin typeface="Calibri" panose="020F0502020204030204" pitchFamily="34" charset="0"/>
                <a:cs typeface="Calibri" panose="020F0502020204030204" pitchFamily="34" charset="0"/>
              </a:rPr>
              <a:t>2:3</a:t>
            </a:r>
            <a:r>
              <a:rPr lang="en-US" sz="4400" dirty="0"/>
              <a:t> is cited as an example of </a:t>
            </a:r>
            <a:r>
              <a:rPr lang="en-US" sz="4400" b="1" i="1" dirty="0">
                <a:solidFill>
                  <a:schemeClr val="accent1"/>
                </a:solidFill>
              </a:rPr>
              <a:t>apostasy</a:t>
            </a:r>
            <a:r>
              <a:rPr lang="en-US" sz="4400" dirty="0"/>
              <a:t>. </a:t>
            </a:r>
          </a:p>
          <a:p>
            <a:pPr marL="285750" marR="0" lvl="0" indent="-285750" algn="l" defTabSz="457200" rtl="0" eaLnBrk="1" fontAlgn="auto" latinLnBrk="0" hangingPunct="1">
              <a:lnSpc>
                <a:spcPct val="120000"/>
              </a:lnSpc>
              <a:spcBef>
                <a:spcPts val="0"/>
              </a:spcBef>
              <a:spcAft>
                <a:spcPts val="600"/>
              </a:spcAft>
              <a:buClr>
                <a:prstClr val="white"/>
              </a:buClr>
              <a:buSzPct val="100000"/>
              <a:buFont typeface="Arial"/>
              <a:buChar char="•"/>
              <a:tabLst/>
              <a:defRPr/>
            </a:pPr>
            <a:r>
              <a:rPr lang="en-US" sz="4400" dirty="0"/>
              <a:t>	</a:t>
            </a: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INCONGRUITY</a:t>
            </a:r>
            <a:endParaRPr lang="en-US" sz="4400" dirty="0"/>
          </a:p>
          <a:p>
            <a:pPr marL="0" indent="0">
              <a:lnSpc>
                <a:spcPct val="120000"/>
              </a:lnSpc>
              <a:spcAft>
                <a:spcPts val="600"/>
              </a:spcAft>
              <a:buNone/>
            </a:pPr>
            <a:r>
              <a:rPr lang="en-US" sz="4400" dirty="0"/>
              <a:t>	— Claim </a:t>
            </a:r>
            <a:r>
              <a:rPr lang="en-US" sz="4400" i="1" dirty="0"/>
              <a:t>apostasia</a:t>
            </a:r>
            <a:r>
              <a:rPr lang="en-US" sz="4400" dirty="0"/>
              <a:t> means “departure” not “apostasy”</a:t>
            </a:r>
          </a:p>
          <a:p>
            <a:pPr marL="0" indent="0">
              <a:lnSpc>
                <a:spcPct val="120000"/>
              </a:lnSpc>
              <a:spcAft>
                <a:spcPts val="600"/>
              </a:spcAft>
              <a:buNone/>
            </a:pPr>
            <a:r>
              <a:rPr lang="en-US" sz="4400" dirty="0"/>
              <a:t>	— quote Liddell &amp; Scott for “departure”</a:t>
            </a:r>
            <a:r>
              <a:rPr lang="en-US" sz="4400" i="1" dirty="0"/>
              <a:t> </a:t>
            </a:r>
            <a:r>
              <a:rPr lang="en-US" sz="4400" dirty="0"/>
              <a:t> AND ignore Liddell &amp; Scott for “apostasy”? 	</a:t>
            </a:r>
            <a:endParaRPr lang="en-US" sz="4400" b="1" dirty="0">
              <a:solidFill>
                <a:schemeClr val="accent1"/>
              </a:solidFill>
            </a:endParaRPr>
          </a:p>
          <a:p>
            <a:pPr marL="0" indent="0">
              <a:lnSpc>
                <a:spcPct val="120000"/>
              </a:lnSpc>
              <a:spcAft>
                <a:spcPts val="600"/>
              </a:spcAft>
              <a:buNone/>
            </a:pPr>
            <a:r>
              <a:rPr lang="en-US" sz="3300" dirty="0"/>
              <a:t>	</a:t>
            </a:r>
            <a:endParaRPr lang="en-US" sz="3200" dirty="0"/>
          </a:p>
          <a:p>
            <a:pPr>
              <a:lnSpc>
                <a:spcPct val="120000"/>
              </a:lnSpc>
              <a:spcAft>
                <a:spcPts val="600"/>
              </a:spcAft>
            </a:pPr>
            <a:endParaRPr lang="en-US" sz="3200" dirty="0">
              <a:cs typeface="Calibri" panose="020F0502020204030204" pitchFamily="34" charset="0"/>
            </a:endParaRPr>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07533" y="1369870"/>
            <a:ext cx="685800" cy="685800"/>
          </a:xfrm>
          <a:prstGeom prst="rect">
            <a:avLst/>
          </a:prstGeom>
        </p:spPr>
      </p:pic>
    </p:spTree>
    <p:extLst>
      <p:ext uri="{BB962C8B-B14F-4D97-AF65-F5344CB8AC3E}">
        <p14:creationId xmlns:p14="http://schemas.microsoft.com/office/powerpoint/2010/main" val="3088548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698667" y="370410"/>
            <a:ext cx="10680404" cy="1260000"/>
          </a:xfrm>
        </p:spPr>
        <p:txBody>
          <a:bodyPr>
            <a:noAutofit/>
          </a:bodyPr>
          <a:lstStyle/>
          <a:p>
            <a:pPr algn="ctr"/>
            <a:r>
              <a:rPr lang="en-US" sz="3600" dirty="0"/>
              <a:t>THE  </a:t>
            </a:r>
            <a:r>
              <a:rPr lang="en-US" sz="3600" i="1" dirty="0"/>
              <a:t>APHISTEMI</a:t>
            </a:r>
            <a:r>
              <a:rPr lang="en-US" sz="3600" dirty="0"/>
              <a:t>  ARGUMENT  FOR  “DEPARTURE”</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147083" y="1996021"/>
            <a:ext cx="11897833" cy="4468574"/>
          </a:xfrm>
        </p:spPr>
        <p:txBody>
          <a:bodyPr>
            <a:normAutofit/>
          </a:bodyPr>
          <a:lstStyle/>
          <a:p>
            <a:pPr>
              <a:lnSpc>
                <a:spcPct val="120000"/>
              </a:lnSpc>
              <a:spcAft>
                <a:spcPts val="1800"/>
              </a:spcAft>
            </a:pPr>
            <a:r>
              <a:rPr lang="en-US" sz="3000" i="1" dirty="0"/>
              <a:t>apostasia</a:t>
            </a:r>
            <a:r>
              <a:rPr lang="en-US" sz="3000" dirty="0"/>
              <a:t> is the noun form of the verb </a:t>
            </a:r>
            <a:r>
              <a:rPr lang="en-US" sz="3000" i="1" dirty="0" err="1"/>
              <a:t>aphistemi</a:t>
            </a:r>
            <a:r>
              <a:rPr lang="en-US" sz="3000" dirty="0"/>
              <a:t>  “depart”</a:t>
            </a:r>
          </a:p>
          <a:p>
            <a:pPr>
              <a:lnSpc>
                <a:spcPct val="120000"/>
              </a:lnSpc>
              <a:spcAft>
                <a:spcPts val="1800"/>
              </a:spcAft>
            </a:pPr>
            <a:r>
              <a:rPr lang="en-US" sz="3000" i="1" dirty="0"/>
              <a:t>apostasia</a:t>
            </a:r>
            <a:r>
              <a:rPr lang="en-US" sz="3000" dirty="0"/>
              <a:t> is used </a:t>
            </a:r>
            <a:r>
              <a:rPr lang="en-US" sz="3000" dirty="0">
                <a:latin typeface="Calibri" panose="020F0502020204030204" pitchFamily="34" charset="0"/>
                <a:cs typeface="Calibri" panose="020F0502020204030204" pitchFamily="34" charset="0"/>
              </a:rPr>
              <a:t>2</a:t>
            </a:r>
            <a:r>
              <a:rPr lang="en-US" sz="3000" dirty="0"/>
              <a:t> X in NT for departure from the faith</a:t>
            </a:r>
          </a:p>
          <a:p>
            <a:pPr>
              <a:lnSpc>
                <a:spcPct val="120000"/>
              </a:lnSpc>
              <a:spcAft>
                <a:spcPts val="600"/>
              </a:spcAft>
            </a:pPr>
            <a:r>
              <a:rPr lang="en-US" sz="3000" i="1" dirty="0" err="1"/>
              <a:t>aphistemi</a:t>
            </a:r>
            <a:r>
              <a:rPr lang="en-US" sz="3000" dirty="0"/>
              <a:t> is used </a:t>
            </a:r>
            <a:r>
              <a:rPr lang="en-US" sz="3000" dirty="0">
                <a:latin typeface="Calibri" panose="020F0502020204030204" pitchFamily="34" charset="0"/>
                <a:cs typeface="Calibri" panose="020F0502020204030204" pitchFamily="34" charset="0"/>
              </a:rPr>
              <a:t>15</a:t>
            </a:r>
            <a:r>
              <a:rPr lang="en-US" sz="3000" dirty="0"/>
              <a:t> X in NT</a:t>
            </a:r>
          </a:p>
          <a:p>
            <a:pPr marL="457200" lvl="1" indent="0">
              <a:lnSpc>
                <a:spcPct val="120000"/>
              </a:lnSpc>
              <a:spcAft>
                <a:spcPts val="600"/>
              </a:spcAft>
              <a:buNone/>
            </a:pPr>
            <a:r>
              <a:rPr lang="en-US" sz="2800" dirty="0"/>
              <a:t>— </a:t>
            </a:r>
            <a:r>
              <a:rPr lang="en-US" sz="2800" dirty="0">
                <a:latin typeface="Calibri" panose="020F0502020204030204" pitchFamily="34" charset="0"/>
                <a:cs typeface="Calibri" panose="020F0502020204030204" pitchFamily="34" charset="0"/>
              </a:rPr>
              <a:t>3</a:t>
            </a:r>
            <a:r>
              <a:rPr lang="en-US" sz="2800" dirty="0"/>
              <a:t> X for departure from the faith</a:t>
            </a:r>
          </a:p>
          <a:p>
            <a:pPr marL="457200" lvl="1" indent="0">
              <a:lnSpc>
                <a:spcPct val="120000"/>
              </a:lnSpc>
              <a:spcAft>
                <a:spcPts val="1800"/>
              </a:spcAft>
              <a:buNone/>
            </a:pPr>
            <a:r>
              <a:rPr lang="en-US" sz="2800" dirty="0"/>
              <a:t>— </a:t>
            </a:r>
            <a:r>
              <a:rPr lang="en-US" sz="2800" dirty="0">
                <a:latin typeface="Calibri" panose="020F0502020204030204" pitchFamily="34" charset="0"/>
                <a:cs typeface="Calibri" panose="020F0502020204030204" pitchFamily="34" charset="0"/>
              </a:rPr>
              <a:t>12</a:t>
            </a:r>
            <a:r>
              <a:rPr lang="en-US" sz="2800" dirty="0"/>
              <a:t> X for physical departure</a:t>
            </a:r>
          </a:p>
          <a:p>
            <a:pPr marL="285750" marR="0" lvl="0" indent="-285750" algn="l" defTabSz="457200" rtl="0" eaLnBrk="1" fontAlgn="auto" latinLnBrk="0" hangingPunct="1">
              <a:lnSpc>
                <a:spcPct val="120000"/>
              </a:lnSpc>
              <a:spcBef>
                <a:spcPts val="0"/>
              </a:spcBef>
              <a:spcAft>
                <a:spcPts val="600"/>
              </a:spcAft>
              <a:buClr>
                <a:prstClr val="white"/>
              </a:buClr>
              <a:buSzPct val="100000"/>
              <a:buFont typeface="Arial"/>
              <a:buChar char="•"/>
              <a:tabLst/>
              <a:defRPr/>
            </a:pPr>
            <a:r>
              <a:rPr lang="en-US" sz="3200" dirty="0"/>
              <a:t>	</a:t>
            </a:r>
            <a:r>
              <a:rPr lang="en-US" sz="3000" dirty="0"/>
              <a:t>IF </a:t>
            </a:r>
            <a:r>
              <a:rPr lang="en-US" sz="3000" i="1" dirty="0" err="1"/>
              <a:t>aphistemi</a:t>
            </a:r>
            <a:r>
              <a:rPr lang="en-US" sz="3000" dirty="0"/>
              <a:t> is used for physical departure, THEN </a:t>
            </a:r>
            <a:r>
              <a:rPr kumimoji="0" lang="en-US" sz="3000" b="0" i="1" u="none" strike="noStrike" kern="1200" cap="none" spc="0" normalizeH="0" baseline="0" noProof="0" dirty="0">
                <a:ln>
                  <a:noFill/>
                </a:ln>
                <a:solidFill>
                  <a:prstClr val="white"/>
                </a:solidFill>
                <a:effectLst/>
                <a:uLnTx/>
                <a:uFillTx/>
                <a:latin typeface="Corbel"/>
                <a:ea typeface="+mn-ea"/>
                <a:cs typeface="+mn-cs"/>
              </a:rPr>
              <a:t>apostasia </a:t>
            </a:r>
            <a:r>
              <a:rPr kumimoji="0" lang="en-US" sz="3000" b="0" u="none" strike="noStrike" kern="1200" cap="none" spc="0" normalizeH="0" baseline="0" noProof="0" dirty="0">
                <a:ln>
                  <a:noFill/>
                </a:ln>
                <a:solidFill>
                  <a:prstClr val="white"/>
                </a:solidFill>
                <a:effectLst/>
                <a:uLnTx/>
                <a:uFillTx/>
                <a:latin typeface="Corbel"/>
                <a:ea typeface="+mn-ea"/>
                <a:cs typeface="+mn-cs"/>
              </a:rPr>
              <a:t>can be too</a:t>
            </a:r>
            <a:endParaRPr lang="en-US" sz="3000" dirty="0"/>
          </a:p>
          <a:p>
            <a:pPr>
              <a:lnSpc>
                <a:spcPct val="120000"/>
              </a:lnSpc>
              <a:spcAft>
                <a:spcPts val="600"/>
              </a:spcAft>
            </a:pPr>
            <a:endParaRPr lang="en-US" sz="3200" dirty="0">
              <a:cs typeface="Calibri" panose="020F0502020204030204" pitchFamily="34" charset="0"/>
            </a:endParaRPr>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07533" y="1369870"/>
            <a:ext cx="685800" cy="685800"/>
          </a:xfrm>
          <a:prstGeom prst="rect">
            <a:avLst/>
          </a:prstGeom>
        </p:spPr>
      </p:pic>
    </p:spTree>
    <p:extLst>
      <p:ext uri="{BB962C8B-B14F-4D97-AF65-F5344CB8AC3E}">
        <p14:creationId xmlns:p14="http://schemas.microsoft.com/office/powerpoint/2010/main" val="783813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664536" y="349277"/>
            <a:ext cx="10680404" cy="1260000"/>
          </a:xfrm>
        </p:spPr>
        <p:txBody>
          <a:bodyPr>
            <a:noAutofit/>
          </a:bodyPr>
          <a:lstStyle/>
          <a:p>
            <a:pPr algn="ctr"/>
            <a:r>
              <a:rPr lang="en-US" sz="3600" i="1" dirty="0"/>
              <a:t>APHISTEMI</a:t>
            </a:r>
            <a:r>
              <a:rPr lang="en-US" sz="3600" dirty="0"/>
              <a:t>  ARGUMENT  =  COGNATE  FALLACY</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148854" y="1689079"/>
            <a:ext cx="11897833" cy="4839311"/>
          </a:xfrm>
        </p:spPr>
        <p:txBody>
          <a:bodyPr>
            <a:normAutofit/>
          </a:bodyPr>
          <a:lstStyle/>
          <a:p>
            <a:pPr>
              <a:lnSpc>
                <a:spcPct val="120000"/>
              </a:lnSpc>
              <a:spcAft>
                <a:spcPts val="1800"/>
              </a:spcAft>
            </a:pPr>
            <a:r>
              <a:rPr lang="en-US" sz="3000" dirty="0"/>
              <a:t>D. A. Carson </a:t>
            </a:r>
            <a:r>
              <a:rPr lang="en-US" sz="3000" dirty="0" err="1"/>
              <a:t>comments,”One</a:t>
            </a:r>
            <a:r>
              <a:rPr lang="en-US" sz="3000" dirty="0"/>
              <a:t> of the most enduring of errors, the root fallacy presupposes that every word actually has a meaning bound up with its shape or components.” </a:t>
            </a:r>
            <a:r>
              <a:rPr lang="en-US" sz="3000" i="1" dirty="0"/>
              <a:t>Exegetical Fallacies</a:t>
            </a:r>
            <a:r>
              <a:rPr lang="en-US" sz="3000" dirty="0"/>
              <a:t>, Baker, </a:t>
            </a:r>
            <a:r>
              <a:rPr lang="en-US" sz="3000" dirty="0">
                <a:latin typeface="Calibri" panose="020F0502020204030204" pitchFamily="34" charset="0"/>
                <a:cs typeface="Calibri" panose="020F0502020204030204" pitchFamily="34" charset="0"/>
              </a:rPr>
              <a:t>1984</a:t>
            </a:r>
            <a:r>
              <a:rPr lang="en-US" sz="3000" dirty="0"/>
              <a:t>, p. </a:t>
            </a:r>
            <a:r>
              <a:rPr lang="en-US" sz="3000" dirty="0">
                <a:latin typeface="Calibri" panose="020F0502020204030204" pitchFamily="34" charset="0"/>
                <a:cs typeface="Calibri" panose="020F0502020204030204" pitchFamily="34" charset="0"/>
              </a:rPr>
              <a:t>26</a:t>
            </a:r>
            <a:r>
              <a:rPr lang="en-US" sz="3000" dirty="0"/>
              <a:t>. </a:t>
            </a:r>
          </a:p>
          <a:p>
            <a:pPr>
              <a:lnSpc>
                <a:spcPct val="120000"/>
              </a:lnSpc>
              <a:spcAft>
                <a:spcPts val="1800"/>
              </a:spcAft>
            </a:pPr>
            <a:r>
              <a:rPr lang="en-US" sz="3000" dirty="0"/>
              <a:t>common error is to import the meaning of a verb into a cognate noun</a:t>
            </a:r>
          </a:p>
          <a:p>
            <a:pPr>
              <a:lnSpc>
                <a:spcPct val="120000"/>
              </a:lnSpc>
              <a:spcAft>
                <a:spcPts val="0"/>
              </a:spcAft>
            </a:pPr>
            <a:r>
              <a:rPr lang="en-US" sz="3000" dirty="0"/>
              <a:t>claim </a:t>
            </a:r>
            <a:r>
              <a:rPr lang="el-GR" sz="3000" dirty="0"/>
              <a:t>ἀπόστολος (</a:t>
            </a:r>
            <a:r>
              <a:rPr lang="en-US" sz="3000" dirty="0"/>
              <a:t>apostle) means “sent one” because </a:t>
            </a:r>
            <a:r>
              <a:rPr lang="el-GR" sz="3000" dirty="0"/>
              <a:t>ἀποστέλλω (</a:t>
            </a:r>
            <a:r>
              <a:rPr lang="en-US" sz="3000" dirty="0"/>
              <a:t>send)</a:t>
            </a:r>
          </a:p>
          <a:p>
            <a:pPr marL="0" indent="0">
              <a:lnSpc>
                <a:spcPct val="120000"/>
              </a:lnSpc>
              <a:spcAft>
                <a:spcPts val="0"/>
              </a:spcAft>
              <a:buNone/>
            </a:pPr>
            <a:r>
              <a:rPr lang="en-US" sz="3000" dirty="0"/>
              <a:t>	— but semantic footprint of NT “apostle” is smaller than “sent one”</a:t>
            </a:r>
          </a:p>
          <a:p>
            <a:pPr marL="0" indent="0">
              <a:lnSpc>
                <a:spcPct val="120000"/>
              </a:lnSpc>
              <a:spcAft>
                <a:spcPts val="600"/>
              </a:spcAft>
              <a:buNone/>
            </a:pPr>
            <a:r>
              <a:rPr lang="en-US" sz="3000" dirty="0"/>
              <a:t>	— twelve specific men, specific calling, specific tasks, specific gifts </a:t>
            </a:r>
          </a:p>
          <a:p>
            <a:pPr>
              <a:lnSpc>
                <a:spcPct val="120000"/>
              </a:lnSpc>
              <a:spcAft>
                <a:spcPts val="600"/>
              </a:spcAft>
            </a:pPr>
            <a:endParaRPr lang="en-US" sz="3200" dirty="0">
              <a:cs typeface="Calibri" panose="020F0502020204030204" pitchFamily="34" charset="0"/>
            </a:endParaRPr>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242694" y="1248344"/>
            <a:ext cx="685800" cy="685800"/>
          </a:xfrm>
          <a:prstGeom prst="rect">
            <a:avLst/>
          </a:prstGeom>
        </p:spPr>
      </p:pic>
    </p:spTree>
    <p:extLst>
      <p:ext uri="{BB962C8B-B14F-4D97-AF65-F5344CB8AC3E}">
        <p14:creationId xmlns:p14="http://schemas.microsoft.com/office/powerpoint/2010/main" val="2799471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473150" y="398195"/>
            <a:ext cx="10680404" cy="1260000"/>
          </a:xfrm>
        </p:spPr>
        <p:txBody>
          <a:bodyPr>
            <a:noAutofit/>
          </a:bodyPr>
          <a:lstStyle/>
          <a:p>
            <a:pPr algn="ctr"/>
            <a:r>
              <a:rPr lang="en-US" sz="3600" dirty="0"/>
              <a:t>COGNATE  FALLACY  ILLUSTRATED  IN  </a:t>
            </a:r>
            <a:r>
              <a:rPr lang="en-US" sz="3600" dirty="0" err="1"/>
              <a:t>eNGLISH</a:t>
            </a:r>
            <a:endParaRPr lang="en-US" sz="3600" dirty="0"/>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1892595" y="1786914"/>
            <a:ext cx="8952616" cy="4961216"/>
          </a:xfrm>
        </p:spPr>
        <p:txBody>
          <a:bodyPr>
            <a:normAutofit/>
          </a:bodyPr>
          <a:lstStyle/>
          <a:p>
            <a:pPr>
              <a:lnSpc>
                <a:spcPct val="120000"/>
              </a:lnSpc>
              <a:spcAft>
                <a:spcPts val="0"/>
              </a:spcAft>
            </a:pPr>
            <a:r>
              <a:rPr lang="en-US" sz="3000" dirty="0"/>
              <a:t>verb </a:t>
            </a:r>
            <a:r>
              <a:rPr lang="en-US" sz="3000" i="1" dirty="0"/>
              <a:t>desert</a:t>
            </a:r>
            <a:r>
              <a:rPr lang="en-US" sz="3000" dirty="0"/>
              <a:t> =  “abandon”</a:t>
            </a:r>
          </a:p>
          <a:p>
            <a:pPr>
              <a:lnSpc>
                <a:spcPct val="120000"/>
              </a:lnSpc>
              <a:spcAft>
                <a:spcPts val="3000"/>
              </a:spcAft>
            </a:pPr>
            <a:r>
              <a:rPr lang="en-US" sz="3000" dirty="0"/>
              <a:t>noun </a:t>
            </a:r>
            <a:r>
              <a:rPr lang="en-US" sz="3000" i="1" dirty="0"/>
              <a:t>desert</a:t>
            </a:r>
            <a:r>
              <a:rPr lang="en-US" sz="3000" dirty="0"/>
              <a:t> = “desolate, dry place”</a:t>
            </a:r>
          </a:p>
          <a:p>
            <a:pPr>
              <a:lnSpc>
                <a:spcPct val="120000"/>
              </a:lnSpc>
              <a:spcAft>
                <a:spcPts val="0"/>
              </a:spcAft>
            </a:pPr>
            <a:r>
              <a:rPr lang="en-US" sz="3000" dirty="0"/>
              <a:t>verb </a:t>
            </a:r>
            <a:r>
              <a:rPr lang="en-US" sz="3000" i="1" dirty="0"/>
              <a:t>refuse</a:t>
            </a:r>
            <a:r>
              <a:rPr lang="en-US" sz="3000" dirty="0"/>
              <a:t> = “decline, reject”</a:t>
            </a:r>
          </a:p>
          <a:p>
            <a:pPr>
              <a:lnSpc>
                <a:spcPct val="120000"/>
              </a:lnSpc>
              <a:spcAft>
                <a:spcPts val="3000"/>
              </a:spcAft>
            </a:pPr>
            <a:r>
              <a:rPr lang="en-US" sz="3000" dirty="0"/>
              <a:t>noun </a:t>
            </a:r>
            <a:r>
              <a:rPr lang="en-US" sz="3000" i="1" dirty="0"/>
              <a:t>refuse</a:t>
            </a:r>
            <a:r>
              <a:rPr lang="en-US" sz="3000" dirty="0"/>
              <a:t> = “garbage”</a:t>
            </a:r>
          </a:p>
          <a:p>
            <a:pPr>
              <a:lnSpc>
                <a:spcPct val="120000"/>
              </a:lnSpc>
              <a:spcAft>
                <a:spcPts val="0"/>
              </a:spcAft>
            </a:pPr>
            <a:r>
              <a:rPr lang="en-US" sz="3000" dirty="0"/>
              <a:t>verb </a:t>
            </a:r>
            <a:r>
              <a:rPr lang="en-US" sz="3000" i="1" dirty="0"/>
              <a:t>overlook</a:t>
            </a:r>
            <a:r>
              <a:rPr lang="en-US" sz="3000" dirty="0"/>
              <a:t> = “fail to notice”</a:t>
            </a:r>
          </a:p>
          <a:p>
            <a:pPr>
              <a:lnSpc>
                <a:spcPct val="120000"/>
              </a:lnSpc>
              <a:spcAft>
                <a:spcPts val="1800"/>
              </a:spcAft>
            </a:pPr>
            <a:r>
              <a:rPr lang="en-US" sz="3000" dirty="0"/>
              <a:t>noun </a:t>
            </a:r>
            <a:r>
              <a:rPr lang="en-US" sz="3000" i="1" dirty="0"/>
              <a:t>overlook</a:t>
            </a:r>
            <a:r>
              <a:rPr lang="en-US" sz="3000" dirty="0"/>
              <a:t> = “vantage point with great view” </a:t>
            </a:r>
          </a:p>
          <a:p>
            <a:pPr marL="0" indent="0">
              <a:lnSpc>
                <a:spcPct val="120000"/>
              </a:lnSpc>
              <a:spcAft>
                <a:spcPts val="600"/>
              </a:spcAft>
              <a:buNone/>
            </a:pPr>
            <a:r>
              <a:rPr lang="en-US" sz="3000" dirty="0"/>
              <a:t>	</a:t>
            </a:r>
            <a:endParaRPr lang="en-US" sz="3200" dirty="0">
              <a:cs typeface="Calibri" panose="020F0502020204030204" pitchFamily="34" charset="0"/>
            </a:endParaRPr>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242694" y="524698"/>
            <a:ext cx="685800" cy="685800"/>
          </a:xfrm>
          <a:prstGeom prst="rect">
            <a:avLst/>
          </a:prstGeom>
        </p:spPr>
      </p:pic>
    </p:spTree>
    <p:extLst>
      <p:ext uri="{BB962C8B-B14F-4D97-AF65-F5344CB8AC3E}">
        <p14:creationId xmlns:p14="http://schemas.microsoft.com/office/powerpoint/2010/main" val="4036346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590108" y="0"/>
            <a:ext cx="8517576" cy="1156807"/>
          </a:xfrm>
        </p:spPr>
        <p:txBody>
          <a:bodyPr>
            <a:noAutofit/>
          </a:bodyPr>
          <a:lstStyle/>
          <a:p>
            <a:pPr algn="ctr"/>
            <a:r>
              <a:rPr lang="en-US" sz="3600" dirty="0"/>
              <a:t>HIGHLIGHTS</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419137" y="1102241"/>
            <a:ext cx="11291776" cy="5523983"/>
          </a:xfrm>
        </p:spPr>
        <p:txBody>
          <a:bodyPr>
            <a:noAutofit/>
          </a:bodyPr>
          <a:lstStyle/>
          <a:p>
            <a:pPr>
              <a:lnSpc>
                <a:spcPct val="120000"/>
              </a:lnSpc>
              <a:spcAft>
                <a:spcPts val="300"/>
              </a:spcAft>
            </a:pPr>
            <a:r>
              <a:rPr lang="en-US" sz="2400" dirty="0"/>
              <a:t>Found six more pretrib passages in </a:t>
            </a:r>
            <a:r>
              <a:rPr lang="en-US" sz="2400" b="1" dirty="0">
                <a:solidFill>
                  <a:schemeClr val="accent1"/>
                </a:solidFill>
              </a:rPr>
              <a:t>Eusebius</a:t>
            </a:r>
            <a:r>
              <a:rPr lang="en-US" sz="2400" dirty="0"/>
              <a:t>, total of nine</a:t>
            </a:r>
          </a:p>
          <a:p>
            <a:pPr marL="457200" lvl="1" indent="0">
              <a:lnSpc>
                <a:spcPct val="120000"/>
              </a:lnSpc>
              <a:spcAft>
                <a:spcPts val="300"/>
              </a:spcAft>
              <a:buNone/>
            </a:pPr>
            <a:r>
              <a:rPr lang="en-US" sz="2400" dirty="0"/>
              <a:t>— well-known scholar in </a:t>
            </a:r>
            <a:r>
              <a:rPr lang="en-US" sz="2400" dirty="0">
                <a:latin typeface="Calibri" panose="020F0502020204030204" pitchFamily="34" charset="0"/>
                <a:cs typeface="Calibri" panose="020F0502020204030204" pitchFamily="34" charset="0"/>
              </a:rPr>
              <a:t>4</a:t>
            </a:r>
            <a:r>
              <a:rPr lang="en-US" sz="2400" dirty="0"/>
              <a:t>th cent, amillennial, followed allegorical method </a:t>
            </a:r>
          </a:p>
          <a:p>
            <a:pPr marL="457200" lvl="1" indent="0">
              <a:lnSpc>
                <a:spcPct val="120000"/>
              </a:lnSpc>
              <a:spcAft>
                <a:spcPts val="300"/>
              </a:spcAft>
              <a:buNone/>
            </a:pPr>
            <a:r>
              <a:rPr lang="en-US" sz="2400" dirty="0"/>
              <a:t>— examine two new discoveries which I didn’t present last year</a:t>
            </a:r>
          </a:p>
          <a:p>
            <a:pPr marL="457200" lvl="1" indent="0">
              <a:lnSpc>
                <a:spcPct val="120000"/>
              </a:lnSpc>
              <a:spcAft>
                <a:spcPts val="2400"/>
              </a:spcAft>
              <a:buNone/>
            </a:pPr>
            <a:r>
              <a:rPr lang="en-US" sz="2400" dirty="0"/>
              <a:t>— further evidence that </a:t>
            </a:r>
            <a:r>
              <a:rPr lang="en-US" sz="2400" dirty="0" err="1"/>
              <a:t>amill</a:t>
            </a:r>
            <a:r>
              <a:rPr lang="en-US" sz="2400" dirty="0"/>
              <a:t> and pretrib were distinct issues in the early church</a:t>
            </a:r>
          </a:p>
          <a:p>
            <a:pPr>
              <a:lnSpc>
                <a:spcPct val="120000"/>
              </a:lnSpc>
              <a:spcAft>
                <a:spcPts val="300"/>
              </a:spcAft>
            </a:pPr>
            <a:r>
              <a:rPr lang="en-US" sz="2400" dirty="0">
                <a:cs typeface="Times New Roman" panose="02020603050405020304" pitchFamily="18" charset="0"/>
              </a:rPr>
              <a:t>Found potential resolution to the </a:t>
            </a:r>
            <a:r>
              <a:rPr lang="en-US" sz="2400" b="1" dirty="0">
                <a:solidFill>
                  <a:schemeClr val="accent1"/>
                </a:solidFill>
                <a:cs typeface="Times New Roman" panose="02020603050405020304" pitchFamily="18" charset="0"/>
              </a:rPr>
              <a:t>Irenaeus</a:t>
            </a:r>
            <a:r>
              <a:rPr lang="en-US" sz="2400" dirty="0">
                <a:cs typeface="Times New Roman" panose="02020603050405020304" pitchFamily="18" charset="0"/>
              </a:rPr>
              <a:t> conundrum</a:t>
            </a:r>
            <a:endParaRPr lang="en-US" sz="2400" dirty="0">
              <a:latin typeface="Corbel" panose="020B0503020204020204" pitchFamily="34" charset="0"/>
              <a:cs typeface="Times New Roman" panose="02020603050405020304" pitchFamily="18" charset="0"/>
            </a:endParaRPr>
          </a:p>
          <a:p>
            <a:pPr marL="457200" lvl="1" indent="0">
              <a:lnSpc>
                <a:spcPct val="120000"/>
              </a:lnSpc>
              <a:spcAft>
                <a:spcPts val="300"/>
              </a:spcAft>
              <a:buNone/>
            </a:pPr>
            <a:r>
              <a:rPr lang="en-US" sz="2400" dirty="0">
                <a:latin typeface="Corbel" panose="020B0503020204020204" pitchFamily="34" charset="0"/>
                <a:cs typeface="Times New Roman" panose="02020603050405020304" pitchFamily="18" charset="0"/>
              </a:rPr>
              <a:t>— born c. </a:t>
            </a:r>
            <a:r>
              <a:rPr lang="en-US" sz="2400" dirty="0">
                <a:latin typeface="Calibri" panose="020F0502020204030204" pitchFamily="34" charset="0"/>
                <a:cs typeface="Calibri" panose="020F0502020204030204" pitchFamily="34" charset="0"/>
              </a:rPr>
              <a:t>130</a:t>
            </a:r>
            <a:r>
              <a:rPr lang="en-US" sz="2400" dirty="0">
                <a:latin typeface="Corbel" panose="020B0503020204020204" pitchFamily="34" charset="0"/>
                <a:cs typeface="Times New Roman" panose="02020603050405020304" pitchFamily="18" charset="0"/>
              </a:rPr>
              <a:t>, </a:t>
            </a:r>
            <a:r>
              <a:rPr lang="en-US" sz="2400" dirty="0">
                <a:cs typeface="Times New Roman" panose="02020603050405020304" pitchFamily="18" charset="0"/>
              </a:rPr>
              <a:t>died c. </a:t>
            </a:r>
            <a:r>
              <a:rPr lang="en-US" sz="2400" dirty="0">
                <a:latin typeface="Calibri" panose="020F0502020204030204" pitchFamily="34" charset="0"/>
                <a:cs typeface="Calibri" panose="020F0502020204030204" pitchFamily="34" charset="0"/>
              </a:rPr>
              <a:t>202; </a:t>
            </a:r>
            <a:r>
              <a:rPr lang="en-US" sz="2400" dirty="0">
                <a:cs typeface="Calibri" panose="020F0502020204030204" pitchFamily="34" charset="0"/>
              </a:rPr>
              <a:t>bishop of </a:t>
            </a:r>
            <a:r>
              <a:rPr lang="en-US" sz="2400" dirty="0" err="1">
                <a:cs typeface="Calibri" panose="020F0502020204030204" pitchFamily="34" charset="0"/>
              </a:rPr>
              <a:t>Lugdunum</a:t>
            </a:r>
            <a:r>
              <a:rPr lang="en-US" sz="2400" dirty="0">
                <a:cs typeface="Calibri" panose="020F0502020204030204" pitchFamily="34" charset="0"/>
              </a:rPr>
              <a:t>, now Lyons in Southern France</a:t>
            </a:r>
          </a:p>
          <a:p>
            <a:pPr marL="457200" lvl="1" indent="0">
              <a:lnSpc>
                <a:spcPct val="120000"/>
              </a:lnSpc>
              <a:spcAft>
                <a:spcPts val="2400"/>
              </a:spcAft>
              <a:buNone/>
            </a:pPr>
            <a:r>
              <a:rPr lang="en-US" sz="2400" dirty="0">
                <a:cs typeface="Times New Roman" panose="02020603050405020304" pitchFamily="18" charset="0"/>
              </a:rPr>
              <a:t>— his supposed post-tribulation rapture passage (</a:t>
            </a:r>
            <a:r>
              <a:rPr lang="en-US" sz="2400" dirty="0">
                <a:latin typeface="Calibri" panose="020F0502020204030204" pitchFamily="34" charset="0"/>
                <a:cs typeface="Calibri" panose="020F0502020204030204" pitchFamily="34" charset="0"/>
              </a:rPr>
              <a:t>5.26.1</a:t>
            </a:r>
            <a:r>
              <a:rPr lang="en-US" sz="2400" dirty="0">
                <a:cs typeface="Times New Roman" panose="02020603050405020304" pitchFamily="18" charset="0"/>
              </a:rPr>
              <a:t>) isn’t what it seems</a:t>
            </a:r>
          </a:p>
          <a:p>
            <a:pPr>
              <a:lnSpc>
                <a:spcPct val="120000"/>
              </a:lnSpc>
              <a:spcAft>
                <a:spcPts val="300"/>
              </a:spcAft>
            </a:pPr>
            <a:r>
              <a:rPr lang="en-US" sz="2400" dirty="0"/>
              <a:t>Found strong opposition to pretrib rapture in </a:t>
            </a:r>
            <a:r>
              <a:rPr lang="en-US" sz="2400" b="1" dirty="0">
                <a:solidFill>
                  <a:schemeClr val="accent1"/>
                </a:solidFill>
              </a:rPr>
              <a:t>Macarius</a:t>
            </a:r>
          </a:p>
          <a:p>
            <a:pPr marL="0" indent="0">
              <a:lnSpc>
                <a:spcPct val="120000"/>
              </a:lnSpc>
              <a:spcAft>
                <a:spcPts val="300"/>
              </a:spcAft>
              <a:buNone/>
            </a:pPr>
            <a:r>
              <a:rPr lang="en-US" sz="2400" dirty="0"/>
              <a:t>	— Coptic monk (</a:t>
            </a:r>
            <a:r>
              <a:rPr lang="en-US" sz="2400" dirty="0">
                <a:latin typeface="Calibri" panose="020F0502020204030204" pitchFamily="34" charset="0"/>
                <a:cs typeface="Calibri" panose="020F0502020204030204" pitchFamily="34" charset="0"/>
              </a:rPr>
              <a:t>300-390</a:t>
            </a:r>
            <a:r>
              <a:rPr lang="en-US" sz="2400" dirty="0"/>
              <a:t>), amillennial, followed allegorical method</a:t>
            </a:r>
          </a:p>
          <a:p>
            <a:pPr marL="0" indent="0">
              <a:lnSpc>
                <a:spcPct val="120000"/>
              </a:lnSpc>
              <a:spcAft>
                <a:spcPts val="1600"/>
              </a:spcAft>
              <a:buNone/>
            </a:pPr>
            <a:r>
              <a:rPr lang="en-US" sz="2400" dirty="0"/>
              <a:t>	— examine his rejection of the rapture and post-trib explanation of </a:t>
            </a:r>
            <a:r>
              <a:rPr lang="en-US" sz="2400" dirty="0">
                <a:latin typeface="Calibri" panose="020F0502020204030204" pitchFamily="34" charset="0"/>
                <a:cs typeface="Calibri" panose="020F0502020204030204" pitchFamily="34" charset="0"/>
              </a:rPr>
              <a:t>1</a:t>
            </a:r>
            <a:r>
              <a:rPr lang="en-US" sz="2400" dirty="0"/>
              <a:t> Thess. </a:t>
            </a:r>
            <a:r>
              <a:rPr lang="en-US" sz="2400" dirty="0">
                <a:latin typeface="Calibri" panose="020F0502020204030204" pitchFamily="34" charset="0"/>
                <a:cs typeface="Calibri" panose="020F0502020204030204" pitchFamily="34" charset="0"/>
              </a:rPr>
              <a:t>4:13-18</a:t>
            </a:r>
            <a:r>
              <a:rPr lang="en-US" sz="2400" dirty="0"/>
              <a:t> </a:t>
            </a:r>
          </a:p>
          <a:p>
            <a:pPr>
              <a:lnSpc>
                <a:spcPct val="120000"/>
              </a:lnSpc>
              <a:spcAft>
                <a:spcPts val="1600"/>
              </a:spcAft>
            </a:pPr>
            <a:r>
              <a:rPr lang="en-US" sz="2400" dirty="0"/>
              <a:t>	</a:t>
            </a:r>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418605" y="393405"/>
            <a:ext cx="685800" cy="685800"/>
          </a:xfrm>
          <a:prstGeom prst="rect">
            <a:avLst/>
          </a:prstGeom>
        </p:spPr>
      </p:pic>
    </p:spTree>
    <p:extLst>
      <p:ext uri="{BB962C8B-B14F-4D97-AF65-F5344CB8AC3E}">
        <p14:creationId xmlns:p14="http://schemas.microsoft.com/office/powerpoint/2010/main" val="1678882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664536" y="109870"/>
            <a:ext cx="10680404" cy="1260000"/>
          </a:xfrm>
        </p:spPr>
        <p:txBody>
          <a:bodyPr>
            <a:noAutofit/>
          </a:bodyPr>
          <a:lstStyle/>
          <a:p>
            <a:pPr algn="ctr"/>
            <a:r>
              <a:rPr lang="en-US" sz="3600" dirty="0"/>
              <a:t>COGNATE  FALLACY  —  </a:t>
            </a:r>
            <a:r>
              <a:rPr lang="en-US" sz="3600" i="1" dirty="0"/>
              <a:t>APOSTASIS</a:t>
            </a:r>
            <a:r>
              <a:rPr lang="en-US" sz="3600" dirty="0"/>
              <a:t> FAMILY</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698739" y="1881377"/>
            <a:ext cx="11229755" cy="4555935"/>
          </a:xfrm>
        </p:spPr>
        <p:txBody>
          <a:bodyPr>
            <a:normAutofit/>
          </a:bodyPr>
          <a:lstStyle/>
          <a:p>
            <a:pPr marL="285750" marR="0" lvl="0" indent="-285750" algn="l" defTabSz="457200" rtl="0" eaLnBrk="1" fontAlgn="auto" latinLnBrk="0" hangingPunct="1">
              <a:lnSpc>
                <a:spcPct val="120000"/>
              </a:lnSpc>
              <a:spcBef>
                <a:spcPts val="0"/>
              </a:spcBef>
              <a:spcAft>
                <a:spcPts val="2400"/>
              </a:spcAft>
              <a:buClr>
                <a:prstClr val="white"/>
              </a:buClr>
              <a:buSzPct val="100000"/>
              <a:buFont typeface="Arial"/>
              <a:buChar char="•"/>
              <a:tabLst/>
              <a:defRPr/>
            </a:pPr>
            <a:r>
              <a:rPr kumimoji="0" lang="en-US" sz="3000" b="0" i="1" u="none" strike="noStrike" kern="1200" cap="none" spc="0" normalizeH="0" baseline="0" noProof="0" dirty="0">
                <a:ln>
                  <a:noFill/>
                </a:ln>
                <a:solidFill>
                  <a:prstClr val="white"/>
                </a:solidFill>
                <a:effectLst/>
                <a:uLnTx/>
                <a:uFillTx/>
                <a:latin typeface="Corbel"/>
                <a:ea typeface="+mn-ea"/>
                <a:cs typeface="+mn-cs"/>
              </a:rPr>
              <a:t>apostasia </a:t>
            </a:r>
            <a:r>
              <a:rPr kumimoji="0" lang="en-US" sz="3000" b="0" u="none" strike="noStrike" kern="1200" cap="none" spc="0" normalizeH="0" baseline="0" noProof="0" dirty="0">
                <a:ln>
                  <a:noFill/>
                </a:ln>
                <a:solidFill>
                  <a:prstClr val="white"/>
                </a:solidFill>
                <a:effectLst/>
                <a:uLnTx/>
                <a:uFillTx/>
                <a:latin typeface="Corbel"/>
                <a:ea typeface="+mn-ea"/>
                <a:cs typeface="+mn-cs"/>
              </a:rPr>
              <a:t>belongs to the </a:t>
            </a:r>
            <a:r>
              <a:rPr kumimoji="0" lang="en-US" sz="3000" b="0" i="1" u="none" strike="noStrike" kern="1200" cap="none" spc="0" normalizeH="0" baseline="0" noProof="0" dirty="0">
                <a:ln>
                  <a:noFill/>
                </a:ln>
                <a:solidFill>
                  <a:prstClr val="white"/>
                </a:solidFill>
                <a:effectLst/>
                <a:uLnTx/>
                <a:uFillTx/>
                <a:latin typeface="Corbel"/>
                <a:ea typeface="+mn-ea"/>
                <a:cs typeface="+mn-cs"/>
              </a:rPr>
              <a:t>apostasis</a:t>
            </a:r>
            <a:r>
              <a:rPr kumimoji="0" lang="en-US" sz="3000" b="0" u="none" strike="noStrike" kern="1200" cap="none" spc="0" normalizeH="0" baseline="0" noProof="0" dirty="0">
                <a:ln>
                  <a:noFill/>
                </a:ln>
                <a:solidFill>
                  <a:prstClr val="white"/>
                </a:solidFill>
                <a:effectLst/>
                <a:uLnTx/>
                <a:uFillTx/>
                <a:latin typeface="Corbel"/>
                <a:ea typeface="+mn-ea"/>
                <a:cs typeface="+mn-cs"/>
              </a:rPr>
              <a:t> family</a:t>
            </a:r>
            <a:endParaRPr kumimoji="0" lang="en-US" sz="3000" b="0" i="1" u="none" strike="noStrike" kern="1200" cap="none" spc="0" normalizeH="0" baseline="0" noProof="0" dirty="0">
              <a:ln>
                <a:noFill/>
              </a:ln>
              <a:solidFill>
                <a:prstClr val="white"/>
              </a:solidFill>
              <a:effectLst/>
              <a:uLnTx/>
              <a:uFillTx/>
              <a:latin typeface="Corbel"/>
              <a:ea typeface="+mn-ea"/>
              <a:cs typeface="+mn-cs"/>
            </a:endParaRPr>
          </a:p>
          <a:p>
            <a:pPr marL="285750" marR="0" lvl="0" indent="-285750" algn="l" defTabSz="457200" rtl="0" eaLnBrk="1" fontAlgn="auto" latinLnBrk="0" hangingPunct="1">
              <a:spcBef>
                <a:spcPts val="0"/>
              </a:spcBef>
              <a:spcAft>
                <a:spcPts val="600"/>
              </a:spcAft>
              <a:buClr>
                <a:prstClr val="white"/>
              </a:buClr>
              <a:buSzPct val="100000"/>
              <a:buFont typeface="Arial"/>
              <a:buChar char="•"/>
              <a:tabLst/>
              <a:defRPr/>
            </a:pPr>
            <a:r>
              <a:rPr kumimoji="0" lang="en-US" sz="3000" b="0" i="1" u="none" strike="noStrike" kern="1200" cap="none" spc="0" normalizeH="0" baseline="0" noProof="0" dirty="0" err="1">
                <a:ln>
                  <a:noFill/>
                </a:ln>
                <a:solidFill>
                  <a:prstClr val="white"/>
                </a:solidFill>
                <a:effectLst/>
                <a:uLnTx/>
                <a:uFillTx/>
                <a:latin typeface="Corbel"/>
                <a:ea typeface="+mn-ea"/>
                <a:cs typeface="+mn-cs"/>
              </a:rPr>
              <a:t>apostasis</a:t>
            </a:r>
            <a:r>
              <a:rPr kumimoji="0" lang="en-US" sz="3000" b="0" i="0" u="none" strike="noStrike" kern="1200" cap="none" spc="0" normalizeH="0" baseline="0" noProof="0" dirty="0">
                <a:ln>
                  <a:noFill/>
                </a:ln>
                <a:solidFill>
                  <a:prstClr val="white"/>
                </a:solidFill>
                <a:effectLst/>
                <a:uLnTx/>
                <a:uFillTx/>
                <a:latin typeface="Corbel"/>
                <a:ea typeface="+mn-ea"/>
                <a:cs typeface="+mn-cs"/>
              </a:rPr>
              <a:t> family</a:t>
            </a:r>
          </a:p>
          <a:p>
            <a:pPr marL="0" marR="0" lvl="0" indent="0" algn="l" defTabSz="457200" rtl="0" eaLnBrk="1" fontAlgn="auto" latinLnBrk="0" hangingPunct="1">
              <a:spcBef>
                <a:spcPts val="0"/>
              </a:spcBef>
              <a:spcAft>
                <a:spcPts val="600"/>
              </a:spcAft>
              <a:buClr>
                <a:prstClr val="white"/>
              </a:buClr>
              <a:buSzPct val="100000"/>
              <a:buNone/>
              <a:tabLst/>
              <a:defRPr/>
            </a:pPr>
            <a:r>
              <a:rPr kumimoji="0" lang="en-US" sz="3000" b="0" i="0" u="none" strike="noStrike" kern="1200" cap="none" spc="0" normalizeH="0" baseline="0" noProof="0" dirty="0">
                <a:ln>
                  <a:noFill/>
                </a:ln>
                <a:solidFill>
                  <a:prstClr val="white"/>
                </a:solidFill>
                <a:effectLst/>
                <a:uLnTx/>
                <a:uFillTx/>
                <a:latin typeface="Corbel"/>
                <a:ea typeface="+mn-ea"/>
                <a:cs typeface="+mn-cs"/>
              </a:rPr>
              <a:t>	— tight-knit family of cognates derived from </a:t>
            </a:r>
            <a:r>
              <a:rPr kumimoji="0" lang="en-US" sz="3000" b="0" i="1" u="none" strike="noStrike" kern="1200" cap="none" spc="0" normalizeH="0" baseline="0" noProof="0" dirty="0" err="1">
                <a:ln>
                  <a:noFill/>
                </a:ln>
                <a:solidFill>
                  <a:prstClr val="white"/>
                </a:solidFill>
                <a:effectLst/>
                <a:uLnTx/>
                <a:uFillTx/>
                <a:latin typeface="Corbel"/>
                <a:ea typeface="+mn-ea"/>
                <a:cs typeface="+mn-cs"/>
              </a:rPr>
              <a:t>aphistemi</a:t>
            </a:r>
            <a:r>
              <a:rPr kumimoji="0" lang="en-US" sz="3000" b="0" i="0" u="none" strike="noStrike" kern="1200" cap="none" spc="0" normalizeH="0" baseline="0" noProof="0" dirty="0">
                <a:ln>
                  <a:noFill/>
                </a:ln>
                <a:solidFill>
                  <a:prstClr val="white"/>
                </a:solidFill>
                <a:effectLst/>
                <a:uLnTx/>
                <a:uFillTx/>
                <a:latin typeface="Corbel"/>
                <a:ea typeface="+mn-ea"/>
                <a:cs typeface="+mn-cs"/>
              </a:rPr>
              <a:t> </a:t>
            </a:r>
          </a:p>
          <a:p>
            <a:pPr marL="0" marR="0" lvl="0" indent="0" algn="l" defTabSz="457200" rtl="0" eaLnBrk="1" fontAlgn="auto" latinLnBrk="0" hangingPunct="1">
              <a:lnSpc>
                <a:spcPct val="120000"/>
              </a:lnSpc>
              <a:spcBef>
                <a:spcPts val="0"/>
              </a:spcBef>
              <a:spcAft>
                <a:spcPts val="2400"/>
              </a:spcAft>
              <a:buClr>
                <a:prstClr val="white"/>
              </a:buClr>
              <a:buSzPct val="100000"/>
              <a:buNone/>
              <a:tabLst/>
              <a:defRPr/>
            </a:pPr>
            <a:r>
              <a:rPr kumimoji="0" lang="en-US" sz="3000" b="0" i="0" u="none" strike="noStrike" kern="1200" cap="none" spc="0" normalizeH="0" baseline="0" noProof="0" dirty="0">
                <a:ln>
                  <a:noFill/>
                </a:ln>
                <a:solidFill>
                  <a:prstClr val="white"/>
                </a:solidFill>
                <a:effectLst/>
                <a:uLnTx/>
                <a:uFillTx/>
                <a:latin typeface="Corbel"/>
                <a:ea typeface="+mn-ea"/>
                <a:cs typeface="+mn-cs"/>
              </a:rPr>
              <a:t>	— semantic range significantly smaller than </a:t>
            </a:r>
            <a:r>
              <a:rPr kumimoji="0" lang="en-US" sz="3000" b="0" i="1" u="none" strike="noStrike" kern="1200" cap="none" spc="0" normalizeH="0" baseline="0" noProof="0" dirty="0" err="1">
                <a:ln>
                  <a:noFill/>
                </a:ln>
                <a:solidFill>
                  <a:prstClr val="white"/>
                </a:solidFill>
                <a:effectLst/>
                <a:uLnTx/>
                <a:uFillTx/>
                <a:latin typeface="Corbel"/>
                <a:ea typeface="+mn-ea"/>
                <a:cs typeface="+mn-cs"/>
              </a:rPr>
              <a:t>aphistemi</a:t>
            </a:r>
            <a:endParaRPr kumimoji="0" lang="en-US" sz="3000" b="0" i="1" u="none" strike="noStrike" kern="1200" cap="none" spc="0" normalizeH="0" baseline="0" noProof="0" dirty="0">
              <a:ln>
                <a:noFill/>
              </a:ln>
              <a:solidFill>
                <a:prstClr val="white"/>
              </a:solidFill>
              <a:effectLst/>
              <a:uLnTx/>
              <a:uFillTx/>
              <a:latin typeface="Corbel"/>
              <a:ea typeface="+mn-ea"/>
              <a:cs typeface="+mn-cs"/>
            </a:endParaRPr>
          </a:p>
          <a:p>
            <a:pPr>
              <a:lnSpc>
                <a:spcPct val="120000"/>
              </a:lnSpc>
              <a:spcAft>
                <a:spcPts val="2400"/>
              </a:spcAft>
            </a:pPr>
            <a:r>
              <a:rPr lang="en-US" sz="3000" dirty="0"/>
              <a:t>a</a:t>
            </a:r>
            <a:r>
              <a:rPr lang="en-US" sz="3000" i="1" dirty="0"/>
              <a:t>postasis</a:t>
            </a:r>
            <a:r>
              <a:rPr lang="en-US" sz="3000" dirty="0"/>
              <a:t> family revolves around rebellion, apostasy, scient. senses </a:t>
            </a:r>
          </a:p>
          <a:p>
            <a:pPr>
              <a:lnSpc>
                <a:spcPct val="120000"/>
              </a:lnSpc>
              <a:spcAft>
                <a:spcPts val="1800"/>
              </a:spcAft>
            </a:pPr>
            <a:r>
              <a:rPr lang="en-US" sz="3000" dirty="0"/>
              <a:t>seven nouns, one adjective, two verbs, one gerund, one adverb</a:t>
            </a:r>
            <a:endParaRPr lang="en-US" sz="3200" dirty="0">
              <a:cs typeface="Calibri" panose="020F0502020204030204" pitchFamily="34" charset="0"/>
            </a:endParaRPr>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659140" y="843675"/>
            <a:ext cx="685800" cy="685800"/>
          </a:xfrm>
          <a:prstGeom prst="rect">
            <a:avLst/>
          </a:prstGeom>
        </p:spPr>
      </p:pic>
    </p:spTree>
    <p:extLst>
      <p:ext uri="{BB962C8B-B14F-4D97-AF65-F5344CB8AC3E}">
        <p14:creationId xmlns:p14="http://schemas.microsoft.com/office/powerpoint/2010/main" val="781830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755798" y="207843"/>
            <a:ext cx="10680404" cy="1260000"/>
          </a:xfrm>
        </p:spPr>
        <p:txBody>
          <a:bodyPr>
            <a:noAutofit/>
          </a:bodyPr>
          <a:lstStyle/>
          <a:p>
            <a:pPr algn="ctr"/>
            <a:r>
              <a:rPr lang="en-US" sz="3600" i="1" dirty="0"/>
              <a:t>APOSTASIS</a:t>
            </a:r>
            <a:r>
              <a:rPr lang="en-US" sz="3600" dirty="0"/>
              <a:t>  FAMILY  NOUNS</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115185" y="1409089"/>
            <a:ext cx="11961630" cy="4839311"/>
          </a:xfrm>
        </p:spPr>
        <p:txBody>
          <a:bodyPr>
            <a:normAutofit/>
          </a:bodyPr>
          <a:lstStyle/>
          <a:p>
            <a:pPr>
              <a:lnSpc>
                <a:spcPct val="120000"/>
              </a:lnSpc>
              <a:spcAft>
                <a:spcPts val="1200"/>
              </a:spcAft>
            </a:pPr>
            <a:r>
              <a:rPr lang="en-US" sz="3000" i="1" dirty="0"/>
              <a:t>apostasis </a:t>
            </a:r>
            <a:r>
              <a:rPr lang="en-US" sz="3000" dirty="0"/>
              <a:t>= rebellion, apostasy — also common scient. and tech. senses</a:t>
            </a:r>
          </a:p>
          <a:p>
            <a:pPr>
              <a:lnSpc>
                <a:spcPct val="120000"/>
              </a:lnSpc>
              <a:spcAft>
                <a:spcPts val="1200"/>
              </a:spcAft>
            </a:pPr>
            <a:r>
              <a:rPr lang="en-US" sz="3000" i="1" dirty="0"/>
              <a:t>apostasia</a:t>
            </a:r>
            <a:r>
              <a:rPr lang="en-US" sz="3000" dirty="0"/>
              <a:t> = 	rebellion, apostasy — also rare scient. and tech. senses</a:t>
            </a:r>
          </a:p>
          <a:p>
            <a:pPr>
              <a:lnSpc>
                <a:spcPct val="120000"/>
              </a:lnSpc>
              <a:spcAft>
                <a:spcPts val="1200"/>
              </a:spcAft>
            </a:pPr>
            <a:r>
              <a:rPr lang="en-US" sz="3000" i="1" dirty="0" err="1">
                <a:cs typeface="Calibri" panose="020F0502020204030204" pitchFamily="34" charset="0"/>
              </a:rPr>
              <a:t>apostatēs</a:t>
            </a:r>
            <a:r>
              <a:rPr lang="en-US" sz="3000" dirty="0">
                <a:cs typeface="Calibri" panose="020F0502020204030204" pitchFamily="34" charset="0"/>
              </a:rPr>
              <a:t> = rebel, apostate, deserter, runaway</a:t>
            </a:r>
          </a:p>
          <a:p>
            <a:pPr>
              <a:lnSpc>
                <a:spcPct val="120000"/>
              </a:lnSpc>
              <a:spcAft>
                <a:spcPts val="1200"/>
              </a:spcAft>
            </a:pPr>
            <a:r>
              <a:rPr lang="en-US" sz="3000" i="1" dirty="0" err="1">
                <a:cs typeface="Calibri" panose="020F0502020204030204" pitchFamily="34" charset="0"/>
              </a:rPr>
              <a:t>apostasion</a:t>
            </a:r>
            <a:r>
              <a:rPr lang="en-US" sz="3000" dirty="0">
                <a:cs typeface="Calibri" panose="020F0502020204030204" pitchFamily="34" charset="0"/>
              </a:rPr>
              <a:t> = divorce</a:t>
            </a:r>
          </a:p>
          <a:p>
            <a:pPr>
              <a:lnSpc>
                <a:spcPct val="120000"/>
              </a:lnSpc>
              <a:spcAft>
                <a:spcPts val="1200"/>
              </a:spcAft>
            </a:pPr>
            <a:r>
              <a:rPr lang="en-US" sz="3000" i="1" dirty="0" err="1">
                <a:cs typeface="Calibri" panose="020F0502020204030204" pitchFamily="34" charset="0"/>
              </a:rPr>
              <a:t>apostatis</a:t>
            </a:r>
            <a:r>
              <a:rPr lang="en-US" sz="3000" dirty="0">
                <a:cs typeface="Calibri" panose="020F0502020204030204" pitchFamily="34" charset="0"/>
              </a:rPr>
              <a:t> (rare) = sedition, apostasy — (only in Apocrypha, Cyril of Alex.)</a:t>
            </a:r>
          </a:p>
          <a:p>
            <a:pPr>
              <a:lnSpc>
                <a:spcPct val="120000"/>
              </a:lnSpc>
              <a:spcAft>
                <a:spcPts val="1200"/>
              </a:spcAft>
            </a:pPr>
            <a:r>
              <a:rPr lang="en-US" sz="3000" i="1" dirty="0">
                <a:cs typeface="Calibri" panose="020F0502020204030204" pitchFamily="34" charset="0"/>
              </a:rPr>
              <a:t>apostatesis</a:t>
            </a:r>
            <a:r>
              <a:rPr lang="en-US" sz="3000" dirty="0">
                <a:cs typeface="Calibri" panose="020F0502020204030204" pitchFamily="34" charset="0"/>
              </a:rPr>
              <a:t> (rare) = rebellion — (only in Xenophon’s </a:t>
            </a:r>
            <a:r>
              <a:rPr lang="en-US" sz="3000" dirty="0" err="1">
                <a:cs typeface="Calibri" panose="020F0502020204030204" pitchFamily="34" charset="0"/>
              </a:rPr>
              <a:t>Cyropaedia</a:t>
            </a:r>
            <a:r>
              <a:rPr lang="en-US" sz="3000" dirty="0">
                <a:cs typeface="Calibri" panose="020F0502020204030204" pitchFamily="34" charset="0"/>
              </a:rPr>
              <a:t>)</a:t>
            </a:r>
          </a:p>
          <a:p>
            <a:pPr>
              <a:lnSpc>
                <a:spcPct val="120000"/>
              </a:lnSpc>
              <a:spcAft>
                <a:spcPts val="1200"/>
              </a:spcAft>
            </a:pPr>
            <a:r>
              <a:rPr lang="en-US" sz="3000" i="1" dirty="0" err="1">
                <a:cs typeface="Calibri" panose="020F0502020204030204" pitchFamily="34" charset="0"/>
              </a:rPr>
              <a:t>apostasēs</a:t>
            </a:r>
            <a:r>
              <a:rPr lang="en-US" sz="3000" dirty="0">
                <a:cs typeface="Calibri" panose="020F0502020204030204" pitchFamily="34" charset="0"/>
              </a:rPr>
              <a:t> = rebellion, apostasy — (Doric and Aeolic form of apostasis)</a:t>
            </a:r>
            <a:endParaRPr lang="en-US" sz="3200" dirty="0">
              <a:cs typeface="Calibri" panose="020F0502020204030204" pitchFamily="34" charset="0"/>
            </a:endParaRPr>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925493" y="396970"/>
            <a:ext cx="685800" cy="685800"/>
          </a:xfrm>
          <a:prstGeom prst="rect">
            <a:avLst/>
          </a:prstGeom>
        </p:spPr>
      </p:pic>
    </p:spTree>
    <p:extLst>
      <p:ext uri="{BB962C8B-B14F-4D97-AF65-F5344CB8AC3E}">
        <p14:creationId xmlns:p14="http://schemas.microsoft.com/office/powerpoint/2010/main" val="1282138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622006" y="452770"/>
            <a:ext cx="10680404" cy="1260000"/>
          </a:xfrm>
        </p:spPr>
        <p:txBody>
          <a:bodyPr>
            <a:noAutofit/>
          </a:bodyPr>
          <a:lstStyle/>
          <a:p>
            <a:pPr algn="ctr"/>
            <a:r>
              <a:rPr lang="en-US" sz="3600" dirty="0"/>
              <a:t>OTHER  </a:t>
            </a:r>
            <a:r>
              <a:rPr lang="en-US" sz="3600" i="1" dirty="0"/>
              <a:t>APOSTASIS</a:t>
            </a:r>
            <a:r>
              <a:rPr lang="en-US" sz="3600" dirty="0"/>
              <a:t>  FAMILY  WORDS</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2023729" y="2061007"/>
            <a:ext cx="8144541" cy="3957021"/>
          </a:xfrm>
        </p:spPr>
        <p:txBody>
          <a:bodyPr>
            <a:normAutofit/>
          </a:bodyPr>
          <a:lstStyle/>
          <a:p>
            <a:pPr>
              <a:lnSpc>
                <a:spcPct val="120000"/>
              </a:lnSpc>
              <a:spcAft>
                <a:spcPts val="1200"/>
              </a:spcAft>
            </a:pPr>
            <a:r>
              <a:rPr lang="en-US" sz="3000" dirty="0"/>
              <a:t>the adjective is </a:t>
            </a:r>
            <a:r>
              <a:rPr lang="en-US" sz="3000" i="1" dirty="0"/>
              <a:t>apostatikos</a:t>
            </a:r>
            <a:r>
              <a:rPr lang="en-US" sz="3000" dirty="0"/>
              <a:t> = rebellious</a:t>
            </a:r>
          </a:p>
          <a:p>
            <a:pPr>
              <a:lnSpc>
                <a:spcPct val="120000"/>
              </a:lnSpc>
              <a:spcAft>
                <a:spcPts val="1200"/>
              </a:spcAft>
            </a:pPr>
            <a:r>
              <a:rPr lang="en-US" sz="3000" dirty="0"/>
              <a:t>the adverb is </a:t>
            </a:r>
            <a:r>
              <a:rPr lang="en-US" sz="3000" i="1" dirty="0" err="1"/>
              <a:t>apostatik</a:t>
            </a:r>
            <a:r>
              <a:rPr lang="en-US" sz="3200" i="1" dirty="0" err="1">
                <a:effectLst/>
              </a:rPr>
              <a:t>ō</a:t>
            </a:r>
            <a:r>
              <a:rPr lang="en-US" sz="3000" i="1" dirty="0" err="1"/>
              <a:t>s</a:t>
            </a:r>
            <a:r>
              <a:rPr lang="en-US" sz="3000" dirty="0"/>
              <a:t> = rebelliously</a:t>
            </a:r>
          </a:p>
          <a:p>
            <a:pPr>
              <a:lnSpc>
                <a:spcPct val="120000"/>
              </a:lnSpc>
              <a:spcAft>
                <a:spcPts val="1200"/>
              </a:spcAft>
            </a:pPr>
            <a:r>
              <a:rPr lang="en-US" sz="3000" dirty="0"/>
              <a:t>the gerund is </a:t>
            </a:r>
            <a:r>
              <a:rPr lang="en-US" sz="3000" i="1" dirty="0" err="1"/>
              <a:t>apostateon</a:t>
            </a:r>
            <a:r>
              <a:rPr lang="en-US" sz="3000" dirty="0"/>
              <a:t> = rebelling</a:t>
            </a:r>
          </a:p>
          <a:p>
            <a:pPr>
              <a:lnSpc>
                <a:spcPct val="120000"/>
              </a:lnSpc>
              <a:spcAft>
                <a:spcPts val="1200"/>
              </a:spcAft>
            </a:pPr>
            <a:r>
              <a:rPr lang="en-US" sz="3000" dirty="0"/>
              <a:t>the 1</a:t>
            </a:r>
            <a:r>
              <a:rPr lang="en-US" sz="3000" baseline="30000" dirty="0"/>
              <a:t>st</a:t>
            </a:r>
            <a:r>
              <a:rPr lang="en-US" sz="3000" dirty="0"/>
              <a:t> verb is </a:t>
            </a:r>
            <a:r>
              <a:rPr lang="en-US" sz="3000" i="1" dirty="0" err="1"/>
              <a:t>apostateō</a:t>
            </a:r>
            <a:r>
              <a:rPr lang="en-US" sz="3000" dirty="0"/>
              <a:t> = rebel</a:t>
            </a:r>
          </a:p>
          <a:p>
            <a:pPr>
              <a:lnSpc>
                <a:spcPct val="120000"/>
              </a:lnSpc>
              <a:spcAft>
                <a:spcPts val="1200"/>
              </a:spcAft>
            </a:pPr>
            <a:r>
              <a:rPr lang="en-US" sz="3000" dirty="0"/>
              <a:t>the 2</a:t>
            </a:r>
            <a:r>
              <a:rPr lang="en-US" sz="3000" baseline="30000" dirty="0"/>
              <a:t>nd</a:t>
            </a:r>
            <a:r>
              <a:rPr lang="en-US" sz="3000" dirty="0"/>
              <a:t> verb is </a:t>
            </a:r>
            <a:r>
              <a:rPr lang="en-US" sz="3000" i="1" dirty="0" err="1"/>
              <a:t>apostasiazō</a:t>
            </a:r>
            <a:r>
              <a:rPr lang="en-US" sz="3000" dirty="0"/>
              <a:t> = cause to rebel</a:t>
            </a:r>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925493" y="396970"/>
            <a:ext cx="685800" cy="685800"/>
          </a:xfrm>
          <a:prstGeom prst="rect">
            <a:avLst/>
          </a:prstGeom>
        </p:spPr>
      </p:pic>
    </p:spTree>
    <p:extLst>
      <p:ext uri="{BB962C8B-B14F-4D97-AF65-F5344CB8AC3E}">
        <p14:creationId xmlns:p14="http://schemas.microsoft.com/office/powerpoint/2010/main" val="2254537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138646" y="231775"/>
            <a:ext cx="11378148" cy="1260000"/>
          </a:xfrm>
        </p:spPr>
        <p:txBody>
          <a:bodyPr>
            <a:noAutofit/>
          </a:bodyPr>
          <a:lstStyle/>
          <a:p>
            <a:pPr algn="ctr"/>
            <a:r>
              <a:rPr lang="en-US" sz="3600" dirty="0"/>
              <a:t>RELATIONSHIP  BETWEEN  </a:t>
            </a:r>
            <a:r>
              <a:rPr lang="en-US" sz="3600" i="1" dirty="0"/>
              <a:t>APOSTASIA</a:t>
            </a:r>
            <a:r>
              <a:rPr lang="en-US" sz="3600" dirty="0"/>
              <a:t>  AND  </a:t>
            </a:r>
            <a:r>
              <a:rPr lang="en-US" sz="3600" i="1" dirty="0"/>
              <a:t>APHISTEMI</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115185" y="1590570"/>
            <a:ext cx="11961630" cy="5035655"/>
          </a:xfrm>
        </p:spPr>
        <p:txBody>
          <a:bodyPr>
            <a:normAutofit lnSpcReduction="10000"/>
          </a:bodyPr>
          <a:lstStyle/>
          <a:p>
            <a:pPr>
              <a:lnSpc>
                <a:spcPct val="120000"/>
              </a:lnSpc>
              <a:spcAft>
                <a:spcPts val="1800"/>
              </a:spcAft>
            </a:pPr>
            <a:r>
              <a:rPr lang="en-US" sz="3000" i="1" dirty="0"/>
              <a:t>apostasia </a:t>
            </a:r>
            <a:r>
              <a:rPr lang="en-US" sz="3000" dirty="0"/>
              <a:t>and </a:t>
            </a:r>
            <a:r>
              <a:rPr lang="en-US" sz="3000" i="1" dirty="0" err="1"/>
              <a:t>aphistemi</a:t>
            </a:r>
            <a:r>
              <a:rPr lang="en-US" sz="3000" dirty="0"/>
              <a:t> are cognates with very different semantic ranges</a:t>
            </a:r>
          </a:p>
          <a:p>
            <a:pPr>
              <a:lnSpc>
                <a:spcPct val="120000"/>
              </a:lnSpc>
              <a:spcAft>
                <a:spcPts val="1800"/>
              </a:spcAft>
            </a:pPr>
            <a:r>
              <a:rPr lang="en-US" sz="3000" i="1" dirty="0" err="1"/>
              <a:t>aphistemi</a:t>
            </a:r>
            <a:r>
              <a:rPr lang="en-US" sz="3000" dirty="0"/>
              <a:t> used for departure in broad range of senses incl. physical</a:t>
            </a:r>
          </a:p>
          <a:p>
            <a:pPr>
              <a:lnSpc>
                <a:spcPct val="120000"/>
              </a:lnSpc>
              <a:spcAft>
                <a:spcPts val="0"/>
              </a:spcAft>
            </a:pPr>
            <a:r>
              <a:rPr lang="en-US" sz="3000" i="1" dirty="0"/>
              <a:t>apostasia</a:t>
            </a:r>
          </a:p>
          <a:p>
            <a:pPr lvl="1">
              <a:lnSpc>
                <a:spcPct val="120000"/>
              </a:lnSpc>
              <a:spcAft>
                <a:spcPts val="0"/>
              </a:spcAft>
            </a:pPr>
            <a:r>
              <a:rPr lang="en-US" sz="2800" i="1" dirty="0"/>
              <a:t>—</a:t>
            </a:r>
            <a:r>
              <a:rPr lang="en-US" sz="2800" dirty="0"/>
              <a:t> primarily used for rebellion and apostasy</a:t>
            </a:r>
          </a:p>
          <a:p>
            <a:pPr lvl="1">
              <a:lnSpc>
                <a:spcPct val="120000"/>
              </a:lnSpc>
              <a:spcAft>
                <a:spcPts val="0"/>
              </a:spcAft>
            </a:pPr>
            <a:r>
              <a:rPr lang="en-US" sz="2800" dirty="0"/>
              <a:t>— occasionally used in </a:t>
            </a:r>
            <a:r>
              <a:rPr lang="en-US" sz="2800" dirty="0" err="1"/>
              <a:t>scien</a:t>
            </a:r>
            <a:r>
              <a:rPr lang="en-US" sz="2800" dirty="0"/>
              <a:t>. &amp; tech. senses (normally </a:t>
            </a:r>
            <a:r>
              <a:rPr lang="en-US" sz="2800" i="1" dirty="0"/>
              <a:t>apostasis</a:t>
            </a:r>
            <a:r>
              <a:rPr lang="en-US" sz="2800" dirty="0"/>
              <a:t>)</a:t>
            </a:r>
          </a:p>
          <a:p>
            <a:pPr lvl="1">
              <a:lnSpc>
                <a:spcPct val="120000"/>
              </a:lnSpc>
              <a:spcAft>
                <a:spcPts val="1800"/>
              </a:spcAft>
            </a:pPr>
            <a:r>
              <a:rPr lang="en-US" sz="2800" dirty="0"/>
              <a:t>— never used for physical departure</a:t>
            </a:r>
          </a:p>
          <a:p>
            <a:pPr>
              <a:lnSpc>
                <a:spcPct val="120000"/>
              </a:lnSpc>
              <a:spcAft>
                <a:spcPts val="1800"/>
              </a:spcAft>
            </a:pPr>
            <a:r>
              <a:rPr lang="en-US" sz="3000" i="1" dirty="0"/>
              <a:t>apostasia</a:t>
            </a:r>
            <a:r>
              <a:rPr lang="en-US" sz="3000" dirty="0"/>
              <a:t> is not the noun form of </a:t>
            </a:r>
            <a:r>
              <a:rPr lang="en-US" sz="3000" i="1" dirty="0" err="1"/>
              <a:t>aphistemi</a:t>
            </a:r>
            <a:r>
              <a:rPr lang="en-US" sz="3000" dirty="0"/>
              <a:t> “depart”</a:t>
            </a:r>
          </a:p>
          <a:p>
            <a:pPr>
              <a:lnSpc>
                <a:spcPct val="120000"/>
              </a:lnSpc>
              <a:spcAft>
                <a:spcPts val="1200"/>
              </a:spcAft>
            </a:pPr>
            <a:r>
              <a:rPr lang="en-US" sz="3000" i="1" dirty="0"/>
              <a:t>apostasia</a:t>
            </a:r>
            <a:r>
              <a:rPr lang="en-US" sz="3000" dirty="0"/>
              <a:t> is the noun form of </a:t>
            </a:r>
            <a:r>
              <a:rPr lang="en-US" sz="3000" i="1" dirty="0" err="1"/>
              <a:t>apostateō</a:t>
            </a:r>
            <a:r>
              <a:rPr lang="en-US" sz="3000" dirty="0"/>
              <a:t>  “rebel, apostatize”</a:t>
            </a:r>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30994" y="4924530"/>
            <a:ext cx="685800" cy="685800"/>
          </a:xfrm>
          <a:prstGeom prst="rect">
            <a:avLst/>
          </a:prstGeom>
        </p:spPr>
      </p:pic>
    </p:spTree>
    <p:extLst>
      <p:ext uri="{BB962C8B-B14F-4D97-AF65-F5344CB8AC3E}">
        <p14:creationId xmlns:p14="http://schemas.microsoft.com/office/powerpoint/2010/main" val="1898215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115185" y="0"/>
            <a:ext cx="11378148" cy="1260000"/>
          </a:xfrm>
        </p:spPr>
        <p:txBody>
          <a:bodyPr>
            <a:noAutofit/>
          </a:bodyPr>
          <a:lstStyle/>
          <a:p>
            <a:pPr algn="ctr"/>
            <a:r>
              <a:rPr lang="en-US" sz="3600" dirty="0"/>
              <a:t>KOINE  USAGE  OF  </a:t>
            </a:r>
            <a:r>
              <a:rPr lang="en-US" sz="3600" i="1" dirty="0"/>
              <a:t>APOSTASIA</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263506" y="1177984"/>
            <a:ext cx="11664988" cy="5377030"/>
          </a:xfrm>
        </p:spPr>
        <p:txBody>
          <a:bodyPr>
            <a:normAutofit fontScale="92500" lnSpcReduction="20000"/>
          </a:bodyPr>
          <a:lstStyle/>
          <a:p>
            <a:pPr>
              <a:lnSpc>
                <a:spcPct val="120000"/>
              </a:lnSpc>
              <a:spcAft>
                <a:spcPts val="0"/>
              </a:spcAft>
            </a:pPr>
            <a:r>
              <a:rPr lang="en-US" sz="3000" dirty="0"/>
              <a:t>from first use in Archimedes c. </a:t>
            </a:r>
            <a:r>
              <a:rPr lang="en-US" sz="3000" dirty="0">
                <a:latin typeface="Calibri" panose="020F0502020204030204" pitchFamily="34" charset="0"/>
                <a:cs typeface="Calibri" panose="020F0502020204030204" pitchFamily="34" charset="0"/>
              </a:rPr>
              <a:t>250</a:t>
            </a:r>
            <a:r>
              <a:rPr lang="en-US" sz="3000" dirty="0"/>
              <a:t> BC to late </a:t>
            </a:r>
            <a:r>
              <a:rPr lang="en-US" sz="3000" dirty="0" err="1"/>
              <a:t>Koine</a:t>
            </a:r>
            <a:r>
              <a:rPr lang="en-US" sz="3000" dirty="0"/>
              <a:t> AD </a:t>
            </a:r>
            <a:r>
              <a:rPr lang="en-US" sz="3000" dirty="0">
                <a:latin typeface="Calibri" panose="020F0502020204030204" pitchFamily="34" charset="0"/>
                <a:cs typeface="Calibri" panose="020F0502020204030204" pitchFamily="34" charset="0"/>
              </a:rPr>
              <a:t>500</a:t>
            </a:r>
            <a:r>
              <a:rPr lang="en-US" sz="3000" dirty="0"/>
              <a:t> </a:t>
            </a:r>
          </a:p>
          <a:p>
            <a:pPr marL="0" indent="0">
              <a:lnSpc>
                <a:spcPct val="120000"/>
              </a:lnSpc>
              <a:spcAft>
                <a:spcPts val="1500"/>
              </a:spcAft>
              <a:buNone/>
            </a:pPr>
            <a:r>
              <a:rPr lang="en-US" sz="3000" dirty="0">
                <a:latin typeface="Calibri" panose="020F0502020204030204" pitchFamily="34" charset="0"/>
                <a:cs typeface="Calibri" panose="020F0502020204030204" pitchFamily="34" charset="0"/>
              </a:rPr>
              <a:t>	— appears 283</a:t>
            </a:r>
            <a:r>
              <a:rPr lang="en-US" sz="3000" dirty="0"/>
              <a:t> times in extant literature</a:t>
            </a:r>
          </a:p>
          <a:p>
            <a:pPr>
              <a:lnSpc>
                <a:spcPct val="120000"/>
              </a:lnSpc>
              <a:spcAft>
                <a:spcPts val="1500"/>
              </a:spcAft>
            </a:pPr>
            <a:r>
              <a:rPr lang="en-US" sz="3000" dirty="0"/>
              <a:t>never used of physical departure of humans from point A to point B</a:t>
            </a:r>
          </a:p>
          <a:p>
            <a:pPr>
              <a:lnSpc>
                <a:spcPct val="120000"/>
              </a:lnSpc>
              <a:spcAft>
                <a:spcPts val="1500"/>
              </a:spcAft>
            </a:pPr>
            <a:r>
              <a:rPr lang="en-US" sz="3000" dirty="0">
                <a:latin typeface="Calibri" panose="020F0502020204030204" pitchFamily="34" charset="0"/>
                <a:cs typeface="Calibri" panose="020F0502020204030204" pitchFamily="34" charset="0"/>
              </a:rPr>
              <a:t>1</a:t>
            </a:r>
            <a:r>
              <a:rPr lang="en-US" sz="3000" dirty="0"/>
              <a:t>X in Archimedes in scientific sense of </a:t>
            </a:r>
            <a:r>
              <a:rPr lang="en-US" sz="3000" i="1" dirty="0"/>
              <a:t>distance</a:t>
            </a:r>
            <a:r>
              <a:rPr lang="en-US" sz="3000" dirty="0"/>
              <a:t> — (normally </a:t>
            </a:r>
            <a:r>
              <a:rPr lang="en-US" sz="3000" i="1" dirty="0"/>
              <a:t>apostasis</a:t>
            </a:r>
            <a:r>
              <a:rPr lang="en-US" sz="3000" dirty="0"/>
              <a:t>)</a:t>
            </a:r>
          </a:p>
          <a:p>
            <a:pPr>
              <a:lnSpc>
                <a:spcPct val="120000"/>
              </a:lnSpc>
              <a:spcAft>
                <a:spcPts val="1500"/>
              </a:spcAft>
            </a:pPr>
            <a:r>
              <a:rPr lang="en-US" sz="3000" dirty="0">
                <a:latin typeface="Calibri" panose="020F0502020204030204" pitchFamily="34" charset="0"/>
                <a:cs typeface="Calibri" panose="020F0502020204030204" pitchFamily="34" charset="0"/>
              </a:rPr>
              <a:t>13</a:t>
            </a:r>
            <a:r>
              <a:rPr lang="en-US" sz="3000" dirty="0"/>
              <a:t>X in Galen in medical sense of </a:t>
            </a:r>
            <a:r>
              <a:rPr lang="en-US" sz="3000" i="1" dirty="0"/>
              <a:t>abscess</a:t>
            </a:r>
            <a:r>
              <a:rPr lang="en-US" sz="3000" dirty="0"/>
              <a:t> — (normally </a:t>
            </a:r>
            <a:r>
              <a:rPr lang="en-US" sz="3000" i="1" dirty="0"/>
              <a:t>apostasis</a:t>
            </a:r>
            <a:r>
              <a:rPr lang="en-US" sz="3000" dirty="0"/>
              <a:t>)</a:t>
            </a:r>
          </a:p>
          <a:p>
            <a:pPr>
              <a:lnSpc>
                <a:spcPct val="120000"/>
              </a:lnSpc>
              <a:spcAft>
                <a:spcPts val="1500"/>
              </a:spcAft>
            </a:pPr>
            <a:r>
              <a:rPr lang="en-US" sz="3000" dirty="0">
                <a:latin typeface="Calibri" panose="020F0502020204030204" pitchFamily="34" charset="0"/>
                <a:cs typeface="Calibri" panose="020F0502020204030204" pitchFamily="34" charset="0"/>
              </a:rPr>
              <a:t>10</a:t>
            </a:r>
            <a:r>
              <a:rPr lang="en-US" sz="3000" dirty="0"/>
              <a:t>X in legal sense of </a:t>
            </a:r>
            <a:r>
              <a:rPr lang="en-US" sz="3000" i="1" dirty="0"/>
              <a:t>divorce</a:t>
            </a:r>
            <a:r>
              <a:rPr lang="en-US" sz="3000" dirty="0"/>
              <a:t> — (normally </a:t>
            </a:r>
            <a:r>
              <a:rPr lang="en-US" sz="3000" i="1" dirty="0" err="1"/>
              <a:t>apostasion</a:t>
            </a:r>
            <a:r>
              <a:rPr lang="en-US" sz="3000" dirty="0"/>
              <a:t>)</a:t>
            </a:r>
          </a:p>
          <a:p>
            <a:pPr>
              <a:lnSpc>
                <a:spcPct val="120000"/>
              </a:lnSpc>
              <a:spcAft>
                <a:spcPts val="1500"/>
              </a:spcAft>
            </a:pPr>
            <a:r>
              <a:rPr lang="en-US" sz="3000" dirty="0">
                <a:latin typeface="Calibri" panose="020F0502020204030204" pitchFamily="34" charset="0"/>
                <a:cs typeface="Calibri" panose="020F0502020204030204" pitchFamily="34" charset="0"/>
              </a:rPr>
              <a:t>1</a:t>
            </a:r>
            <a:r>
              <a:rPr lang="en-US" sz="3000" dirty="0"/>
              <a:t>X in </a:t>
            </a:r>
            <a:r>
              <a:rPr lang="en-US" sz="3000" dirty="0">
                <a:latin typeface="Calibri" panose="020F0502020204030204" pitchFamily="34" charset="0"/>
                <a:cs typeface="Calibri" panose="020F0502020204030204" pitchFamily="34" charset="0"/>
              </a:rPr>
              <a:t>4</a:t>
            </a:r>
            <a:r>
              <a:rPr lang="en-US" sz="3000" baseline="30000" dirty="0"/>
              <a:t>th</a:t>
            </a:r>
            <a:r>
              <a:rPr lang="en-US" sz="3000" dirty="0"/>
              <a:t> cent in </a:t>
            </a:r>
            <a:r>
              <a:rPr lang="en-US" sz="3000" dirty="0" err="1"/>
              <a:t>Evagrius</a:t>
            </a:r>
            <a:r>
              <a:rPr lang="en-US" sz="3000" dirty="0"/>
              <a:t> in sense of </a:t>
            </a:r>
            <a:r>
              <a:rPr lang="en-US" sz="3000" i="1" dirty="0"/>
              <a:t>repentance</a:t>
            </a:r>
            <a:r>
              <a:rPr lang="en-US" sz="3000" dirty="0"/>
              <a:t> — (</a:t>
            </a:r>
            <a:r>
              <a:rPr lang="en-US" sz="3000" dirty="0">
                <a:latin typeface="Calibri" panose="020F0502020204030204" pitchFamily="34" charset="0"/>
                <a:cs typeface="Calibri" panose="020F0502020204030204" pitchFamily="34" charset="0"/>
              </a:rPr>
              <a:t>1</a:t>
            </a:r>
            <a:r>
              <a:rPr lang="en-US" sz="3000" dirty="0"/>
              <a:t>st positive connotation)</a:t>
            </a:r>
          </a:p>
          <a:p>
            <a:pPr>
              <a:lnSpc>
                <a:spcPct val="120000"/>
              </a:lnSpc>
              <a:spcAft>
                <a:spcPts val="1500"/>
              </a:spcAft>
            </a:pPr>
            <a:r>
              <a:rPr lang="en-US" sz="3000" dirty="0">
                <a:latin typeface="Calibri" panose="020F0502020204030204" pitchFamily="34" charset="0"/>
                <a:cs typeface="Calibri" panose="020F0502020204030204" pitchFamily="34" charset="0"/>
              </a:rPr>
              <a:t>26</a:t>
            </a:r>
            <a:r>
              <a:rPr lang="en-US" sz="3000" dirty="0"/>
              <a:t>X in sense of political </a:t>
            </a:r>
            <a:r>
              <a:rPr lang="en-US" sz="3000" i="1" dirty="0"/>
              <a:t>sedition</a:t>
            </a:r>
            <a:r>
              <a:rPr lang="en-US" sz="3000" dirty="0"/>
              <a:t> or </a:t>
            </a:r>
            <a:r>
              <a:rPr lang="en-US" sz="3000" i="1" dirty="0"/>
              <a:t>rebellion</a:t>
            </a:r>
          </a:p>
          <a:p>
            <a:pPr>
              <a:lnSpc>
                <a:spcPct val="120000"/>
              </a:lnSpc>
              <a:spcAft>
                <a:spcPts val="1500"/>
              </a:spcAft>
            </a:pPr>
            <a:r>
              <a:rPr lang="en-US" sz="3000" dirty="0">
                <a:latin typeface="Calibri" panose="020F0502020204030204" pitchFamily="34" charset="0"/>
                <a:cs typeface="Calibri" panose="020F0502020204030204" pitchFamily="34" charset="0"/>
              </a:rPr>
              <a:t>232</a:t>
            </a:r>
            <a:r>
              <a:rPr lang="en-US" sz="3000" dirty="0"/>
              <a:t>X in sense of religious </a:t>
            </a:r>
            <a:r>
              <a:rPr lang="en-US" sz="3000" i="1" dirty="0"/>
              <a:t>apostasy</a:t>
            </a:r>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416324" y="454928"/>
            <a:ext cx="685800" cy="685800"/>
          </a:xfrm>
          <a:prstGeom prst="rect">
            <a:avLst/>
          </a:prstGeom>
        </p:spPr>
      </p:pic>
    </p:spTree>
    <p:extLst>
      <p:ext uri="{BB962C8B-B14F-4D97-AF65-F5344CB8AC3E}">
        <p14:creationId xmlns:p14="http://schemas.microsoft.com/office/powerpoint/2010/main" val="698731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115185" y="116870"/>
            <a:ext cx="11378148" cy="1260000"/>
          </a:xfrm>
        </p:spPr>
        <p:txBody>
          <a:bodyPr>
            <a:noAutofit/>
          </a:bodyPr>
          <a:lstStyle/>
          <a:p>
            <a:pPr algn="ctr"/>
            <a:r>
              <a:rPr lang="en-US" sz="3600" dirty="0" err="1"/>
              <a:t>LHg</a:t>
            </a:r>
            <a:r>
              <a:rPr lang="en-US" sz="3600" dirty="0"/>
              <a:t>  Hermeneutic  on  </a:t>
            </a:r>
            <a:r>
              <a:rPr lang="en-US" sz="3600" i="1" dirty="0"/>
              <a:t>APOSTASIA</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361507" y="1392949"/>
            <a:ext cx="11566987" cy="5377030"/>
          </a:xfrm>
        </p:spPr>
        <p:txBody>
          <a:bodyPr>
            <a:normAutofit fontScale="92500" lnSpcReduction="20000"/>
          </a:bodyPr>
          <a:lstStyle/>
          <a:p>
            <a:pPr>
              <a:lnSpc>
                <a:spcPct val="120000"/>
              </a:lnSpc>
              <a:spcAft>
                <a:spcPts val="0"/>
              </a:spcAft>
            </a:pPr>
            <a:r>
              <a:rPr lang="en-US" sz="3000" dirty="0"/>
              <a:t>LHG hermeneutic</a:t>
            </a:r>
          </a:p>
          <a:p>
            <a:pPr marL="0" indent="0">
              <a:lnSpc>
                <a:spcPct val="120000"/>
              </a:lnSpc>
              <a:spcAft>
                <a:spcPts val="0"/>
              </a:spcAft>
              <a:buNone/>
            </a:pPr>
            <a:r>
              <a:rPr lang="en-US" sz="3000" dirty="0"/>
              <a:t>	 — no NT word can bear a sense not common in </a:t>
            </a:r>
            <a:r>
              <a:rPr lang="en-US" sz="3000" dirty="0" err="1"/>
              <a:t>Koine</a:t>
            </a:r>
            <a:endParaRPr lang="en-US" sz="3000" dirty="0"/>
          </a:p>
          <a:p>
            <a:pPr marL="0" indent="0">
              <a:lnSpc>
                <a:spcPct val="120000"/>
              </a:lnSpc>
              <a:spcAft>
                <a:spcPts val="1800"/>
              </a:spcAft>
              <a:buNone/>
            </a:pPr>
            <a:r>
              <a:rPr lang="en-US" sz="3000" dirty="0"/>
              <a:t>	— clarification </a:t>
            </a:r>
            <a:r>
              <a:rPr lang="en-US" sz="3000" dirty="0">
                <a:latin typeface="Calibri" panose="020F0502020204030204" pitchFamily="34" charset="0"/>
                <a:cs typeface="Calibri" panose="020F0502020204030204" pitchFamily="34" charset="0"/>
              </a:rPr>
              <a:t>→</a:t>
            </a:r>
            <a:r>
              <a:rPr lang="en-US" sz="3000" dirty="0"/>
              <a:t> theological NT words have </a:t>
            </a:r>
            <a:r>
              <a:rPr lang="en-US" sz="3000" b="1" dirty="0">
                <a:solidFill>
                  <a:schemeClr val="accent1"/>
                </a:solidFill>
              </a:rPr>
              <a:t>elevated</a:t>
            </a:r>
            <a:r>
              <a:rPr lang="en-US" sz="3000" dirty="0"/>
              <a:t> senses</a:t>
            </a:r>
          </a:p>
          <a:p>
            <a:pPr>
              <a:lnSpc>
                <a:spcPct val="120000"/>
              </a:lnSpc>
              <a:spcAft>
                <a:spcPts val="0"/>
              </a:spcAft>
            </a:pPr>
            <a:r>
              <a:rPr lang="en-US" sz="3000" dirty="0">
                <a:latin typeface="Calibri" panose="020F0502020204030204" pitchFamily="34" charset="0"/>
                <a:cs typeface="Calibri" panose="020F0502020204030204" pitchFamily="34" charset="0"/>
              </a:rPr>
              <a:t>2</a:t>
            </a:r>
            <a:r>
              <a:rPr lang="en-US" sz="3000" dirty="0"/>
              <a:t> Thessalonians </a:t>
            </a:r>
            <a:r>
              <a:rPr lang="en-US" sz="3000" dirty="0">
                <a:latin typeface="Calibri" panose="020F0502020204030204" pitchFamily="34" charset="0"/>
                <a:cs typeface="Calibri" panose="020F0502020204030204" pitchFamily="34" charset="0"/>
              </a:rPr>
              <a:t>2:3</a:t>
            </a:r>
            <a:r>
              <a:rPr lang="en-US" sz="3000" dirty="0"/>
              <a:t> — options for the meaning of </a:t>
            </a:r>
            <a:r>
              <a:rPr lang="en-US" sz="3000" i="1" dirty="0"/>
              <a:t>apostasia</a:t>
            </a:r>
            <a:r>
              <a:rPr lang="en-US" sz="3000" dirty="0"/>
              <a:t>:</a:t>
            </a:r>
          </a:p>
          <a:p>
            <a:pPr marL="0" indent="0">
              <a:lnSpc>
                <a:spcPct val="120000"/>
              </a:lnSpc>
              <a:spcAft>
                <a:spcPts val="0"/>
              </a:spcAft>
              <a:buNone/>
            </a:pPr>
            <a:r>
              <a:rPr lang="en-US" sz="3000" dirty="0"/>
              <a:t>	— Rare </a:t>
            </a:r>
            <a:r>
              <a:rPr lang="en-US" sz="3000" dirty="0" err="1"/>
              <a:t>scien</a:t>
            </a:r>
            <a:r>
              <a:rPr lang="en-US" sz="3000" dirty="0"/>
              <a:t>., med., or legal senses? Nope. They don’t suit context.</a:t>
            </a:r>
            <a:endParaRPr lang="en-US" sz="3000" dirty="0">
              <a:latin typeface="Calibri" panose="020F0502020204030204" pitchFamily="34" charset="0"/>
              <a:cs typeface="Calibri" panose="020F0502020204030204" pitchFamily="34" charset="0"/>
            </a:endParaRPr>
          </a:p>
          <a:p>
            <a:pPr marL="0" indent="0">
              <a:lnSpc>
                <a:spcPct val="120000"/>
              </a:lnSpc>
              <a:spcAft>
                <a:spcPts val="0"/>
              </a:spcAft>
              <a:buNone/>
            </a:pPr>
            <a:r>
              <a:rPr lang="en-US" sz="3000" dirty="0"/>
              <a:t>	— Moral sense of repentance</a:t>
            </a:r>
            <a:r>
              <a:rPr lang="en-US" sz="3000" i="1" dirty="0"/>
              <a:t>? </a:t>
            </a:r>
            <a:r>
              <a:rPr lang="en-US" sz="3000" dirty="0"/>
              <a:t>Nope. Too late and doesn’t fit context.</a:t>
            </a:r>
          </a:p>
          <a:p>
            <a:pPr marL="0" indent="0">
              <a:lnSpc>
                <a:spcPct val="120000"/>
              </a:lnSpc>
              <a:spcAft>
                <a:spcPts val="0"/>
              </a:spcAft>
              <a:buNone/>
            </a:pPr>
            <a:r>
              <a:rPr lang="en-US" sz="3000" dirty="0"/>
              <a:t>	— Physical departure? Nope. Never existed. Not attested. </a:t>
            </a:r>
          </a:p>
          <a:p>
            <a:pPr>
              <a:lnSpc>
                <a:spcPct val="120000"/>
              </a:lnSpc>
              <a:spcAft>
                <a:spcPts val="1500"/>
              </a:spcAft>
            </a:pPr>
            <a:r>
              <a:rPr lang="en-US" sz="3000" dirty="0"/>
              <a:t> 	— Left with two choices: political rebellion or apostasy from God.</a:t>
            </a:r>
          </a:p>
          <a:p>
            <a:pPr>
              <a:lnSpc>
                <a:spcPct val="120000"/>
              </a:lnSpc>
              <a:spcAft>
                <a:spcPts val="0"/>
              </a:spcAft>
            </a:pPr>
            <a:r>
              <a:rPr lang="en-US" sz="3000" dirty="0"/>
              <a:t>Choosing between the two:</a:t>
            </a:r>
          </a:p>
          <a:p>
            <a:pPr marL="0" indent="0">
              <a:lnSpc>
                <a:spcPct val="120000"/>
              </a:lnSpc>
              <a:spcAft>
                <a:spcPts val="0"/>
              </a:spcAft>
              <a:buNone/>
            </a:pPr>
            <a:r>
              <a:rPr lang="en-US" sz="2800" dirty="0"/>
              <a:t>	— as simple probability, </a:t>
            </a:r>
            <a:r>
              <a:rPr lang="en-US" sz="2800" dirty="0">
                <a:latin typeface="Calibri" panose="020F0502020204030204" pitchFamily="34" charset="0"/>
                <a:cs typeface="Calibri" panose="020F0502020204030204" pitchFamily="34" charset="0"/>
              </a:rPr>
              <a:t>90</a:t>
            </a:r>
            <a:r>
              <a:rPr lang="en-US" sz="2800" dirty="0"/>
              <a:t>% chance that apostasy is correct  (</a:t>
            </a:r>
            <a:r>
              <a:rPr lang="en-US" sz="2800" dirty="0">
                <a:latin typeface="Calibri" panose="020F0502020204030204" pitchFamily="34" charset="0"/>
                <a:cs typeface="Calibri" panose="020F0502020204030204" pitchFamily="34" charset="0"/>
              </a:rPr>
              <a:t>232</a:t>
            </a:r>
            <a:r>
              <a:rPr lang="en-US" sz="2800" dirty="0"/>
              <a:t> to </a:t>
            </a:r>
            <a:r>
              <a:rPr lang="en-US" sz="2800" dirty="0">
                <a:latin typeface="Calibri" panose="020F0502020204030204" pitchFamily="34" charset="0"/>
                <a:cs typeface="Calibri" panose="020F0502020204030204" pitchFamily="34" charset="0"/>
              </a:rPr>
              <a:t>26) </a:t>
            </a:r>
            <a:endParaRPr lang="en-US" sz="2800" dirty="0"/>
          </a:p>
          <a:p>
            <a:pPr marL="0" indent="0">
              <a:lnSpc>
                <a:spcPct val="120000"/>
              </a:lnSpc>
              <a:spcAft>
                <a:spcPts val="0"/>
              </a:spcAft>
              <a:buNone/>
            </a:pPr>
            <a:r>
              <a:rPr lang="en-US" sz="3000" dirty="0"/>
              <a:t>	— context heavily favors apostasy over political rebellion</a:t>
            </a:r>
          </a:p>
          <a:p>
            <a:pPr>
              <a:lnSpc>
                <a:spcPct val="120000"/>
              </a:lnSpc>
              <a:spcAft>
                <a:spcPts val="1500"/>
              </a:spcAft>
            </a:pPr>
            <a:endParaRPr lang="en-US" sz="3000" i="1" dirty="0"/>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416324" y="454928"/>
            <a:ext cx="685800" cy="685800"/>
          </a:xfrm>
          <a:prstGeom prst="rect">
            <a:avLst/>
          </a:prstGeom>
        </p:spPr>
      </p:pic>
    </p:spTree>
    <p:extLst>
      <p:ext uri="{BB962C8B-B14F-4D97-AF65-F5344CB8AC3E}">
        <p14:creationId xmlns:p14="http://schemas.microsoft.com/office/powerpoint/2010/main" val="65402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115185" y="231775"/>
            <a:ext cx="11378148" cy="1260000"/>
          </a:xfrm>
        </p:spPr>
        <p:txBody>
          <a:bodyPr>
            <a:noAutofit/>
          </a:bodyPr>
          <a:lstStyle/>
          <a:p>
            <a:pPr algn="ctr"/>
            <a:r>
              <a:rPr lang="en-US" sz="3600" dirty="0"/>
              <a:t>NEGATIVE  CONNOTATIONS  OF  </a:t>
            </a:r>
            <a:r>
              <a:rPr lang="en-US" sz="3600" i="1" dirty="0"/>
              <a:t>APOSTASIA</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550346" y="1651133"/>
            <a:ext cx="11378148" cy="4933423"/>
          </a:xfrm>
        </p:spPr>
        <p:txBody>
          <a:bodyPr>
            <a:normAutofit/>
          </a:bodyPr>
          <a:lstStyle/>
          <a:p>
            <a:pPr>
              <a:lnSpc>
                <a:spcPct val="120000"/>
              </a:lnSpc>
              <a:spcAft>
                <a:spcPts val="1500"/>
              </a:spcAft>
            </a:pPr>
            <a:r>
              <a:rPr lang="en-US" sz="3000" i="1" dirty="0"/>
              <a:t>apostasia</a:t>
            </a:r>
            <a:r>
              <a:rPr lang="en-US" sz="3000" dirty="0"/>
              <a:t> bears an overwhelmingly negative connotation</a:t>
            </a:r>
          </a:p>
          <a:p>
            <a:pPr>
              <a:lnSpc>
                <a:spcPct val="120000"/>
              </a:lnSpc>
              <a:spcAft>
                <a:spcPts val="1500"/>
              </a:spcAft>
            </a:pPr>
            <a:r>
              <a:rPr lang="en-US" sz="3000" dirty="0"/>
              <a:t>this stands in stark contrast to positive connotation of the rapture</a:t>
            </a:r>
          </a:p>
          <a:p>
            <a:pPr>
              <a:lnSpc>
                <a:spcPct val="120000"/>
              </a:lnSpc>
              <a:spcAft>
                <a:spcPts val="1500"/>
              </a:spcAft>
            </a:pPr>
            <a:r>
              <a:rPr lang="en-US" sz="3000" dirty="0">
                <a:latin typeface="Calibri" panose="020F0502020204030204" pitchFamily="34" charset="0"/>
                <a:cs typeface="Calibri" panose="020F0502020204030204" pitchFamily="34" charset="0"/>
              </a:rPr>
              <a:t>1</a:t>
            </a:r>
            <a:r>
              <a:rPr lang="en-US" sz="3000" baseline="30000" dirty="0"/>
              <a:t>st</a:t>
            </a:r>
            <a:r>
              <a:rPr lang="en-US" sz="3000" dirty="0"/>
              <a:t> and only neutral connotation is </a:t>
            </a:r>
            <a:r>
              <a:rPr lang="en-US" sz="3000" i="1" dirty="0"/>
              <a:t>distance</a:t>
            </a:r>
            <a:r>
              <a:rPr lang="en-US" sz="3000" dirty="0"/>
              <a:t> in Archimedes c. </a:t>
            </a:r>
            <a:r>
              <a:rPr lang="en-US" sz="3000" dirty="0">
                <a:latin typeface="Calibri" panose="020F0502020204030204" pitchFamily="34" charset="0"/>
                <a:cs typeface="Calibri" panose="020F0502020204030204" pitchFamily="34" charset="0"/>
              </a:rPr>
              <a:t>250</a:t>
            </a:r>
            <a:r>
              <a:rPr lang="en-US" sz="3000" dirty="0"/>
              <a:t> BC</a:t>
            </a:r>
          </a:p>
          <a:p>
            <a:pPr>
              <a:lnSpc>
                <a:spcPct val="120000"/>
              </a:lnSpc>
              <a:spcAft>
                <a:spcPts val="1500"/>
              </a:spcAft>
            </a:pPr>
            <a:r>
              <a:rPr lang="en-US" sz="3000" dirty="0">
                <a:latin typeface="Calibri" panose="020F0502020204030204" pitchFamily="34" charset="0"/>
                <a:cs typeface="Calibri" panose="020F0502020204030204" pitchFamily="34" charset="0"/>
              </a:rPr>
              <a:t>1</a:t>
            </a:r>
            <a:r>
              <a:rPr lang="en-US" sz="3000" baseline="30000" dirty="0"/>
              <a:t>st</a:t>
            </a:r>
            <a:r>
              <a:rPr lang="en-US" sz="3000" dirty="0"/>
              <a:t> positive connotation is </a:t>
            </a:r>
            <a:r>
              <a:rPr lang="en-US" sz="3000" i="1" dirty="0"/>
              <a:t>repentance</a:t>
            </a:r>
            <a:r>
              <a:rPr lang="en-US" sz="3000" dirty="0"/>
              <a:t> in </a:t>
            </a:r>
            <a:r>
              <a:rPr lang="en-US" sz="3000" dirty="0" err="1"/>
              <a:t>Evagrius</a:t>
            </a:r>
            <a:r>
              <a:rPr lang="en-US" sz="3000" dirty="0"/>
              <a:t> late </a:t>
            </a:r>
            <a:r>
              <a:rPr lang="en-US" sz="3000" dirty="0">
                <a:latin typeface="Calibri" panose="020F0502020204030204" pitchFamily="34" charset="0"/>
                <a:cs typeface="Calibri" panose="020F0502020204030204" pitchFamily="34" charset="0"/>
              </a:rPr>
              <a:t>4</a:t>
            </a:r>
            <a:r>
              <a:rPr lang="en-US" sz="3000" baseline="30000" dirty="0"/>
              <a:t>th</a:t>
            </a:r>
            <a:r>
              <a:rPr lang="en-US" sz="3000" dirty="0"/>
              <a:t> cent.</a:t>
            </a:r>
          </a:p>
          <a:p>
            <a:pPr>
              <a:lnSpc>
                <a:spcPct val="120000"/>
              </a:lnSpc>
              <a:spcAft>
                <a:spcPts val="1500"/>
              </a:spcAft>
            </a:pPr>
            <a:r>
              <a:rPr lang="en-US" sz="3000" dirty="0"/>
              <a:t>every other instance for over </a:t>
            </a:r>
            <a:r>
              <a:rPr lang="en-US" sz="3000" dirty="0">
                <a:latin typeface="Calibri" panose="020F0502020204030204" pitchFamily="34" charset="0"/>
                <a:cs typeface="Calibri" panose="020F0502020204030204" pitchFamily="34" charset="0"/>
              </a:rPr>
              <a:t>600</a:t>
            </a:r>
            <a:r>
              <a:rPr lang="en-US" sz="3000" dirty="0"/>
              <a:t> years was negative</a:t>
            </a:r>
          </a:p>
          <a:p>
            <a:pPr>
              <a:lnSpc>
                <a:spcPct val="120000"/>
              </a:lnSpc>
              <a:spcAft>
                <a:spcPts val="1500"/>
              </a:spcAft>
            </a:pPr>
            <a:r>
              <a:rPr lang="en-US" sz="3000" dirty="0"/>
              <a:t>abscess, divorce, rebellion, and apostasy are all negative</a:t>
            </a:r>
          </a:p>
          <a:p>
            <a:pPr>
              <a:lnSpc>
                <a:spcPct val="120000"/>
              </a:lnSpc>
              <a:spcAft>
                <a:spcPts val="1500"/>
              </a:spcAft>
            </a:pPr>
            <a:endParaRPr lang="en-US" sz="3000" i="1" dirty="0"/>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025113" y="391133"/>
            <a:ext cx="685800" cy="685800"/>
          </a:xfrm>
          <a:prstGeom prst="rect">
            <a:avLst/>
          </a:prstGeom>
        </p:spPr>
      </p:pic>
    </p:spTree>
    <p:extLst>
      <p:ext uri="{BB962C8B-B14F-4D97-AF65-F5344CB8AC3E}">
        <p14:creationId xmlns:p14="http://schemas.microsoft.com/office/powerpoint/2010/main" val="74176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115185" y="0"/>
            <a:ext cx="11378148" cy="1260000"/>
          </a:xfrm>
        </p:spPr>
        <p:txBody>
          <a:bodyPr>
            <a:noAutofit/>
          </a:bodyPr>
          <a:lstStyle/>
          <a:p>
            <a:pPr algn="ctr"/>
            <a:r>
              <a:rPr lang="en-US" sz="3600" dirty="0"/>
              <a:t>REFLEXIVE  CONNOTATIONS  OF  </a:t>
            </a:r>
            <a:r>
              <a:rPr lang="en-US" sz="3600" i="1" dirty="0"/>
              <a:t>APOSTASIA</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550346" y="1384130"/>
            <a:ext cx="11378148" cy="4933423"/>
          </a:xfrm>
        </p:spPr>
        <p:txBody>
          <a:bodyPr>
            <a:normAutofit/>
          </a:bodyPr>
          <a:lstStyle/>
          <a:p>
            <a:pPr>
              <a:lnSpc>
                <a:spcPct val="120000"/>
              </a:lnSpc>
              <a:spcAft>
                <a:spcPts val="0"/>
              </a:spcAft>
            </a:pPr>
            <a:r>
              <a:rPr lang="en-US" sz="3000" i="1" dirty="0"/>
              <a:t>apostasia</a:t>
            </a:r>
            <a:r>
              <a:rPr lang="en-US" sz="3000" dirty="0"/>
              <a:t> bears a reflexive connotation</a:t>
            </a:r>
          </a:p>
          <a:p>
            <a:pPr marL="0" indent="0">
              <a:lnSpc>
                <a:spcPct val="120000"/>
              </a:lnSpc>
              <a:spcAft>
                <a:spcPts val="0"/>
              </a:spcAft>
              <a:buNone/>
            </a:pPr>
            <a:r>
              <a:rPr lang="en-US" sz="3000" dirty="0"/>
              <a:t>	— separating oneself from another</a:t>
            </a:r>
          </a:p>
          <a:p>
            <a:pPr marL="0" indent="0">
              <a:lnSpc>
                <a:spcPct val="120000"/>
              </a:lnSpc>
              <a:spcAft>
                <a:spcPts val="2400"/>
              </a:spcAft>
              <a:buNone/>
            </a:pPr>
            <a:r>
              <a:rPr lang="en-US" sz="3000" dirty="0"/>
              <a:t>	— stands in stark contrast to the passive connotation of the rapture</a:t>
            </a:r>
          </a:p>
          <a:p>
            <a:pPr>
              <a:lnSpc>
                <a:spcPct val="120000"/>
              </a:lnSpc>
              <a:spcAft>
                <a:spcPts val="0"/>
              </a:spcAft>
            </a:pPr>
            <a:r>
              <a:rPr lang="en-US" sz="3000" dirty="0"/>
              <a:t>reflexive connotations</a:t>
            </a:r>
          </a:p>
          <a:p>
            <a:pPr marL="0" indent="0">
              <a:lnSpc>
                <a:spcPct val="120000"/>
              </a:lnSpc>
              <a:spcAft>
                <a:spcPts val="0"/>
              </a:spcAft>
              <a:buNone/>
            </a:pPr>
            <a:r>
              <a:rPr lang="en-US" sz="3000" dirty="0"/>
              <a:t>	—	abscess = a sore festering and separating from healthy tissue</a:t>
            </a:r>
          </a:p>
          <a:p>
            <a:pPr marL="0" indent="0">
              <a:lnSpc>
                <a:spcPct val="120000"/>
              </a:lnSpc>
              <a:spcAft>
                <a:spcPts val="0"/>
              </a:spcAft>
              <a:buNone/>
            </a:pPr>
            <a:r>
              <a:rPr lang="en-US" sz="3000" dirty="0"/>
              <a:t>	— divorce = person intentionally and legally separating from spouse</a:t>
            </a:r>
          </a:p>
          <a:p>
            <a:pPr marL="0" indent="0">
              <a:lnSpc>
                <a:spcPct val="120000"/>
              </a:lnSpc>
              <a:spcAft>
                <a:spcPts val="0"/>
              </a:spcAft>
              <a:buNone/>
            </a:pPr>
            <a:r>
              <a:rPr lang="en-US" sz="3000" dirty="0"/>
              <a:t>	— rebellion = men separating from their government or leadership</a:t>
            </a:r>
          </a:p>
          <a:p>
            <a:pPr marL="0" indent="0">
              <a:lnSpc>
                <a:spcPct val="120000"/>
              </a:lnSpc>
              <a:spcAft>
                <a:spcPts val="0"/>
              </a:spcAft>
              <a:buNone/>
            </a:pPr>
            <a:r>
              <a:rPr lang="en-US" sz="3000" dirty="0"/>
              <a:t>	— apostasy = men separating from God, walking away from light</a:t>
            </a:r>
          </a:p>
          <a:p>
            <a:pPr>
              <a:lnSpc>
                <a:spcPct val="120000"/>
              </a:lnSpc>
              <a:spcAft>
                <a:spcPts val="1500"/>
              </a:spcAft>
            </a:pPr>
            <a:endParaRPr lang="en-US" sz="3000" dirty="0"/>
          </a:p>
          <a:p>
            <a:pPr>
              <a:lnSpc>
                <a:spcPct val="120000"/>
              </a:lnSpc>
              <a:spcAft>
                <a:spcPts val="1500"/>
              </a:spcAft>
            </a:pPr>
            <a:endParaRPr lang="en-US" sz="3000" i="1" dirty="0"/>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025113" y="391133"/>
            <a:ext cx="685800" cy="685800"/>
          </a:xfrm>
          <a:prstGeom prst="rect">
            <a:avLst/>
          </a:prstGeom>
        </p:spPr>
      </p:pic>
    </p:spTree>
    <p:extLst>
      <p:ext uri="{BB962C8B-B14F-4D97-AF65-F5344CB8AC3E}">
        <p14:creationId xmlns:p14="http://schemas.microsoft.com/office/powerpoint/2010/main" val="2285341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115185" y="0"/>
            <a:ext cx="11378148" cy="1260000"/>
          </a:xfrm>
        </p:spPr>
        <p:txBody>
          <a:bodyPr>
            <a:noAutofit/>
          </a:bodyPr>
          <a:lstStyle/>
          <a:p>
            <a:pPr algn="ctr"/>
            <a:r>
              <a:rPr lang="en-US" sz="3600" dirty="0"/>
              <a:t>ROOT  MEANING  OF  </a:t>
            </a:r>
            <a:r>
              <a:rPr lang="en-US" sz="3600" i="1" dirty="0"/>
              <a:t>APOSTASIA</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406926" y="1379022"/>
            <a:ext cx="11378148" cy="5247203"/>
          </a:xfrm>
        </p:spPr>
        <p:txBody>
          <a:bodyPr>
            <a:normAutofit fontScale="92500" lnSpcReduction="20000"/>
          </a:bodyPr>
          <a:lstStyle/>
          <a:p>
            <a:pPr>
              <a:lnSpc>
                <a:spcPct val="120000"/>
              </a:lnSpc>
              <a:spcAft>
                <a:spcPts val="600"/>
              </a:spcAft>
            </a:pPr>
            <a:r>
              <a:rPr lang="en-US" sz="3000" dirty="0"/>
              <a:t> root sense of </a:t>
            </a:r>
            <a:r>
              <a:rPr lang="en-US" sz="3000" i="1" dirty="0"/>
              <a:t>apostasia</a:t>
            </a:r>
            <a:r>
              <a:rPr lang="en-US" sz="3000" dirty="0"/>
              <a:t> is “</a:t>
            </a:r>
            <a:r>
              <a:rPr lang="en-US" sz="3000" b="1" dirty="0">
                <a:solidFill>
                  <a:schemeClr val="accent1"/>
                </a:solidFill>
              </a:rPr>
              <a:t>off-standing</a:t>
            </a:r>
            <a:r>
              <a:rPr lang="en-US" sz="3000" dirty="0"/>
              <a:t>” not “departure”</a:t>
            </a:r>
          </a:p>
          <a:p>
            <a:pPr marL="0" indent="0">
              <a:lnSpc>
                <a:spcPct val="120000"/>
              </a:lnSpc>
              <a:spcAft>
                <a:spcPts val="2400"/>
              </a:spcAft>
              <a:buNone/>
            </a:pPr>
            <a:r>
              <a:rPr lang="en-US" sz="3000" dirty="0"/>
              <a:t>	— </a:t>
            </a:r>
            <a:r>
              <a:rPr lang="en-US" sz="3000" i="1" dirty="0"/>
              <a:t>apo</a:t>
            </a:r>
            <a:r>
              <a:rPr lang="en-US" sz="3000" dirty="0"/>
              <a:t> = “off, away” AND  </a:t>
            </a:r>
            <a:r>
              <a:rPr lang="en-US" sz="3000" i="1" dirty="0" err="1"/>
              <a:t>stasia</a:t>
            </a:r>
            <a:r>
              <a:rPr lang="en-US" sz="3000" dirty="0"/>
              <a:t> = “standing”</a:t>
            </a:r>
          </a:p>
          <a:p>
            <a:pPr marL="285750" marR="0" lvl="0" indent="-285750" algn="l" defTabSz="457200" rtl="0" eaLnBrk="1" fontAlgn="auto" latinLnBrk="0" hangingPunct="1">
              <a:lnSpc>
                <a:spcPct val="120000"/>
              </a:lnSpc>
              <a:spcBef>
                <a:spcPts val="0"/>
              </a:spcBef>
              <a:spcAft>
                <a:spcPts val="2400"/>
              </a:spcAft>
              <a:buClr>
                <a:prstClr val="white"/>
              </a:buClr>
              <a:buSzPct val="100000"/>
              <a:buFont typeface="Arial"/>
              <a:buChar char="•"/>
              <a:tabLst/>
              <a:defRPr/>
            </a:pPr>
            <a:r>
              <a:rPr kumimoji="0" lang="en-US" sz="3000" b="0" i="0" u="none" strike="noStrike" kern="1200" cap="none" spc="0" normalizeH="0" baseline="0" noProof="0" dirty="0">
                <a:ln>
                  <a:noFill/>
                </a:ln>
                <a:solidFill>
                  <a:prstClr val="white"/>
                </a:solidFill>
                <a:effectLst/>
                <a:uLnTx/>
                <a:uFillTx/>
                <a:latin typeface="Corbel"/>
                <a:ea typeface="+mn-ea"/>
                <a:cs typeface="+mn-cs"/>
              </a:rPr>
              <a:t> focus of the word is on </a:t>
            </a:r>
            <a:r>
              <a:rPr kumimoji="0" lang="en-US" sz="3000" b="1" i="0" u="none" strike="noStrike" kern="1200" cap="none" spc="0" normalizeH="0" baseline="0" noProof="0" dirty="0">
                <a:ln>
                  <a:noFill/>
                </a:ln>
                <a:solidFill>
                  <a:schemeClr val="accent1"/>
                </a:solidFill>
                <a:effectLst/>
                <a:uLnTx/>
                <a:uFillTx/>
                <a:latin typeface="Corbel"/>
                <a:ea typeface="+mn-ea"/>
                <a:cs typeface="+mn-cs"/>
              </a:rPr>
              <a:t>the fact</a:t>
            </a:r>
            <a:r>
              <a:rPr kumimoji="0" lang="en-US" sz="3000" b="0" i="0" u="none" strike="noStrike" kern="1200" cap="none" spc="0" normalizeH="0" baseline="0" noProof="0" dirty="0">
                <a:ln>
                  <a:noFill/>
                </a:ln>
                <a:solidFill>
                  <a:prstClr val="white"/>
                </a:solidFill>
                <a:effectLst/>
                <a:uLnTx/>
                <a:uFillTx/>
                <a:latin typeface="Corbel"/>
                <a:ea typeface="+mn-ea"/>
                <a:cs typeface="+mn-cs"/>
              </a:rPr>
              <a:t>, not </a:t>
            </a:r>
            <a:r>
              <a:rPr kumimoji="0" lang="en-US" sz="3000" b="1" i="0" u="none" strike="noStrike" kern="1200" cap="none" spc="0" normalizeH="0" baseline="0" noProof="0" dirty="0">
                <a:ln>
                  <a:noFill/>
                </a:ln>
                <a:solidFill>
                  <a:schemeClr val="accent1"/>
                </a:solidFill>
                <a:effectLst/>
                <a:uLnTx/>
                <a:uFillTx/>
                <a:latin typeface="Corbel"/>
                <a:ea typeface="+mn-ea"/>
                <a:cs typeface="+mn-cs"/>
              </a:rPr>
              <a:t>the process</a:t>
            </a:r>
          </a:p>
          <a:p>
            <a:pPr marL="285750" marR="0" lvl="0" indent="-285750" algn="l" defTabSz="457200" rtl="0" eaLnBrk="1" fontAlgn="auto" latinLnBrk="0" hangingPunct="1">
              <a:lnSpc>
                <a:spcPct val="120000"/>
              </a:lnSpc>
              <a:spcBef>
                <a:spcPts val="0"/>
              </a:spcBef>
              <a:spcAft>
                <a:spcPts val="600"/>
              </a:spcAft>
              <a:buClr>
                <a:prstClr val="white"/>
              </a:buClr>
              <a:buSzPct val="100000"/>
              <a:buFont typeface="Arial"/>
              <a:buChar char="•"/>
              <a:tabLst/>
              <a:defRPr/>
            </a:pPr>
            <a:r>
              <a:rPr lang="en-US" sz="3000" dirty="0">
                <a:solidFill>
                  <a:prstClr val="white"/>
                </a:solidFill>
                <a:latin typeface="Corbel"/>
              </a:rPr>
              <a:t>senses:</a:t>
            </a:r>
          </a:p>
          <a:p>
            <a:pPr marL="0" marR="0" lvl="0" indent="0" algn="l" defTabSz="457200" rtl="0" eaLnBrk="1" fontAlgn="auto" latinLnBrk="0" hangingPunct="1">
              <a:lnSpc>
                <a:spcPct val="120000"/>
              </a:lnSpc>
              <a:spcBef>
                <a:spcPts val="0"/>
              </a:spcBef>
              <a:spcAft>
                <a:spcPts val="600"/>
              </a:spcAft>
              <a:buClr>
                <a:prstClr val="white"/>
              </a:buClr>
              <a:buSzPct val="100000"/>
              <a:buNone/>
              <a:tabLst/>
              <a:defRPr/>
            </a:pPr>
            <a:r>
              <a:rPr lang="en-US" sz="3000" i="1" dirty="0">
                <a:solidFill>
                  <a:prstClr val="white"/>
                </a:solidFill>
                <a:latin typeface="Corbel"/>
              </a:rPr>
              <a:t>	— distance</a:t>
            </a:r>
            <a:r>
              <a:rPr lang="en-US" sz="3000" dirty="0">
                <a:solidFill>
                  <a:prstClr val="white"/>
                </a:solidFill>
                <a:latin typeface="Corbel"/>
              </a:rPr>
              <a:t> = how far away something is off-standing</a:t>
            </a:r>
          </a:p>
          <a:p>
            <a:pPr marL="0" marR="0" lvl="0" indent="0" algn="l" defTabSz="457200" rtl="0" eaLnBrk="1" fontAlgn="auto" latinLnBrk="0" hangingPunct="1">
              <a:lnSpc>
                <a:spcPct val="120000"/>
              </a:lnSpc>
              <a:spcBef>
                <a:spcPts val="0"/>
              </a:spcBef>
              <a:spcAft>
                <a:spcPts val="600"/>
              </a:spcAft>
              <a:buClr>
                <a:prstClr val="white"/>
              </a:buClr>
              <a:buSzPct val="100000"/>
              <a:buNone/>
              <a:tabLst/>
              <a:defRPr/>
            </a:pPr>
            <a:r>
              <a:rPr lang="en-US" sz="3000" i="1" dirty="0">
                <a:solidFill>
                  <a:prstClr val="white"/>
                </a:solidFill>
                <a:latin typeface="Corbel"/>
              </a:rPr>
              <a:t>	— abscess</a:t>
            </a:r>
            <a:r>
              <a:rPr lang="en-US" sz="3000" dirty="0">
                <a:solidFill>
                  <a:prstClr val="white"/>
                </a:solidFill>
                <a:latin typeface="Corbel"/>
              </a:rPr>
              <a:t> = off-standing sore in or on the body</a:t>
            </a:r>
          </a:p>
          <a:p>
            <a:pPr marL="0" marR="0" lvl="0" indent="0" algn="l" defTabSz="457200" rtl="0" eaLnBrk="1" fontAlgn="auto" latinLnBrk="0" hangingPunct="1">
              <a:lnSpc>
                <a:spcPct val="120000"/>
              </a:lnSpc>
              <a:spcBef>
                <a:spcPts val="0"/>
              </a:spcBef>
              <a:spcAft>
                <a:spcPts val="600"/>
              </a:spcAft>
              <a:buClr>
                <a:prstClr val="white"/>
              </a:buClr>
              <a:buSzPct val="100000"/>
              <a:buNone/>
              <a:tabLst/>
              <a:defRPr/>
            </a:pPr>
            <a:r>
              <a:rPr lang="en-US" sz="3000" i="1" dirty="0">
                <a:solidFill>
                  <a:prstClr val="white"/>
                </a:solidFill>
                <a:latin typeface="Corbel"/>
              </a:rPr>
              <a:t>	— divorce</a:t>
            </a:r>
            <a:r>
              <a:rPr lang="en-US" sz="3000" dirty="0">
                <a:solidFill>
                  <a:prstClr val="white"/>
                </a:solidFill>
                <a:latin typeface="Corbel"/>
              </a:rPr>
              <a:t> = permanent off-standing (separation) from one’s spouse</a:t>
            </a:r>
          </a:p>
          <a:p>
            <a:pPr marL="0" marR="0" lvl="0" indent="0" algn="l" defTabSz="457200" rtl="0" eaLnBrk="1" fontAlgn="auto" latinLnBrk="0" hangingPunct="1">
              <a:lnSpc>
                <a:spcPct val="120000"/>
              </a:lnSpc>
              <a:spcBef>
                <a:spcPts val="0"/>
              </a:spcBef>
              <a:spcAft>
                <a:spcPts val="600"/>
              </a:spcAft>
              <a:buClr>
                <a:prstClr val="white"/>
              </a:buClr>
              <a:buSzPct val="100000"/>
              <a:buNone/>
              <a:tabLst/>
              <a:defRPr/>
            </a:pPr>
            <a:r>
              <a:rPr lang="en-US" sz="3000" dirty="0">
                <a:solidFill>
                  <a:prstClr val="white"/>
                </a:solidFill>
                <a:latin typeface="Corbel"/>
              </a:rPr>
              <a:t>	— political </a:t>
            </a:r>
            <a:r>
              <a:rPr lang="en-US" sz="3000" i="1" dirty="0">
                <a:solidFill>
                  <a:prstClr val="white"/>
                </a:solidFill>
                <a:latin typeface="Corbel"/>
              </a:rPr>
              <a:t>rebellion</a:t>
            </a:r>
            <a:r>
              <a:rPr lang="en-US" sz="3000" dirty="0">
                <a:solidFill>
                  <a:prstClr val="white"/>
                </a:solidFill>
                <a:latin typeface="Corbel"/>
              </a:rPr>
              <a:t> = off-standing from one’s government or former allies</a:t>
            </a:r>
          </a:p>
          <a:p>
            <a:pPr marL="0" marR="0" lvl="0" indent="0" algn="l" defTabSz="457200" rtl="0" eaLnBrk="1" fontAlgn="auto" latinLnBrk="0" hangingPunct="1">
              <a:lnSpc>
                <a:spcPct val="120000"/>
              </a:lnSpc>
              <a:spcBef>
                <a:spcPts val="0"/>
              </a:spcBef>
              <a:spcAft>
                <a:spcPts val="600"/>
              </a:spcAft>
              <a:buClr>
                <a:prstClr val="white"/>
              </a:buClr>
              <a:buSzPct val="100000"/>
              <a:buNone/>
              <a:tabLst/>
              <a:defRPr/>
            </a:pPr>
            <a:r>
              <a:rPr lang="en-US" sz="3000" dirty="0">
                <a:solidFill>
                  <a:prstClr val="white"/>
                </a:solidFill>
                <a:latin typeface="Corbel"/>
              </a:rPr>
              <a:t>	— religious </a:t>
            </a:r>
            <a:r>
              <a:rPr lang="en-US" sz="3000" i="1" dirty="0">
                <a:solidFill>
                  <a:prstClr val="white"/>
                </a:solidFill>
                <a:latin typeface="Corbel"/>
              </a:rPr>
              <a:t>apostasy</a:t>
            </a:r>
            <a:r>
              <a:rPr lang="en-US" sz="3000" dirty="0">
                <a:solidFill>
                  <a:prstClr val="white"/>
                </a:solidFill>
                <a:latin typeface="Corbel"/>
              </a:rPr>
              <a:t> = off-standing from God</a:t>
            </a:r>
            <a:endParaRPr lang="en-US" sz="3000" dirty="0"/>
          </a:p>
          <a:p>
            <a:pPr>
              <a:lnSpc>
                <a:spcPct val="120000"/>
              </a:lnSpc>
              <a:spcAft>
                <a:spcPts val="1500"/>
              </a:spcAft>
            </a:pPr>
            <a:endParaRPr lang="en-US" sz="3000" dirty="0"/>
          </a:p>
          <a:p>
            <a:pPr>
              <a:lnSpc>
                <a:spcPct val="120000"/>
              </a:lnSpc>
              <a:spcAft>
                <a:spcPts val="1500"/>
              </a:spcAft>
            </a:pPr>
            <a:endParaRPr lang="en-US" sz="3000" i="1" dirty="0"/>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025113" y="391133"/>
            <a:ext cx="685800" cy="685800"/>
          </a:xfrm>
          <a:prstGeom prst="rect">
            <a:avLst/>
          </a:prstGeom>
        </p:spPr>
      </p:pic>
    </p:spTree>
    <p:extLst>
      <p:ext uri="{BB962C8B-B14F-4D97-AF65-F5344CB8AC3E}">
        <p14:creationId xmlns:p14="http://schemas.microsoft.com/office/powerpoint/2010/main" val="913049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115185" y="231775"/>
            <a:ext cx="11378148" cy="1260000"/>
          </a:xfrm>
        </p:spPr>
        <p:txBody>
          <a:bodyPr>
            <a:noAutofit/>
          </a:bodyPr>
          <a:lstStyle/>
          <a:p>
            <a:pPr algn="ctr"/>
            <a:r>
              <a:rPr lang="en-US" sz="3600" dirty="0"/>
              <a:t>DERIVING  THE  MEANING  OF  </a:t>
            </a:r>
            <a:r>
              <a:rPr lang="en-US" sz="3600" i="1" dirty="0"/>
              <a:t>APOSTASIA</a:t>
            </a:r>
            <a:endParaRPr lang="en-US" sz="3600" dirty="0"/>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332765" y="1651133"/>
            <a:ext cx="11378148" cy="5206867"/>
          </a:xfrm>
        </p:spPr>
        <p:txBody>
          <a:bodyPr>
            <a:normAutofit fontScale="85000" lnSpcReduction="20000"/>
          </a:bodyPr>
          <a:lstStyle/>
          <a:p>
            <a:pPr>
              <a:lnSpc>
                <a:spcPct val="120000"/>
              </a:lnSpc>
              <a:spcAft>
                <a:spcPts val="600"/>
              </a:spcAft>
            </a:pPr>
            <a:r>
              <a:rPr lang="en-US" sz="3000" dirty="0"/>
              <a:t>HOW do we derive the meaning of </a:t>
            </a:r>
            <a:r>
              <a:rPr lang="en-US" sz="3000" i="1" dirty="0"/>
              <a:t>apostasia</a:t>
            </a:r>
            <a:r>
              <a:rPr lang="en-US" sz="3000" dirty="0"/>
              <a:t>? </a:t>
            </a:r>
          </a:p>
          <a:p>
            <a:pPr marL="0" indent="0">
              <a:lnSpc>
                <a:spcPct val="120000"/>
              </a:lnSpc>
              <a:spcAft>
                <a:spcPts val="600"/>
              </a:spcAft>
              <a:buNone/>
            </a:pPr>
            <a:r>
              <a:rPr lang="en-US" sz="3000" dirty="0"/>
              <a:t>	— not from </a:t>
            </a:r>
            <a:r>
              <a:rPr lang="en-US" sz="3000" dirty="0">
                <a:latin typeface="Calibri" panose="020F0502020204030204" pitchFamily="34" charset="0"/>
                <a:cs typeface="Calibri" panose="020F0502020204030204" pitchFamily="34" charset="0"/>
              </a:rPr>
              <a:t>2</a:t>
            </a:r>
            <a:r>
              <a:rPr lang="en-US" sz="3000" dirty="0"/>
              <a:t>nd entry in Liddell &amp; Scott — too late, unrelated context</a:t>
            </a:r>
          </a:p>
          <a:p>
            <a:pPr marL="0" indent="0">
              <a:lnSpc>
                <a:spcPct val="120000"/>
              </a:lnSpc>
              <a:spcAft>
                <a:spcPts val="2400"/>
              </a:spcAft>
              <a:buNone/>
            </a:pPr>
            <a:r>
              <a:rPr lang="en-US" sz="3000" dirty="0"/>
              <a:t>	— not from semantic footprint of </a:t>
            </a:r>
            <a:r>
              <a:rPr lang="en-US" sz="3000" i="1" dirty="0" err="1"/>
              <a:t>aphistemi</a:t>
            </a:r>
            <a:r>
              <a:rPr lang="en-US" sz="3000" dirty="0"/>
              <a:t> — root &amp; cognate fallacy</a:t>
            </a:r>
          </a:p>
          <a:p>
            <a:pPr>
              <a:lnSpc>
                <a:spcPct val="120000"/>
              </a:lnSpc>
              <a:spcAft>
                <a:spcPts val="600"/>
              </a:spcAft>
            </a:pPr>
            <a:r>
              <a:rPr lang="en-US" sz="3000" dirty="0"/>
              <a:t>HOW do we derive the meaning of </a:t>
            </a:r>
            <a:r>
              <a:rPr lang="en-US" sz="3000" i="1" dirty="0"/>
              <a:t>apostasia</a:t>
            </a:r>
            <a:r>
              <a:rPr lang="en-US" sz="3000" dirty="0"/>
              <a:t>? </a:t>
            </a:r>
          </a:p>
          <a:p>
            <a:pPr marL="0" indent="0">
              <a:lnSpc>
                <a:spcPct val="120000"/>
              </a:lnSpc>
              <a:spcAft>
                <a:spcPts val="600"/>
              </a:spcAft>
              <a:buNone/>
            </a:pPr>
            <a:r>
              <a:rPr lang="en-US" sz="3000" dirty="0"/>
              <a:t>	— FROM  ITS USAGE  PRIOR  TO  PAUL  PENNING  THESSALONIAN  LETTERS</a:t>
            </a:r>
          </a:p>
          <a:p>
            <a:pPr marL="0" indent="0">
              <a:lnSpc>
                <a:spcPct val="120000"/>
              </a:lnSpc>
              <a:spcAft>
                <a:spcPts val="600"/>
              </a:spcAft>
              <a:buNone/>
            </a:pPr>
            <a:r>
              <a:rPr lang="en-US" sz="3000" dirty="0">
                <a:latin typeface="Calibri" panose="020F0502020204030204" pitchFamily="34" charset="0"/>
                <a:cs typeface="Calibri" panose="020F0502020204030204" pitchFamily="34" charset="0"/>
              </a:rPr>
              <a:t>	— 1</a:t>
            </a:r>
            <a:r>
              <a:rPr lang="en-US" sz="3000" dirty="0"/>
              <a:t>X unrelated scientific sense of </a:t>
            </a:r>
            <a:r>
              <a:rPr lang="en-US" sz="3000" i="1" dirty="0"/>
              <a:t>distance</a:t>
            </a:r>
          </a:p>
          <a:p>
            <a:pPr marL="0" indent="0">
              <a:lnSpc>
                <a:spcPct val="120000"/>
              </a:lnSpc>
              <a:spcAft>
                <a:spcPts val="600"/>
              </a:spcAft>
              <a:buNone/>
            </a:pPr>
            <a:r>
              <a:rPr lang="en-US" sz="3000" dirty="0">
                <a:latin typeface="Calibri" panose="020F0502020204030204" pitchFamily="34" charset="0"/>
                <a:cs typeface="Calibri" panose="020F0502020204030204" pitchFamily="34" charset="0"/>
              </a:rPr>
              <a:t>	— 3</a:t>
            </a:r>
            <a:r>
              <a:rPr lang="en-US" sz="3000" dirty="0"/>
              <a:t>X political </a:t>
            </a:r>
            <a:r>
              <a:rPr lang="en-US" sz="3000" i="1" dirty="0"/>
              <a:t>sedition</a:t>
            </a:r>
          </a:p>
          <a:p>
            <a:pPr marL="0" indent="0">
              <a:lnSpc>
                <a:spcPct val="120000"/>
              </a:lnSpc>
              <a:spcAft>
                <a:spcPts val="600"/>
              </a:spcAft>
              <a:buNone/>
            </a:pPr>
            <a:r>
              <a:rPr lang="en-US" sz="3000" dirty="0">
                <a:latin typeface="Calibri" panose="020F0502020204030204" pitchFamily="34" charset="0"/>
                <a:cs typeface="Calibri" panose="020F0502020204030204" pitchFamily="34" charset="0"/>
              </a:rPr>
              <a:t>	— 3</a:t>
            </a:r>
            <a:r>
              <a:rPr lang="en-US" sz="3000" dirty="0"/>
              <a:t>X religious </a:t>
            </a:r>
            <a:r>
              <a:rPr lang="en-US" sz="3000" i="1" dirty="0"/>
              <a:t>apostasy</a:t>
            </a:r>
            <a:r>
              <a:rPr lang="en-US" sz="3000" dirty="0"/>
              <a:t> in Septuagint  (heavily influenced NT)</a:t>
            </a:r>
          </a:p>
          <a:p>
            <a:pPr marL="0" indent="0">
              <a:lnSpc>
                <a:spcPct val="120000"/>
              </a:lnSpc>
              <a:spcAft>
                <a:spcPts val="600"/>
              </a:spcAft>
              <a:buNone/>
            </a:pPr>
            <a:r>
              <a:rPr lang="en-US" sz="3000" dirty="0">
                <a:latin typeface="Calibri" panose="020F0502020204030204" pitchFamily="34" charset="0"/>
                <a:cs typeface="Calibri" panose="020F0502020204030204" pitchFamily="34" charset="0"/>
              </a:rPr>
              <a:t>	—2</a:t>
            </a:r>
            <a:r>
              <a:rPr lang="en-US" sz="3000" dirty="0"/>
              <a:t>X religious </a:t>
            </a:r>
            <a:r>
              <a:rPr lang="en-US" sz="3000" i="1" dirty="0"/>
              <a:t>apostasy</a:t>
            </a:r>
            <a:r>
              <a:rPr lang="en-US" sz="3000" dirty="0"/>
              <a:t> in Jewish literature (molded Jewish mind)</a:t>
            </a:r>
          </a:p>
          <a:p>
            <a:pPr marL="0" indent="0">
              <a:lnSpc>
                <a:spcPct val="120000"/>
              </a:lnSpc>
              <a:spcAft>
                <a:spcPts val="600"/>
              </a:spcAft>
              <a:buNone/>
            </a:pPr>
            <a:r>
              <a:rPr lang="en-US" sz="3000" dirty="0"/>
              <a:t>			</a:t>
            </a:r>
          </a:p>
          <a:p>
            <a:pPr>
              <a:lnSpc>
                <a:spcPct val="120000"/>
              </a:lnSpc>
              <a:spcAft>
                <a:spcPts val="1500"/>
              </a:spcAft>
            </a:pPr>
            <a:endParaRPr lang="en-US" sz="3000" i="1" dirty="0"/>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025113" y="391133"/>
            <a:ext cx="685800" cy="685800"/>
          </a:xfrm>
          <a:prstGeom prst="rect">
            <a:avLst/>
          </a:prstGeom>
        </p:spPr>
      </p:pic>
    </p:spTree>
    <p:extLst>
      <p:ext uri="{BB962C8B-B14F-4D97-AF65-F5344CB8AC3E}">
        <p14:creationId xmlns:p14="http://schemas.microsoft.com/office/powerpoint/2010/main" val="977878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675543" y="320916"/>
            <a:ext cx="10840914" cy="1260000"/>
          </a:xfrm>
        </p:spPr>
        <p:txBody>
          <a:bodyPr/>
          <a:lstStyle/>
          <a:p>
            <a:r>
              <a:rPr lang="en-US" i="1" dirty="0">
                <a:cs typeface="Times New Roman" panose="02020603050405020304" pitchFamily="18" charset="0"/>
              </a:rPr>
              <a:t>fragments  in  luke</a:t>
            </a:r>
            <a:r>
              <a:rPr lang="en-US" dirty="0">
                <a:cs typeface="Times New Roman" panose="02020603050405020304" pitchFamily="18" charset="0"/>
              </a:rPr>
              <a:t>,    Luke </a:t>
            </a:r>
            <a:r>
              <a:rPr lang="en-US" dirty="0">
                <a:latin typeface="Calibri" panose="020F0502020204030204" pitchFamily="34" charset="0"/>
                <a:cs typeface="Calibri" panose="020F0502020204030204" pitchFamily="34" charset="0"/>
              </a:rPr>
              <a:t>18:1-8</a:t>
            </a:r>
            <a:endParaRPr lang="en-US"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403761" y="1636715"/>
            <a:ext cx="11519065" cy="5060968"/>
          </a:xfrm>
        </p:spPr>
        <p:txBody>
          <a:bodyPr>
            <a:normAutofit fontScale="92500"/>
          </a:bodyPr>
          <a:lstStyle/>
          <a:p>
            <a:pPr>
              <a:lnSpc>
                <a:spcPct val="120000"/>
              </a:lnSpc>
              <a:spcAft>
                <a:spcPts val="3600"/>
              </a:spcAft>
            </a:pPr>
            <a:r>
              <a:rPr lang="en-US" sz="2800" b="0" i="0" dirty="0">
                <a:effectLst/>
              </a:rPr>
              <a:t>The saying «when the Son of man comes, shall he find faith on earth» reveals a lapse of faith, when no faithful man shall be found, or perhaps somewhere a few scarce ones in the time of his second theophany. For the world shall meet with a great test in the season of apostasy, in which the faithful man will scarcely be found. </a:t>
            </a:r>
            <a:r>
              <a:rPr lang="en-US" sz="2800" b="1" i="0" dirty="0">
                <a:solidFill>
                  <a:schemeClr val="accent1"/>
                </a:solidFill>
                <a:effectLst/>
              </a:rPr>
              <a:t>Suddenly, there shall not even be one, because some have been taken, and the others left behind</a:t>
            </a:r>
            <a:r>
              <a:rPr lang="en-US" sz="2800" b="0" i="0" dirty="0">
                <a:effectLst/>
              </a:rPr>
              <a:t>, delivered to the eagles. </a:t>
            </a:r>
            <a:r>
              <a:rPr lang="en-US" sz="2800" b="1" i="0" dirty="0">
                <a:solidFill>
                  <a:schemeClr val="accent1"/>
                </a:solidFill>
                <a:effectLst/>
              </a:rPr>
              <a:t>In this way</a:t>
            </a:r>
            <a:r>
              <a:rPr lang="en-US" sz="2800" b="0" i="0" dirty="0">
                <a:effectLst/>
              </a:rPr>
              <a:t>, there shall be a lapse of faith among mankind, </a:t>
            </a:r>
            <a:r>
              <a:rPr lang="en-US" sz="2800" b="1" i="0" dirty="0">
                <a:solidFill>
                  <a:schemeClr val="accent1"/>
                </a:solidFill>
                <a:effectLst/>
              </a:rPr>
              <a:t>thereafter</a:t>
            </a:r>
            <a:r>
              <a:rPr lang="en-US" sz="2800" b="0" i="0" dirty="0">
                <a:effectLst/>
              </a:rPr>
              <a:t> he shall take revenge for his saints which had been killed by the ungodly</a:t>
            </a:r>
            <a:r>
              <a:rPr lang="en-US" sz="2600" dirty="0"/>
              <a:t>.                                                                  </a:t>
            </a:r>
            <a:r>
              <a:rPr lang="en-US" sz="2800" dirty="0"/>
              <a:t>~ Eusebius </a:t>
            </a:r>
          </a:p>
          <a:p>
            <a:pPr>
              <a:lnSpc>
                <a:spcPts val="3000"/>
              </a:lnSpc>
            </a:pPr>
            <a:r>
              <a:rPr lang="en-US" sz="2600" dirty="0"/>
              <a:t>Order = sudden snatching of the godly (ungodly left), apostasy, judgment. </a:t>
            </a:r>
          </a:p>
        </p:txBody>
      </p:sp>
      <p:sp>
        <p:nvSpPr>
          <p:cNvPr id="4" name="Slide Number Placeholder 3">
            <a:extLst>
              <a:ext uri="{FF2B5EF4-FFF2-40B4-BE49-F238E27FC236}">
                <a16:creationId xmlns:a16="http://schemas.microsoft.com/office/drawing/2014/main" id="{82DF6C57-9A77-4B15-8959-F59480F54B7B}"/>
              </a:ext>
            </a:extLst>
          </p:cNvPr>
          <p:cNvSpPr>
            <a:spLocks noGrp="1"/>
          </p:cNvSpPr>
          <p:nvPr>
            <p:ph type="sldNum" sz="quarter" idx="12"/>
          </p:nvPr>
        </p:nvSpPr>
        <p:spPr>
          <a:xfrm>
            <a:off x="11273909" y="6159259"/>
            <a:ext cx="648917"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697550" y="580116"/>
            <a:ext cx="685800" cy="685800"/>
          </a:xfrm>
          <a:prstGeom prst="rect">
            <a:avLst/>
          </a:prstGeom>
        </p:spPr>
      </p:pic>
    </p:spTree>
    <p:extLst>
      <p:ext uri="{BB962C8B-B14F-4D97-AF65-F5344CB8AC3E}">
        <p14:creationId xmlns:p14="http://schemas.microsoft.com/office/powerpoint/2010/main" val="3056206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115185" y="231775"/>
            <a:ext cx="11378148" cy="1260000"/>
          </a:xfrm>
        </p:spPr>
        <p:txBody>
          <a:bodyPr>
            <a:noAutofit/>
          </a:bodyPr>
          <a:lstStyle/>
          <a:p>
            <a:pPr algn="ctr"/>
            <a:r>
              <a:rPr lang="en-US" sz="3600" i="1" dirty="0"/>
              <a:t>APOSTASIA</a:t>
            </a:r>
            <a:r>
              <a:rPr lang="en-US" sz="3600" dirty="0"/>
              <a:t>  USAGE  PRIOR  TO  </a:t>
            </a:r>
            <a:r>
              <a:rPr lang="en-US" sz="3600" dirty="0">
                <a:latin typeface="Calibri" panose="020F0502020204030204" pitchFamily="34" charset="0"/>
                <a:cs typeface="Calibri" panose="020F0502020204030204" pitchFamily="34" charset="0"/>
              </a:rPr>
              <a:t>2 </a:t>
            </a:r>
            <a:r>
              <a:rPr lang="en-US" sz="3600" dirty="0"/>
              <a:t>THESSALONIANS</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249367" y="1607499"/>
            <a:ext cx="11804446" cy="4963401"/>
          </a:xfrm>
        </p:spPr>
        <p:txBody>
          <a:bodyPr>
            <a:normAutofit fontScale="92500" lnSpcReduction="10000"/>
          </a:bodyPr>
          <a:lstStyle/>
          <a:p>
            <a:pPr>
              <a:lnSpc>
                <a:spcPct val="120000"/>
              </a:lnSpc>
              <a:spcAft>
                <a:spcPts val="600"/>
              </a:spcAft>
            </a:pPr>
            <a:r>
              <a:rPr lang="en-US" sz="3000" dirty="0">
                <a:latin typeface="Calibri" panose="020F0502020204030204" pitchFamily="34" charset="0"/>
                <a:cs typeface="Calibri" panose="020F0502020204030204" pitchFamily="34" charset="0"/>
              </a:rPr>
              <a:t>2 </a:t>
            </a:r>
            <a:r>
              <a:rPr lang="en-US" sz="3000" dirty="0"/>
              <a:t>Chron. </a:t>
            </a:r>
            <a:r>
              <a:rPr lang="en-US" sz="3000" dirty="0">
                <a:latin typeface="Calibri" panose="020F0502020204030204" pitchFamily="34" charset="0"/>
                <a:cs typeface="Calibri" panose="020F0502020204030204" pitchFamily="34" charset="0"/>
              </a:rPr>
              <a:t>29:19</a:t>
            </a:r>
            <a:r>
              <a:rPr lang="en-US" sz="3000" dirty="0"/>
              <a:t> — Ahaz’s apostasy, sacrificed to gods of Damascus</a:t>
            </a:r>
          </a:p>
          <a:p>
            <a:pPr>
              <a:lnSpc>
                <a:spcPct val="120000"/>
              </a:lnSpc>
              <a:spcAft>
                <a:spcPts val="600"/>
              </a:spcAft>
            </a:pPr>
            <a:r>
              <a:rPr lang="en-US" sz="3000" dirty="0"/>
              <a:t>Josh. </a:t>
            </a:r>
            <a:r>
              <a:rPr lang="en-US" sz="3000" dirty="0">
                <a:latin typeface="Calibri" panose="020F0502020204030204" pitchFamily="34" charset="0"/>
                <a:cs typeface="Calibri" panose="020F0502020204030204" pitchFamily="34" charset="0"/>
              </a:rPr>
              <a:t>22:22</a:t>
            </a:r>
            <a:r>
              <a:rPr lang="en-US" sz="3000" dirty="0"/>
              <a:t> — feared apostasy of trans-Jordanian tribes, altar of witness</a:t>
            </a:r>
          </a:p>
          <a:p>
            <a:pPr>
              <a:lnSpc>
                <a:spcPct val="120000"/>
              </a:lnSpc>
              <a:spcAft>
                <a:spcPts val="600"/>
              </a:spcAft>
            </a:pPr>
            <a:r>
              <a:rPr lang="en-US" sz="3000" dirty="0"/>
              <a:t>Jer. </a:t>
            </a:r>
            <a:r>
              <a:rPr lang="en-US" sz="3000" dirty="0">
                <a:latin typeface="Calibri" panose="020F0502020204030204" pitchFamily="34" charset="0"/>
                <a:cs typeface="Calibri" panose="020F0502020204030204" pitchFamily="34" charset="0"/>
              </a:rPr>
              <a:t>2:19</a:t>
            </a:r>
            <a:r>
              <a:rPr lang="en-US" sz="3000" dirty="0"/>
              <a:t> — Israel’s apostasy, nation forsook the Lord for idolatry</a:t>
            </a:r>
          </a:p>
          <a:p>
            <a:pPr>
              <a:lnSpc>
                <a:spcPct val="120000"/>
              </a:lnSpc>
              <a:spcAft>
                <a:spcPts val="600"/>
              </a:spcAft>
            </a:pPr>
            <a:r>
              <a:rPr lang="en-US" sz="3000" dirty="0">
                <a:latin typeface="Calibri" panose="020F0502020204030204" pitchFamily="34" charset="0"/>
                <a:cs typeface="Calibri" panose="020F0502020204030204" pitchFamily="34" charset="0"/>
              </a:rPr>
              <a:t>1</a:t>
            </a:r>
            <a:r>
              <a:rPr lang="en-US" sz="3000" dirty="0"/>
              <a:t> Macc. </a:t>
            </a:r>
            <a:r>
              <a:rPr lang="en-US" sz="3000" dirty="0">
                <a:latin typeface="Calibri" panose="020F0502020204030204" pitchFamily="34" charset="0"/>
                <a:cs typeface="Calibri" panose="020F0502020204030204" pitchFamily="34" charset="0"/>
              </a:rPr>
              <a:t>2:15</a:t>
            </a:r>
            <a:r>
              <a:rPr lang="en-US" sz="3000" dirty="0"/>
              <a:t> — Antiochus Epiphanes forced Jews to sacrifice to Zeus</a:t>
            </a:r>
          </a:p>
          <a:p>
            <a:pPr>
              <a:lnSpc>
                <a:spcPct val="120000"/>
              </a:lnSpc>
              <a:spcAft>
                <a:spcPts val="3000"/>
              </a:spcAft>
            </a:pPr>
            <a:r>
              <a:rPr lang="en-US" sz="3000" dirty="0"/>
              <a:t>Jubilees frag. z — Nimrod led world in rebellion, building tower</a:t>
            </a:r>
          </a:p>
          <a:p>
            <a:pPr>
              <a:lnSpc>
                <a:spcPct val="120000"/>
              </a:lnSpc>
              <a:spcAft>
                <a:spcPts val="600"/>
              </a:spcAft>
            </a:pPr>
            <a:r>
              <a:rPr lang="en-US" sz="3000" dirty="0"/>
              <a:t>Notice — Antiochus Epiphanes and Nimrod are types of the antichrist</a:t>
            </a:r>
          </a:p>
          <a:p>
            <a:pPr>
              <a:lnSpc>
                <a:spcPct val="120000"/>
              </a:lnSpc>
              <a:spcAft>
                <a:spcPts val="600"/>
              </a:spcAft>
            </a:pPr>
            <a:r>
              <a:rPr lang="en-US" sz="3000" dirty="0"/>
              <a:t>Notice — pattern of association with idolatry and pagan sacrifice</a:t>
            </a:r>
          </a:p>
          <a:p>
            <a:pPr>
              <a:lnSpc>
                <a:spcPct val="120000"/>
              </a:lnSpc>
              <a:spcAft>
                <a:spcPts val="600"/>
              </a:spcAft>
            </a:pPr>
            <a:r>
              <a:rPr lang="en-US" sz="3000" dirty="0"/>
              <a:t>Perhaps </a:t>
            </a:r>
            <a:r>
              <a:rPr lang="en-US" sz="3000" i="1" dirty="0"/>
              <a:t>apostasia</a:t>
            </a:r>
            <a:r>
              <a:rPr lang="en-US" sz="3000" dirty="0"/>
              <a:t> in time of antichrist is apostasy after all? 	</a:t>
            </a:r>
          </a:p>
          <a:p>
            <a:pPr>
              <a:lnSpc>
                <a:spcPct val="120000"/>
              </a:lnSpc>
              <a:spcAft>
                <a:spcPts val="1500"/>
              </a:spcAft>
            </a:pPr>
            <a:endParaRPr lang="en-US" sz="3000" i="1" dirty="0"/>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368013" y="287100"/>
            <a:ext cx="685800" cy="685800"/>
          </a:xfrm>
          <a:prstGeom prst="rect">
            <a:avLst/>
          </a:prstGeom>
        </p:spPr>
      </p:pic>
    </p:spTree>
    <p:extLst>
      <p:ext uri="{BB962C8B-B14F-4D97-AF65-F5344CB8AC3E}">
        <p14:creationId xmlns:p14="http://schemas.microsoft.com/office/powerpoint/2010/main" val="617760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115185" y="308344"/>
            <a:ext cx="11378148" cy="1260000"/>
          </a:xfrm>
        </p:spPr>
        <p:txBody>
          <a:bodyPr>
            <a:noAutofit/>
          </a:bodyPr>
          <a:lstStyle/>
          <a:p>
            <a:pPr algn="ctr"/>
            <a:r>
              <a:rPr lang="en-US" sz="3600" dirty="0"/>
              <a:t>KOINE  USAGE  IS  “UNRELATED  CONTEXT”?</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337197" y="2041948"/>
            <a:ext cx="11591297" cy="4224258"/>
          </a:xfrm>
        </p:spPr>
        <p:txBody>
          <a:bodyPr>
            <a:normAutofit fontScale="25000" lnSpcReduction="20000"/>
          </a:bodyPr>
          <a:lstStyle/>
          <a:p>
            <a:pPr>
              <a:lnSpc>
                <a:spcPct val="120000"/>
              </a:lnSpc>
              <a:spcAft>
                <a:spcPts val="600"/>
              </a:spcAft>
            </a:pPr>
            <a:r>
              <a:rPr lang="en-US" sz="11200" dirty="0">
                <a:cs typeface="Calibri" panose="020F0502020204030204" pitchFamily="34" charset="0"/>
              </a:rPr>
              <a:t>some muzzle testimony of </a:t>
            </a:r>
            <a:r>
              <a:rPr lang="en-US" sz="11200" dirty="0" err="1">
                <a:cs typeface="Calibri" panose="020F0502020204030204" pitchFamily="34" charset="0"/>
              </a:rPr>
              <a:t>Koine</a:t>
            </a:r>
            <a:r>
              <a:rPr lang="en-US" sz="11200" dirty="0">
                <a:cs typeface="Calibri" panose="020F0502020204030204" pitchFamily="34" charset="0"/>
              </a:rPr>
              <a:t> usage with claim of “unrelated context”</a:t>
            </a:r>
          </a:p>
          <a:p>
            <a:pPr marL="0" indent="0">
              <a:lnSpc>
                <a:spcPct val="120000"/>
              </a:lnSpc>
              <a:spcAft>
                <a:spcPts val="600"/>
              </a:spcAft>
              <a:buNone/>
            </a:pPr>
            <a:r>
              <a:rPr lang="en-US" sz="11200" dirty="0">
                <a:cs typeface="Calibri" panose="020F0502020204030204" pitchFamily="34" charset="0"/>
              </a:rPr>
              <a:t>	— insist we can’t get meaning of </a:t>
            </a:r>
            <a:r>
              <a:rPr lang="en-US" sz="11200" i="1" dirty="0">
                <a:cs typeface="Calibri" panose="020F0502020204030204" pitchFamily="34" charset="0"/>
              </a:rPr>
              <a:t>apostasia</a:t>
            </a:r>
            <a:r>
              <a:rPr lang="en-US" sz="11200" dirty="0">
                <a:cs typeface="Calibri" panose="020F0502020204030204" pitchFamily="34" charset="0"/>
              </a:rPr>
              <a:t> from </a:t>
            </a:r>
            <a:r>
              <a:rPr lang="en-US" sz="11200" dirty="0" err="1">
                <a:cs typeface="Calibri" panose="020F0502020204030204" pitchFamily="34" charset="0"/>
              </a:rPr>
              <a:t>Koine</a:t>
            </a:r>
            <a:r>
              <a:rPr lang="en-US" sz="11200" dirty="0">
                <a:cs typeface="Calibri" panose="020F0502020204030204" pitchFamily="34" charset="0"/>
              </a:rPr>
              <a:t> usage of </a:t>
            </a:r>
            <a:r>
              <a:rPr lang="en-US" sz="11200" i="1" dirty="0">
                <a:cs typeface="Calibri" panose="020F0502020204030204" pitchFamily="34" charset="0"/>
              </a:rPr>
              <a:t>apostasia</a:t>
            </a:r>
          </a:p>
          <a:p>
            <a:pPr marL="0" indent="0">
              <a:lnSpc>
                <a:spcPct val="120000"/>
              </a:lnSpc>
              <a:spcAft>
                <a:spcPts val="2400"/>
              </a:spcAft>
              <a:buNone/>
            </a:pPr>
            <a:r>
              <a:rPr lang="en-US" sz="11200" dirty="0">
                <a:cs typeface="Calibri" panose="020F0502020204030204" pitchFamily="34" charset="0"/>
              </a:rPr>
              <a:t>	— insist we ought to get meaning only from context of </a:t>
            </a:r>
            <a:r>
              <a:rPr lang="en-US" sz="11200" dirty="0">
                <a:latin typeface="Calibri" panose="020F0502020204030204" pitchFamily="34" charset="0"/>
                <a:cs typeface="Calibri" panose="020F0502020204030204" pitchFamily="34" charset="0"/>
              </a:rPr>
              <a:t>2 </a:t>
            </a:r>
            <a:r>
              <a:rPr lang="en-US" sz="11200" dirty="0" err="1">
                <a:cs typeface="Calibri" panose="020F0502020204030204" pitchFamily="34" charset="0"/>
              </a:rPr>
              <a:t>Thess</a:t>
            </a:r>
            <a:r>
              <a:rPr lang="en-US" sz="11200" dirty="0">
                <a:cs typeface="Calibri" panose="020F0502020204030204" pitchFamily="34" charset="0"/>
              </a:rPr>
              <a:t> </a:t>
            </a:r>
            <a:r>
              <a:rPr lang="en-US" sz="11200" dirty="0">
                <a:latin typeface="Calibri" panose="020F0502020204030204" pitchFamily="34" charset="0"/>
                <a:cs typeface="Calibri" panose="020F0502020204030204" pitchFamily="34" charset="0"/>
              </a:rPr>
              <a:t>2:3</a:t>
            </a:r>
          </a:p>
          <a:p>
            <a:pPr>
              <a:lnSpc>
                <a:spcPct val="120000"/>
              </a:lnSpc>
              <a:spcAft>
                <a:spcPts val="600"/>
              </a:spcAft>
            </a:pPr>
            <a:r>
              <a:rPr lang="en-US" sz="11200" dirty="0">
                <a:cs typeface="Calibri" panose="020F0502020204030204" pitchFamily="34" charset="0"/>
              </a:rPr>
              <a:t>BUT there is inconsistency here</a:t>
            </a:r>
          </a:p>
          <a:p>
            <a:pPr marL="0" indent="0">
              <a:lnSpc>
                <a:spcPct val="120000"/>
              </a:lnSpc>
              <a:spcAft>
                <a:spcPts val="600"/>
              </a:spcAft>
              <a:buNone/>
            </a:pPr>
            <a:r>
              <a:rPr lang="en-US" sz="11200" dirty="0">
                <a:cs typeface="Calibri" panose="020F0502020204030204" pitchFamily="34" charset="0"/>
              </a:rPr>
              <a:t>	— the same folks don’t limit themselves to context </a:t>
            </a:r>
            <a:r>
              <a:rPr lang="en-US" sz="11200" dirty="0">
                <a:latin typeface="Calibri" panose="020F0502020204030204" pitchFamily="34" charset="0"/>
                <a:cs typeface="Calibri" panose="020F0502020204030204" pitchFamily="34" charset="0"/>
              </a:rPr>
              <a:t>2</a:t>
            </a:r>
            <a:r>
              <a:rPr lang="en-US" sz="11200" dirty="0">
                <a:cs typeface="Calibri" panose="020F0502020204030204" pitchFamily="34" charset="0"/>
              </a:rPr>
              <a:t> </a:t>
            </a:r>
            <a:r>
              <a:rPr lang="en-US" sz="11200" dirty="0" err="1">
                <a:cs typeface="Calibri" panose="020F0502020204030204" pitchFamily="34" charset="0"/>
              </a:rPr>
              <a:t>Thess</a:t>
            </a:r>
            <a:r>
              <a:rPr lang="en-US" sz="11200" dirty="0">
                <a:cs typeface="Calibri" panose="020F0502020204030204" pitchFamily="34" charset="0"/>
              </a:rPr>
              <a:t> </a:t>
            </a:r>
            <a:r>
              <a:rPr lang="en-US" sz="11200" dirty="0">
                <a:latin typeface="Calibri" panose="020F0502020204030204" pitchFamily="34" charset="0"/>
                <a:cs typeface="Calibri" panose="020F0502020204030204" pitchFamily="34" charset="0"/>
              </a:rPr>
              <a:t>2:3 for meaning</a:t>
            </a:r>
          </a:p>
          <a:p>
            <a:pPr marL="0" indent="0">
              <a:lnSpc>
                <a:spcPct val="120000"/>
              </a:lnSpc>
              <a:spcAft>
                <a:spcPts val="600"/>
              </a:spcAft>
              <a:buNone/>
            </a:pPr>
            <a:r>
              <a:rPr lang="en-US" sz="11200" dirty="0">
                <a:cs typeface="Calibri" panose="020F0502020204030204" pitchFamily="34" charset="0"/>
              </a:rPr>
              <a:t>	— they appeal to early Byzantine usage cited in Liddell &amp; Scott</a:t>
            </a:r>
          </a:p>
          <a:p>
            <a:pPr marL="0" indent="0">
              <a:lnSpc>
                <a:spcPct val="120000"/>
              </a:lnSpc>
              <a:spcAft>
                <a:spcPts val="600"/>
              </a:spcAft>
              <a:buNone/>
            </a:pPr>
            <a:r>
              <a:rPr lang="en-US" sz="11200" dirty="0">
                <a:cs typeface="Calibri" panose="020F0502020204030204" pitchFamily="34" charset="0"/>
              </a:rPr>
              <a:t>	— they appeal to NT usage of </a:t>
            </a:r>
            <a:r>
              <a:rPr lang="en-US" sz="11200" i="1" dirty="0" err="1">
                <a:cs typeface="Calibri" panose="020F0502020204030204" pitchFamily="34" charset="0"/>
              </a:rPr>
              <a:t>aphistemi</a:t>
            </a:r>
            <a:r>
              <a:rPr lang="en-US" sz="11200" dirty="0">
                <a:cs typeface="Calibri" panose="020F0502020204030204" pitchFamily="34" charset="0"/>
              </a:rPr>
              <a:t> (a different word altogether)</a:t>
            </a:r>
            <a:endParaRPr lang="en-US" sz="3000" dirty="0">
              <a:latin typeface="Calibri" panose="020F0502020204030204" pitchFamily="34" charset="0"/>
              <a:cs typeface="Calibri" panose="020F0502020204030204" pitchFamily="34" charset="0"/>
            </a:endParaRPr>
          </a:p>
          <a:p>
            <a:pPr marL="0" indent="0">
              <a:lnSpc>
                <a:spcPct val="120000"/>
              </a:lnSpc>
              <a:spcAft>
                <a:spcPts val="600"/>
              </a:spcAft>
              <a:buNone/>
            </a:pPr>
            <a:r>
              <a:rPr lang="en-US" sz="3000" dirty="0"/>
              <a:t>	</a:t>
            </a:r>
          </a:p>
          <a:p>
            <a:pPr>
              <a:lnSpc>
                <a:spcPct val="120000"/>
              </a:lnSpc>
              <a:spcAft>
                <a:spcPts val="1500"/>
              </a:spcAft>
            </a:pPr>
            <a:endParaRPr lang="en-US" sz="3000" i="1" dirty="0"/>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025113" y="391133"/>
            <a:ext cx="685800" cy="685800"/>
          </a:xfrm>
          <a:prstGeom prst="rect">
            <a:avLst/>
          </a:prstGeom>
        </p:spPr>
      </p:pic>
    </p:spTree>
    <p:extLst>
      <p:ext uri="{BB962C8B-B14F-4D97-AF65-F5344CB8AC3E}">
        <p14:creationId xmlns:p14="http://schemas.microsoft.com/office/powerpoint/2010/main" val="3209412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115185" y="157197"/>
            <a:ext cx="11378148" cy="1260000"/>
          </a:xfrm>
        </p:spPr>
        <p:txBody>
          <a:bodyPr>
            <a:noAutofit/>
          </a:bodyPr>
          <a:lstStyle/>
          <a:p>
            <a:pPr algn="ctr"/>
            <a:r>
              <a:rPr lang="en-US" sz="4000" dirty="0"/>
              <a:t>UNRELATED  BULLDOGS</a:t>
            </a:r>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025113" y="391133"/>
            <a:ext cx="685800" cy="685800"/>
          </a:xfrm>
          <a:prstGeom prst="rect">
            <a:avLst/>
          </a:prstGeom>
        </p:spPr>
      </p:pic>
      <p:pic>
        <p:nvPicPr>
          <p:cNvPr id="9" name="Picture 8">
            <a:extLst>
              <a:ext uri="{FF2B5EF4-FFF2-40B4-BE49-F238E27FC236}">
                <a16:creationId xmlns:a16="http://schemas.microsoft.com/office/drawing/2014/main" id="{2C64E07D-2F26-52F1-D094-3CC6D0CCFA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332349" y="4747453"/>
            <a:ext cx="2052612" cy="1808864"/>
          </a:xfrm>
          <a:prstGeom prst="rect">
            <a:avLst/>
          </a:prstGeom>
        </p:spPr>
      </p:pic>
      <p:pic>
        <p:nvPicPr>
          <p:cNvPr id="11" name="Picture 10">
            <a:extLst>
              <a:ext uri="{FF2B5EF4-FFF2-40B4-BE49-F238E27FC236}">
                <a16:creationId xmlns:a16="http://schemas.microsoft.com/office/drawing/2014/main" id="{78D3C5BE-2E93-B3DC-63D3-4FA7681B09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88089" y="3684181"/>
            <a:ext cx="1726984" cy="1498413"/>
          </a:xfrm>
          <a:prstGeom prst="rect">
            <a:avLst/>
          </a:prstGeom>
        </p:spPr>
      </p:pic>
      <p:pic>
        <p:nvPicPr>
          <p:cNvPr id="13" name="Picture 12">
            <a:extLst>
              <a:ext uri="{FF2B5EF4-FFF2-40B4-BE49-F238E27FC236}">
                <a16:creationId xmlns:a16="http://schemas.microsoft.com/office/drawing/2014/main" id="{F234F245-FB9B-33BD-E35C-7581A6CFE5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382746" y="4747453"/>
            <a:ext cx="1432327" cy="1260000"/>
          </a:xfrm>
          <a:prstGeom prst="rect">
            <a:avLst/>
          </a:prstGeom>
        </p:spPr>
      </p:pic>
      <p:pic>
        <p:nvPicPr>
          <p:cNvPr id="15" name="Picture 14">
            <a:extLst>
              <a:ext uri="{FF2B5EF4-FFF2-40B4-BE49-F238E27FC236}">
                <a16:creationId xmlns:a16="http://schemas.microsoft.com/office/drawing/2014/main" id="{3F5F9376-D66F-9011-EE37-6CCB71FB79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879000" y="3466213"/>
            <a:ext cx="1205754" cy="1498413"/>
          </a:xfrm>
          <a:prstGeom prst="rect">
            <a:avLst/>
          </a:prstGeom>
        </p:spPr>
      </p:pic>
      <p:pic>
        <p:nvPicPr>
          <p:cNvPr id="17" name="Picture 16">
            <a:extLst>
              <a:ext uri="{FF2B5EF4-FFF2-40B4-BE49-F238E27FC236}">
                <a16:creationId xmlns:a16="http://schemas.microsoft.com/office/drawing/2014/main" id="{C04E2330-4DDE-0D09-6036-AB7CC081D2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443443" y="3063177"/>
            <a:ext cx="2301831" cy="3552666"/>
          </a:xfrm>
          <a:prstGeom prst="rect">
            <a:avLst/>
          </a:prstGeom>
        </p:spPr>
      </p:pic>
      <p:sp>
        <p:nvSpPr>
          <p:cNvPr id="18" name="Speech Bubble: Oval 17">
            <a:extLst>
              <a:ext uri="{FF2B5EF4-FFF2-40B4-BE49-F238E27FC236}">
                <a16:creationId xmlns:a16="http://schemas.microsoft.com/office/drawing/2014/main" id="{5DD21379-72FF-DC97-72D5-4271852FE938}"/>
              </a:ext>
            </a:extLst>
          </p:cNvPr>
          <p:cNvSpPr/>
          <p:nvPr/>
        </p:nvSpPr>
        <p:spPr>
          <a:xfrm flipH="1">
            <a:off x="7085739" y="1356632"/>
            <a:ext cx="3576084" cy="2046809"/>
          </a:xfrm>
          <a:prstGeom prst="wedgeEllipseCallout">
            <a:avLst>
              <a:gd name="adj1" fmla="val -27374"/>
              <a:gd name="adj2" fmla="val 70812"/>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Don’t judge my bulldog by unrelated bulldogs!</a:t>
            </a:r>
          </a:p>
        </p:txBody>
      </p:sp>
      <p:pic>
        <p:nvPicPr>
          <p:cNvPr id="20" name="Picture 19">
            <a:extLst>
              <a:ext uri="{FF2B5EF4-FFF2-40B4-BE49-F238E27FC236}">
                <a16:creationId xmlns:a16="http://schemas.microsoft.com/office/drawing/2014/main" id="{971A4317-5D30-D3E7-1CC7-35E9123415B6}"/>
              </a:ext>
            </a:extLst>
          </p:cNvPr>
          <p:cNvPicPr>
            <a:picLocks noChangeAspect="1"/>
          </p:cNvPicPr>
          <p:nvPr/>
        </p:nvPicPr>
        <p:blipFill>
          <a:blip r:embed="rId8"/>
          <a:stretch>
            <a:fillRect/>
          </a:stretch>
        </p:blipFill>
        <p:spPr>
          <a:xfrm>
            <a:off x="207283" y="3063177"/>
            <a:ext cx="1755800" cy="3523793"/>
          </a:xfrm>
          <a:prstGeom prst="rect">
            <a:avLst/>
          </a:prstGeom>
        </p:spPr>
      </p:pic>
      <p:sp>
        <p:nvSpPr>
          <p:cNvPr id="21" name="Speech Bubble: Oval 20">
            <a:extLst>
              <a:ext uri="{FF2B5EF4-FFF2-40B4-BE49-F238E27FC236}">
                <a16:creationId xmlns:a16="http://schemas.microsoft.com/office/drawing/2014/main" id="{22A2F4BE-9887-EC67-DAFC-1E9D8E320AB2}"/>
              </a:ext>
            </a:extLst>
          </p:cNvPr>
          <p:cNvSpPr/>
          <p:nvPr/>
        </p:nvSpPr>
        <p:spPr>
          <a:xfrm>
            <a:off x="1085183" y="1533623"/>
            <a:ext cx="4493231" cy="1589526"/>
          </a:xfrm>
          <a:prstGeom prst="wedgeEllipseCallout">
            <a:avLst>
              <a:gd name="adj1" fmla="val -54733"/>
              <a:gd name="adj2" fmla="val 48009"/>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That puffball is not a bulldog. This is what bulldogs look like.</a:t>
            </a:r>
          </a:p>
        </p:txBody>
      </p:sp>
    </p:spTree>
    <p:extLst>
      <p:ext uri="{BB962C8B-B14F-4D97-AF65-F5344CB8AC3E}">
        <p14:creationId xmlns:p14="http://schemas.microsoft.com/office/powerpoint/2010/main" val="3596655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115185" y="134028"/>
            <a:ext cx="11378148" cy="1260000"/>
          </a:xfrm>
        </p:spPr>
        <p:txBody>
          <a:bodyPr>
            <a:noAutofit/>
          </a:bodyPr>
          <a:lstStyle/>
          <a:p>
            <a:pPr algn="ctr"/>
            <a:r>
              <a:rPr lang="en-US" sz="4000" dirty="0"/>
              <a:t>UNRELATED  APOSTASIAS</a:t>
            </a:r>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025113" y="391133"/>
            <a:ext cx="685800" cy="685800"/>
          </a:xfrm>
          <a:prstGeom prst="rect">
            <a:avLst/>
          </a:prstGeom>
        </p:spPr>
      </p:pic>
      <p:pic>
        <p:nvPicPr>
          <p:cNvPr id="9" name="Picture 8">
            <a:extLst>
              <a:ext uri="{FF2B5EF4-FFF2-40B4-BE49-F238E27FC236}">
                <a16:creationId xmlns:a16="http://schemas.microsoft.com/office/drawing/2014/main" id="{2C64E07D-2F26-52F1-D094-3CC6D0CCFA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324479" y="4742543"/>
            <a:ext cx="2052612" cy="1808864"/>
          </a:xfrm>
          <a:prstGeom prst="rect">
            <a:avLst/>
          </a:prstGeom>
        </p:spPr>
      </p:pic>
      <p:pic>
        <p:nvPicPr>
          <p:cNvPr id="11" name="Picture 10">
            <a:extLst>
              <a:ext uri="{FF2B5EF4-FFF2-40B4-BE49-F238E27FC236}">
                <a16:creationId xmlns:a16="http://schemas.microsoft.com/office/drawing/2014/main" id="{78D3C5BE-2E93-B3DC-63D3-4FA7681B09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109151" y="3875567"/>
            <a:ext cx="1726984" cy="1498413"/>
          </a:xfrm>
          <a:prstGeom prst="rect">
            <a:avLst/>
          </a:prstGeom>
        </p:spPr>
      </p:pic>
      <p:pic>
        <p:nvPicPr>
          <p:cNvPr id="13" name="Picture 12">
            <a:extLst>
              <a:ext uri="{FF2B5EF4-FFF2-40B4-BE49-F238E27FC236}">
                <a16:creationId xmlns:a16="http://schemas.microsoft.com/office/drawing/2014/main" id="{F234F245-FB9B-33BD-E35C-7581A6CFE5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369891" y="4876885"/>
            <a:ext cx="1432327" cy="1260000"/>
          </a:xfrm>
          <a:prstGeom prst="rect">
            <a:avLst/>
          </a:prstGeom>
        </p:spPr>
      </p:pic>
      <p:pic>
        <p:nvPicPr>
          <p:cNvPr id="15" name="Picture 14">
            <a:extLst>
              <a:ext uri="{FF2B5EF4-FFF2-40B4-BE49-F238E27FC236}">
                <a16:creationId xmlns:a16="http://schemas.microsoft.com/office/drawing/2014/main" id="{3F5F9376-D66F-9011-EE37-6CCB71FB79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935129" y="3679254"/>
            <a:ext cx="1205754" cy="1498413"/>
          </a:xfrm>
          <a:prstGeom prst="rect">
            <a:avLst/>
          </a:prstGeom>
        </p:spPr>
      </p:pic>
      <p:pic>
        <p:nvPicPr>
          <p:cNvPr id="17" name="Picture 16">
            <a:extLst>
              <a:ext uri="{FF2B5EF4-FFF2-40B4-BE49-F238E27FC236}">
                <a16:creationId xmlns:a16="http://schemas.microsoft.com/office/drawing/2014/main" id="{C04E2330-4DDE-0D09-6036-AB7CC081D2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409082" y="3048740"/>
            <a:ext cx="2301831" cy="3552666"/>
          </a:xfrm>
          <a:prstGeom prst="rect">
            <a:avLst/>
          </a:prstGeom>
        </p:spPr>
      </p:pic>
      <p:sp>
        <p:nvSpPr>
          <p:cNvPr id="18" name="Speech Bubble: Oval 17">
            <a:extLst>
              <a:ext uri="{FF2B5EF4-FFF2-40B4-BE49-F238E27FC236}">
                <a16:creationId xmlns:a16="http://schemas.microsoft.com/office/drawing/2014/main" id="{5DD21379-72FF-DC97-72D5-4271852FE938}"/>
              </a:ext>
            </a:extLst>
          </p:cNvPr>
          <p:cNvSpPr/>
          <p:nvPr/>
        </p:nvSpPr>
        <p:spPr>
          <a:xfrm flipH="1">
            <a:off x="7073681" y="1394028"/>
            <a:ext cx="3576084" cy="2046809"/>
          </a:xfrm>
          <a:prstGeom prst="wedgeEllipseCallout">
            <a:avLst>
              <a:gd name="adj1" fmla="val -27374"/>
              <a:gd name="adj2" fmla="val 70812"/>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Don’t judge my apostasia by unrelated </a:t>
            </a:r>
            <a:r>
              <a:rPr lang="en-US" sz="2400" dirty="0" err="1"/>
              <a:t>apostasias</a:t>
            </a:r>
            <a:r>
              <a:rPr lang="en-US" sz="2400" dirty="0"/>
              <a:t>!</a:t>
            </a:r>
          </a:p>
        </p:txBody>
      </p:sp>
      <p:pic>
        <p:nvPicPr>
          <p:cNvPr id="20" name="Picture 19">
            <a:extLst>
              <a:ext uri="{FF2B5EF4-FFF2-40B4-BE49-F238E27FC236}">
                <a16:creationId xmlns:a16="http://schemas.microsoft.com/office/drawing/2014/main" id="{971A4317-5D30-D3E7-1CC7-35E9123415B6}"/>
              </a:ext>
            </a:extLst>
          </p:cNvPr>
          <p:cNvPicPr>
            <a:picLocks noChangeAspect="1"/>
          </p:cNvPicPr>
          <p:nvPr/>
        </p:nvPicPr>
        <p:blipFill>
          <a:blip r:embed="rId8"/>
          <a:stretch>
            <a:fillRect/>
          </a:stretch>
        </p:blipFill>
        <p:spPr>
          <a:xfrm>
            <a:off x="207283" y="3063177"/>
            <a:ext cx="1755800" cy="3523793"/>
          </a:xfrm>
          <a:prstGeom prst="rect">
            <a:avLst/>
          </a:prstGeom>
        </p:spPr>
      </p:pic>
      <p:sp>
        <p:nvSpPr>
          <p:cNvPr id="21" name="Speech Bubble: Oval 20">
            <a:extLst>
              <a:ext uri="{FF2B5EF4-FFF2-40B4-BE49-F238E27FC236}">
                <a16:creationId xmlns:a16="http://schemas.microsoft.com/office/drawing/2014/main" id="{22A2F4BE-9887-EC67-DAFC-1E9D8E320AB2}"/>
              </a:ext>
            </a:extLst>
          </p:cNvPr>
          <p:cNvSpPr/>
          <p:nvPr/>
        </p:nvSpPr>
        <p:spPr>
          <a:xfrm>
            <a:off x="918740" y="1558485"/>
            <a:ext cx="4493231" cy="1589526"/>
          </a:xfrm>
          <a:prstGeom prst="wedgeEllipseCallout">
            <a:avLst>
              <a:gd name="adj1" fmla="val -50946"/>
              <a:gd name="adj2" fmla="val 46003"/>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That puffball is not an apostasia. This is what </a:t>
            </a:r>
            <a:r>
              <a:rPr lang="en-US" sz="2400" dirty="0" err="1"/>
              <a:t>apostasias</a:t>
            </a:r>
            <a:r>
              <a:rPr lang="en-US" sz="2400" dirty="0"/>
              <a:t> look like.</a:t>
            </a:r>
          </a:p>
        </p:txBody>
      </p:sp>
    </p:spTree>
    <p:extLst>
      <p:ext uri="{BB962C8B-B14F-4D97-AF65-F5344CB8AC3E}">
        <p14:creationId xmlns:p14="http://schemas.microsoft.com/office/powerpoint/2010/main" val="3044222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3918096" y="3070839"/>
            <a:ext cx="7316511" cy="2945219"/>
          </a:xfrm>
        </p:spPr>
        <p:txBody>
          <a:bodyPr>
            <a:noAutofit/>
          </a:bodyPr>
          <a:lstStyle/>
          <a:p>
            <a:pPr algn="ctr">
              <a:spcAft>
                <a:spcPts val="600"/>
              </a:spcAft>
            </a:pPr>
            <a:r>
              <a:rPr lang="en-US" sz="5400" dirty="0"/>
              <a:t>ARGUMENT  #</a:t>
            </a:r>
            <a:r>
              <a:rPr lang="en-US" sz="5400" dirty="0">
                <a:latin typeface="Calibri" panose="020F0502020204030204" pitchFamily="34" charset="0"/>
                <a:cs typeface="Calibri" panose="020F0502020204030204" pitchFamily="34" charset="0"/>
              </a:rPr>
              <a:t>2</a:t>
            </a:r>
            <a:br>
              <a:rPr lang="en-US" sz="3600" dirty="0">
                <a:latin typeface="Calibri" panose="020F0502020204030204" pitchFamily="34" charset="0"/>
                <a:cs typeface="Calibri" panose="020F0502020204030204" pitchFamily="34" charset="0"/>
              </a:rPr>
            </a:br>
            <a:br>
              <a:rPr lang="en-US" sz="3600" dirty="0"/>
            </a:br>
            <a:r>
              <a:rPr lang="en-US" sz="3600" dirty="0"/>
              <a:t>THE  </a:t>
            </a:r>
            <a:r>
              <a:rPr lang="en-US" sz="3600" b="1" dirty="0">
                <a:solidFill>
                  <a:schemeClr val="accent1"/>
                </a:solidFill>
              </a:rPr>
              <a:t>TRANSLATION</a:t>
            </a:r>
            <a:r>
              <a:rPr lang="en-US" sz="3600" dirty="0"/>
              <a:t>  ARGUMENT</a:t>
            </a:r>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025113" y="391133"/>
            <a:ext cx="685800" cy="685800"/>
          </a:xfrm>
          <a:prstGeom prst="rect">
            <a:avLst/>
          </a:prstGeom>
        </p:spPr>
      </p:pic>
      <p:pic>
        <p:nvPicPr>
          <p:cNvPr id="8" name="Picture 7">
            <a:extLst>
              <a:ext uri="{FF2B5EF4-FFF2-40B4-BE49-F238E27FC236}">
                <a16:creationId xmlns:a16="http://schemas.microsoft.com/office/drawing/2014/main" id="{CA082F5C-590C-65CA-F695-323DAF57618A}"/>
              </a:ext>
            </a:extLst>
          </p:cNvPr>
          <p:cNvPicPr>
            <a:picLocks noChangeAspect="1"/>
          </p:cNvPicPr>
          <p:nvPr/>
        </p:nvPicPr>
        <p:blipFill>
          <a:blip r:embed="rId3"/>
          <a:stretch>
            <a:fillRect/>
          </a:stretch>
        </p:blipFill>
        <p:spPr>
          <a:xfrm>
            <a:off x="356653" y="2413010"/>
            <a:ext cx="2328874" cy="3603048"/>
          </a:xfrm>
          <a:prstGeom prst="rect">
            <a:avLst/>
          </a:prstGeom>
        </p:spPr>
      </p:pic>
      <p:sp>
        <p:nvSpPr>
          <p:cNvPr id="9" name="Speech Bubble: Oval 8">
            <a:extLst>
              <a:ext uri="{FF2B5EF4-FFF2-40B4-BE49-F238E27FC236}">
                <a16:creationId xmlns:a16="http://schemas.microsoft.com/office/drawing/2014/main" id="{2CE777CF-939D-EE23-F36E-8FA93E2BEB2A}"/>
              </a:ext>
            </a:extLst>
          </p:cNvPr>
          <p:cNvSpPr/>
          <p:nvPr/>
        </p:nvSpPr>
        <p:spPr>
          <a:xfrm>
            <a:off x="1366887" y="488517"/>
            <a:ext cx="3577253" cy="2212153"/>
          </a:xfrm>
          <a:prstGeom prst="wedgeEllipseCallou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All the early translations feature “departure.”</a:t>
            </a:r>
          </a:p>
        </p:txBody>
      </p:sp>
    </p:spTree>
    <p:extLst>
      <p:ext uri="{BB962C8B-B14F-4D97-AF65-F5344CB8AC3E}">
        <p14:creationId xmlns:p14="http://schemas.microsoft.com/office/powerpoint/2010/main" val="4248736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332765" y="391133"/>
            <a:ext cx="11378148" cy="1260000"/>
          </a:xfrm>
        </p:spPr>
        <p:txBody>
          <a:bodyPr>
            <a:noAutofit/>
          </a:bodyPr>
          <a:lstStyle/>
          <a:p>
            <a:pPr algn="ctr"/>
            <a:r>
              <a:rPr lang="en-US" sz="3600" dirty="0"/>
              <a:t>THE  </a:t>
            </a:r>
            <a:r>
              <a:rPr lang="en-US" sz="3600" b="1" dirty="0">
                <a:solidFill>
                  <a:schemeClr val="accent1"/>
                </a:solidFill>
              </a:rPr>
              <a:t>TRANSLATION</a:t>
            </a:r>
            <a:r>
              <a:rPr lang="en-US" sz="3600" dirty="0"/>
              <a:t>  ARGUMENT,  PART </a:t>
            </a:r>
            <a:r>
              <a:rPr lang="en-US" sz="3600" dirty="0">
                <a:latin typeface="Calibri" panose="020F0502020204030204" pitchFamily="34" charset="0"/>
                <a:cs typeface="Calibri" panose="020F0502020204030204" pitchFamily="34" charset="0"/>
              </a:rPr>
              <a:t>1</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332765" y="2271949"/>
            <a:ext cx="11378148" cy="3150655"/>
          </a:xfrm>
        </p:spPr>
        <p:txBody>
          <a:bodyPr>
            <a:normAutofit/>
          </a:bodyPr>
          <a:lstStyle/>
          <a:p>
            <a:pPr>
              <a:lnSpc>
                <a:spcPct val="110000"/>
              </a:lnSpc>
              <a:spcAft>
                <a:spcPts val="2400"/>
              </a:spcAft>
            </a:pPr>
            <a:r>
              <a:rPr lang="en-US" sz="3000" dirty="0"/>
              <a:t>The Greek words </a:t>
            </a:r>
            <a:r>
              <a:rPr lang="en-US" sz="3000" i="1" dirty="0"/>
              <a:t>apostasia</a:t>
            </a:r>
            <a:r>
              <a:rPr lang="en-US" sz="3000" dirty="0"/>
              <a:t> “departure” and </a:t>
            </a:r>
            <a:r>
              <a:rPr lang="en-US" sz="3000" i="1" dirty="0"/>
              <a:t>ekpipto</a:t>
            </a:r>
            <a:r>
              <a:rPr lang="en-US" sz="3000" dirty="0"/>
              <a:t> “falling away” are distinct concepts with no overlap.</a:t>
            </a:r>
          </a:p>
          <a:p>
            <a:pPr>
              <a:lnSpc>
                <a:spcPct val="120000"/>
              </a:lnSpc>
              <a:spcAft>
                <a:spcPts val="2400"/>
              </a:spcAft>
            </a:pPr>
            <a:r>
              <a:rPr lang="en-US" sz="3000" dirty="0"/>
              <a:t>“Departure” is the only correct translation of </a:t>
            </a:r>
            <a:r>
              <a:rPr lang="en-US" sz="3000" i="1" dirty="0"/>
              <a:t>apostasia.</a:t>
            </a:r>
          </a:p>
          <a:p>
            <a:pPr>
              <a:lnSpc>
                <a:spcPct val="120000"/>
              </a:lnSpc>
              <a:spcAft>
                <a:spcPts val="1500"/>
              </a:spcAft>
            </a:pPr>
            <a:r>
              <a:rPr lang="en-US" sz="3000" dirty="0"/>
              <a:t>Translating </a:t>
            </a:r>
            <a:r>
              <a:rPr lang="en-US" sz="3000" i="1" dirty="0"/>
              <a:t>apostasia</a:t>
            </a:r>
            <a:r>
              <a:rPr lang="en-US" sz="3000" dirty="0"/>
              <a:t> by “apostasy” or “falling away” is wrong.</a:t>
            </a:r>
          </a:p>
          <a:p>
            <a:pPr>
              <a:lnSpc>
                <a:spcPct val="120000"/>
              </a:lnSpc>
              <a:spcAft>
                <a:spcPts val="1500"/>
              </a:spcAft>
            </a:pPr>
            <a:endParaRPr lang="en-US" sz="3000" i="1" dirty="0"/>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025113" y="391133"/>
            <a:ext cx="685800" cy="685800"/>
          </a:xfrm>
          <a:prstGeom prst="rect">
            <a:avLst/>
          </a:prstGeom>
        </p:spPr>
      </p:pic>
    </p:spTree>
    <p:extLst>
      <p:ext uri="{BB962C8B-B14F-4D97-AF65-F5344CB8AC3E}">
        <p14:creationId xmlns:p14="http://schemas.microsoft.com/office/powerpoint/2010/main" val="2410729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115185" y="0"/>
            <a:ext cx="11378148" cy="1260000"/>
          </a:xfrm>
        </p:spPr>
        <p:txBody>
          <a:bodyPr>
            <a:noAutofit/>
          </a:bodyPr>
          <a:lstStyle/>
          <a:p>
            <a:pPr algn="ctr"/>
            <a:r>
              <a:rPr lang="en-US" sz="3600" dirty="0"/>
              <a:t>THE  </a:t>
            </a:r>
            <a:r>
              <a:rPr lang="en-US" sz="3600" b="1" dirty="0">
                <a:solidFill>
                  <a:schemeClr val="accent1"/>
                </a:solidFill>
              </a:rPr>
              <a:t>TRANSLATION</a:t>
            </a:r>
            <a:r>
              <a:rPr lang="en-US" sz="3600" dirty="0"/>
              <a:t>  ARGUMENT,  PART </a:t>
            </a:r>
            <a:r>
              <a:rPr lang="en-US" sz="3600" dirty="0">
                <a:latin typeface="Calibri" panose="020F0502020204030204" pitchFamily="34" charset="0"/>
                <a:cs typeface="Calibri" panose="020F0502020204030204" pitchFamily="34" charset="0"/>
              </a:rPr>
              <a:t>2</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308343" y="1371600"/>
            <a:ext cx="11717079" cy="5486400"/>
          </a:xfrm>
        </p:spPr>
        <p:txBody>
          <a:bodyPr>
            <a:normAutofit fontScale="92500" lnSpcReduction="20000"/>
          </a:bodyPr>
          <a:lstStyle/>
          <a:p>
            <a:pPr>
              <a:lnSpc>
                <a:spcPct val="120000"/>
              </a:lnSpc>
              <a:spcAft>
                <a:spcPts val="1800"/>
              </a:spcAft>
            </a:pPr>
            <a:r>
              <a:rPr lang="en-US" sz="3000" dirty="0"/>
              <a:t>the early English translations translated </a:t>
            </a:r>
            <a:r>
              <a:rPr lang="en-US" sz="3000" i="1" dirty="0"/>
              <a:t>apostasia</a:t>
            </a:r>
            <a:r>
              <a:rPr lang="en-US" sz="3000" dirty="0"/>
              <a:t> by “departure,” and the translators intended to convey physical departure</a:t>
            </a:r>
          </a:p>
          <a:p>
            <a:pPr>
              <a:lnSpc>
                <a:spcPct val="120000"/>
              </a:lnSpc>
              <a:spcAft>
                <a:spcPts val="1800"/>
              </a:spcAft>
            </a:pPr>
            <a:r>
              <a:rPr lang="en-US" sz="3000" dirty="0"/>
              <a:t>the long history of “departure” translation was first polluted by the Catholic Church with the Rheims translation in 1582 which featured “revolt”</a:t>
            </a:r>
            <a:endParaRPr lang="en-US" sz="3000" i="1" dirty="0"/>
          </a:p>
          <a:p>
            <a:pPr>
              <a:lnSpc>
                <a:spcPct val="120000"/>
              </a:lnSpc>
              <a:spcAft>
                <a:spcPts val="1800"/>
              </a:spcAft>
            </a:pPr>
            <a:r>
              <a:rPr lang="en-US" sz="3000" dirty="0"/>
              <a:t>KJV was first Protestant Bible to embrace the Catholic pollution with the erroneous translation “falling away”</a:t>
            </a:r>
          </a:p>
          <a:p>
            <a:pPr>
              <a:lnSpc>
                <a:spcPct val="120000"/>
              </a:lnSpc>
              <a:spcAft>
                <a:spcPts val="1800"/>
              </a:spcAft>
            </a:pPr>
            <a:r>
              <a:rPr lang="en-US" sz="3000" dirty="0"/>
              <a:t>Beza fueled the translation fiasco by transliterating </a:t>
            </a:r>
            <a:r>
              <a:rPr lang="en-US" sz="3000" i="1" dirty="0"/>
              <a:t>apostasia</a:t>
            </a:r>
            <a:r>
              <a:rPr lang="en-US" sz="3000" dirty="0"/>
              <a:t> rather than translating it, introducing the English word “apostasy”</a:t>
            </a:r>
          </a:p>
          <a:p>
            <a:pPr>
              <a:lnSpc>
                <a:spcPct val="120000"/>
              </a:lnSpc>
              <a:spcAft>
                <a:spcPts val="1500"/>
              </a:spcAft>
            </a:pPr>
            <a:r>
              <a:rPr lang="en-US" sz="3000" dirty="0"/>
              <a:t>translating </a:t>
            </a:r>
            <a:r>
              <a:rPr lang="en-US" sz="3000" i="1" dirty="0"/>
              <a:t>apostasia</a:t>
            </a:r>
            <a:r>
              <a:rPr lang="en-US" sz="3000" dirty="0"/>
              <a:t> by “departure” traces back to Jerome’s Latin Vulgate which featured the rendering </a:t>
            </a:r>
            <a:r>
              <a:rPr lang="en-US" sz="3000" i="1" dirty="0" err="1"/>
              <a:t>discessio</a:t>
            </a:r>
            <a:endParaRPr lang="en-US" sz="3000" i="1" dirty="0"/>
          </a:p>
          <a:p>
            <a:pPr>
              <a:lnSpc>
                <a:spcPct val="120000"/>
              </a:lnSpc>
              <a:spcAft>
                <a:spcPts val="1500"/>
              </a:spcAft>
            </a:pPr>
            <a:endParaRPr lang="en-US" sz="3000" dirty="0"/>
          </a:p>
          <a:p>
            <a:pPr>
              <a:lnSpc>
                <a:spcPct val="120000"/>
              </a:lnSpc>
              <a:spcAft>
                <a:spcPts val="1500"/>
              </a:spcAft>
            </a:pPr>
            <a:endParaRPr lang="en-US" sz="3000" i="1" dirty="0"/>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242694" y="1677672"/>
            <a:ext cx="685800" cy="685800"/>
          </a:xfrm>
          <a:prstGeom prst="rect">
            <a:avLst/>
          </a:prstGeom>
        </p:spPr>
      </p:pic>
    </p:spTree>
    <p:extLst>
      <p:ext uri="{BB962C8B-B14F-4D97-AF65-F5344CB8AC3E}">
        <p14:creationId xmlns:p14="http://schemas.microsoft.com/office/powerpoint/2010/main" val="302271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115185" y="0"/>
            <a:ext cx="11378148" cy="1260000"/>
          </a:xfrm>
        </p:spPr>
        <p:txBody>
          <a:bodyPr>
            <a:noAutofit/>
          </a:bodyPr>
          <a:lstStyle/>
          <a:p>
            <a:pPr algn="ctr"/>
            <a:r>
              <a:rPr lang="en-US" sz="3600" dirty="0"/>
              <a:t>THE  TRANSLATION  ARGUMENT  IS  A  MIRAGE</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115185" y="1787043"/>
            <a:ext cx="5733257" cy="3741887"/>
          </a:xfrm>
        </p:spPr>
        <p:txBody>
          <a:bodyPr>
            <a:normAutofit/>
          </a:bodyPr>
          <a:lstStyle/>
          <a:p>
            <a:pPr>
              <a:lnSpc>
                <a:spcPct val="110000"/>
              </a:lnSpc>
              <a:spcAft>
                <a:spcPts val="1800"/>
              </a:spcAft>
            </a:pPr>
            <a:r>
              <a:rPr lang="en-US" sz="3000" dirty="0"/>
              <a:t>the argument looks good at first</a:t>
            </a:r>
          </a:p>
          <a:p>
            <a:pPr>
              <a:spcAft>
                <a:spcPts val="1800"/>
              </a:spcAft>
            </a:pPr>
            <a:r>
              <a:rPr lang="en-US" sz="3000" dirty="0"/>
              <a:t>it has convinced many to wander off the beaten path</a:t>
            </a:r>
          </a:p>
          <a:p>
            <a:pPr>
              <a:lnSpc>
                <a:spcPct val="120000"/>
              </a:lnSpc>
              <a:spcAft>
                <a:spcPts val="1500"/>
              </a:spcAft>
            </a:pPr>
            <a:r>
              <a:rPr lang="en-US" sz="3000" dirty="0"/>
              <a:t>BUT the argument is a mirage</a:t>
            </a:r>
          </a:p>
          <a:p>
            <a:pPr>
              <a:lnSpc>
                <a:spcPct val="120000"/>
              </a:lnSpc>
              <a:spcAft>
                <a:spcPts val="1500"/>
              </a:spcAft>
            </a:pPr>
            <a:r>
              <a:rPr lang="en-US" sz="3000" dirty="0"/>
              <a:t>not one of its points is true</a:t>
            </a:r>
          </a:p>
          <a:p>
            <a:pPr>
              <a:lnSpc>
                <a:spcPct val="120000"/>
              </a:lnSpc>
              <a:spcAft>
                <a:spcPts val="1500"/>
              </a:spcAft>
            </a:pPr>
            <a:endParaRPr lang="en-US" sz="3000" dirty="0"/>
          </a:p>
          <a:p>
            <a:pPr>
              <a:lnSpc>
                <a:spcPct val="120000"/>
              </a:lnSpc>
              <a:spcAft>
                <a:spcPts val="1500"/>
              </a:spcAft>
            </a:pPr>
            <a:endParaRPr lang="en-US" sz="3000" i="1" dirty="0"/>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025113" y="391133"/>
            <a:ext cx="685800" cy="685800"/>
          </a:xfrm>
          <a:prstGeom prst="rect">
            <a:avLst/>
          </a:prstGeom>
        </p:spPr>
      </p:pic>
      <p:pic>
        <p:nvPicPr>
          <p:cNvPr id="6" name="Picture 5">
            <a:extLst>
              <a:ext uri="{FF2B5EF4-FFF2-40B4-BE49-F238E27FC236}">
                <a16:creationId xmlns:a16="http://schemas.microsoft.com/office/drawing/2014/main" id="{CD5F543D-B780-3B16-86DF-D3E5B00562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1435446"/>
            <a:ext cx="5832494" cy="4243139"/>
          </a:xfrm>
          <a:prstGeom prst="rect">
            <a:avLst/>
          </a:prstGeom>
        </p:spPr>
      </p:pic>
    </p:spTree>
    <p:extLst>
      <p:ext uri="{BB962C8B-B14F-4D97-AF65-F5344CB8AC3E}">
        <p14:creationId xmlns:p14="http://schemas.microsoft.com/office/powerpoint/2010/main" val="13815558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115185" y="95693"/>
            <a:ext cx="11378148" cy="1260000"/>
          </a:xfrm>
        </p:spPr>
        <p:txBody>
          <a:bodyPr>
            <a:noAutofit/>
          </a:bodyPr>
          <a:lstStyle/>
          <a:p>
            <a:pPr algn="ctr"/>
            <a:r>
              <a:rPr lang="en-US" sz="3600" i="1" dirty="0"/>
              <a:t>APOSTASIA</a:t>
            </a:r>
            <a:r>
              <a:rPr lang="en-US" sz="3600" dirty="0"/>
              <a:t>  AND  </a:t>
            </a:r>
            <a:r>
              <a:rPr lang="en-US" sz="3600" i="1" dirty="0"/>
              <a:t>EKPIPTO</a:t>
            </a:r>
            <a:r>
              <a:rPr lang="en-US" sz="3600" dirty="0"/>
              <a:t>  IN  KOINE</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115185" y="1260000"/>
            <a:ext cx="11961630" cy="5366225"/>
          </a:xfrm>
        </p:spPr>
        <p:txBody>
          <a:bodyPr>
            <a:normAutofit fontScale="62500" lnSpcReduction="20000"/>
          </a:bodyPr>
          <a:lstStyle/>
          <a:p>
            <a:pPr>
              <a:lnSpc>
                <a:spcPct val="120000"/>
              </a:lnSpc>
              <a:spcAft>
                <a:spcPts val="2400"/>
              </a:spcAft>
            </a:pPr>
            <a:r>
              <a:rPr lang="en-US" sz="4000" dirty="0"/>
              <a:t>Cyril of Alexandria, </a:t>
            </a:r>
            <a:r>
              <a:rPr lang="en-US" sz="4000" i="1" dirty="0"/>
              <a:t>Commentary on the Twelve Prophets</a:t>
            </a:r>
            <a:r>
              <a:rPr lang="en-US" sz="4000" dirty="0"/>
              <a:t>, Hosea </a:t>
            </a:r>
            <a:r>
              <a:rPr lang="en-US" sz="4000" dirty="0">
                <a:latin typeface="Calibri" panose="020F0502020204030204" pitchFamily="34" charset="0"/>
                <a:cs typeface="Calibri" panose="020F0502020204030204" pitchFamily="34" charset="0"/>
              </a:rPr>
              <a:t>6:7</a:t>
            </a:r>
            <a:r>
              <a:rPr lang="en-US" sz="4000" dirty="0"/>
              <a:t>.  — “Since like the first man—Adam, that is—they slipped into </a:t>
            </a:r>
            <a:r>
              <a:rPr lang="en-US" sz="4000" b="1" dirty="0">
                <a:solidFill>
                  <a:schemeClr val="accent1"/>
                </a:solidFill>
              </a:rPr>
              <a:t>apostasy</a:t>
            </a:r>
            <a:r>
              <a:rPr lang="en-US" sz="4000" dirty="0"/>
              <a:t>, they too, will be completely </a:t>
            </a:r>
            <a:r>
              <a:rPr lang="en-US" sz="4000" b="1" dirty="0">
                <a:solidFill>
                  <a:schemeClr val="accent1"/>
                </a:solidFill>
              </a:rPr>
              <a:t>fallen away</a:t>
            </a:r>
            <a:r>
              <a:rPr lang="en-US" sz="4000" dirty="0"/>
              <a:t> from the one able to bless them.”</a:t>
            </a:r>
          </a:p>
          <a:p>
            <a:pPr>
              <a:lnSpc>
                <a:spcPct val="120000"/>
              </a:lnSpc>
              <a:spcAft>
                <a:spcPts val="2400"/>
              </a:spcAft>
            </a:pPr>
            <a:r>
              <a:rPr lang="en-US" sz="4000" dirty="0"/>
              <a:t>Procopius of Gaza, </a:t>
            </a:r>
            <a:r>
              <a:rPr lang="en-US" sz="4000" i="1" dirty="0"/>
              <a:t>Commentary on Isaiah</a:t>
            </a:r>
            <a:r>
              <a:rPr lang="en-US" sz="4000" dirty="0"/>
              <a:t>, (Migne </a:t>
            </a:r>
            <a:r>
              <a:rPr lang="en-US" sz="4000" dirty="0">
                <a:latin typeface="Calibri" panose="020F0502020204030204" pitchFamily="34" charset="0"/>
                <a:cs typeface="Calibri" panose="020F0502020204030204" pitchFamily="34" charset="0"/>
              </a:rPr>
              <a:t>87.2</a:t>
            </a:r>
            <a:r>
              <a:rPr lang="en-US" sz="4000" dirty="0"/>
              <a:t>). — “Or concerning those who have truly </a:t>
            </a:r>
            <a:r>
              <a:rPr lang="en-US" sz="4000" b="1" dirty="0">
                <a:solidFill>
                  <a:schemeClr val="accent1"/>
                </a:solidFill>
              </a:rPr>
              <a:t>fallen</a:t>
            </a:r>
            <a:r>
              <a:rPr lang="en-US" sz="4000" dirty="0"/>
              <a:t> from life. The demons for example through their </a:t>
            </a:r>
            <a:r>
              <a:rPr lang="en-US" sz="4000" b="1" dirty="0">
                <a:solidFill>
                  <a:schemeClr val="accent1"/>
                </a:solidFill>
              </a:rPr>
              <a:t>apostasy</a:t>
            </a:r>
            <a:r>
              <a:rPr lang="en-US" sz="4000" dirty="0"/>
              <a:t>.”</a:t>
            </a:r>
          </a:p>
          <a:p>
            <a:pPr>
              <a:lnSpc>
                <a:spcPct val="120000"/>
              </a:lnSpc>
              <a:spcAft>
                <a:spcPts val="2400"/>
              </a:spcAft>
            </a:pPr>
            <a:r>
              <a:rPr lang="en-US" sz="4000" dirty="0"/>
              <a:t>Eusebius, </a:t>
            </a:r>
            <a:r>
              <a:rPr lang="en-US" sz="4000" i="1" dirty="0"/>
              <a:t>Commentary on Psalms</a:t>
            </a:r>
            <a:r>
              <a:rPr lang="en-US" sz="4000" dirty="0"/>
              <a:t>, </a:t>
            </a:r>
            <a:r>
              <a:rPr lang="en-US" sz="4000" dirty="0">
                <a:latin typeface="Calibri" panose="020F0502020204030204" pitchFamily="34" charset="0"/>
                <a:cs typeface="Calibri" panose="020F0502020204030204" pitchFamily="34" charset="0"/>
              </a:rPr>
              <a:t>18:17</a:t>
            </a:r>
            <a:r>
              <a:rPr lang="en-US" sz="4000" dirty="0"/>
              <a:t> (LXX </a:t>
            </a:r>
            <a:r>
              <a:rPr lang="en-US" sz="4000" dirty="0">
                <a:latin typeface="Calibri" panose="020F0502020204030204" pitchFamily="34" charset="0"/>
                <a:cs typeface="Calibri" panose="020F0502020204030204" pitchFamily="34" charset="0"/>
              </a:rPr>
              <a:t>17:18</a:t>
            </a:r>
            <a:r>
              <a:rPr lang="en-US" sz="4000" dirty="0"/>
              <a:t>) — “When I was ... enduring a great fall, lest after my sin I </a:t>
            </a:r>
            <a:r>
              <a:rPr lang="en-US" sz="4000" b="1" dirty="0">
                <a:solidFill>
                  <a:schemeClr val="accent1"/>
                </a:solidFill>
              </a:rPr>
              <a:t>fall away</a:t>
            </a:r>
            <a:r>
              <a:rPr lang="en-US" sz="4000" dirty="0"/>
              <a:t> into absolute </a:t>
            </a:r>
            <a:r>
              <a:rPr lang="en-US" sz="4000" b="1" dirty="0">
                <a:solidFill>
                  <a:schemeClr val="accent1"/>
                </a:solidFill>
              </a:rPr>
              <a:t>apostasy</a:t>
            </a:r>
            <a:r>
              <a:rPr lang="en-US" sz="4000" dirty="0"/>
              <a:t>, he offered support to me.” </a:t>
            </a:r>
          </a:p>
          <a:p>
            <a:pPr>
              <a:lnSpc>
                <a:spcPct val="120000"/>
              </a:lnSpc>
              <a:spcAft>
                <a:spcPts val="600"/>
              </a:spcAft>
            </a:pPr>
            <a:r>
              <a:rPr lang="en-US" sz="4000" dirty="0"/>
              <a:t>OBSERVATIONS</a:t>
            </a:r>
          </a:p>
          <a:p>
            <a:pPr marL="0" indent="0">
              <a:lnSpc>
                <a:spcPct val="120000"/>
              </a:lnSpc>
              <a:spcAft>
                <a:spcPts val="600"/>
              </a:spcAft>
              <a:buNone/>
            </a:pPr>
            <a:r>
              <a:rPr lang="en-US" sz="4000" dirty="0"/>
              <a:t>	— </a:t>
            </a:r>
            <a:r>
              <a:rPr lang="en-US" sz="4000" b="1" dirty="0">
                <a:solidFill>
                  <a:schemeClr val="accent1"/>
                </a:solidFill>
              </a:rPr>
              <a:t>apostasia</a:t>
            </a:r>
            <a:r>
              <a:rPr lang="en-US" sz="4000" dirty="0"/>
              <a:t> “apostasy” and </a:t>
            </a:r>
            <a:r>
              <a:rPr lang="en-US" sz="4000" b="1" dirty="0">
                <a:solidFill>
                  <a:schemeClr val="accent1"/>
                </a:solidFill>
              </a:rPr>
              <a:t>ekpipto</a:t>
            </a:r>
            <a:r>
              <a:rPr lang="en-US" sz="4000" dirty="0"/>
              <a:t> “falling away” are synonyms</a:t>
            </a:r>
          </a:p>
          <a:p>
            <a:pPr marL="0" indent="0">
              <a:lnSpc>
                <a:spcPct val="120000"/>
              </a:lnSpc>
              <a:spcAft>
                <a:spcPts val="600"/>
              </a:spcAft>
              <a:buNone/>
            </a:pPr>
            <a:r>
              <a:rPr lang="en-US" sz="4000" dirty="0"/>
              <a:t>	—while “falling away” is a paraphrastic translation of </a:t>
            </a:r>
            <a:r>
              <a:rPr lang="en-US" sz="4000" i="1" dirty="0"/>
              <a:t>apostasia</a:t>
            </a:r>
            <a:r>
              <a:rPr lang="en-US" sz="4000" dirty="0"/>
              <a:t>, it is not inaccurate</a:t>
            </a:r>
          </a:p>
          <a:p>
            <a:pPr>
              <a:lnSpc>
                <a:spcPct val="120000"/>
              </a:lnSpc>
              <a:spcAft>
                <a:spcPts val="1500"/>
              </a:spcAft>
            </a:pPr>
            <a:endParaRPr lang="en-US" sz="3000" i="1" dirty="0"/>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977191" y="287100"/>
            <a:ext cx="685800" cy="685800"/>
          </a:xfrm>
          <a:prstGeom prst="rect">
            <a:avLst/>
          </a:prstGeom>
        </p:spPr>
      </p:pic>
    </p:spTree>
    <p:extLst>
      <p:ext uri="{BB962C8B-B14F-4D97-AF65-F5344CB8AC3E}">
        <p14:creationId xmlns:p14="http://schemas.microsoft.com/office/powerpoint/2010/main" val="3607224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115185" y="391133"/>
            <a:ext cx="11378148" cy="1260000"/>
          </a:xfrm>
        </p:spPr>
        <p:txBody>
          <a:bodyPr>
            <a:noAutofit/>
          </a:bodyPr>
          <a:lstStyle/>
          <a:p>
            <a:pPr algn="ctr"/>
            <a:r>
              <a:rPr lang="en-US" sz="3600" dirty="0"/>
              <a:t>MISLEADING  LIST  OF  ENGLISH  VERSIONS</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406926" y="1629875"/>
            <a:ext cx="11378148" cy="4996350"/>
          </a:xfrm>
        </p:spPr>
        <p:txBody>
          <a:bodyPr>
            <a:normAutofit lnSpcReduction="10000"/>
          </a:bodyPr>
          <a:lstStyle/>
          <a:p>
            <a:pPr>
              <a:lnSpc>
                <a:spcPct val="120000"/>
              </a:lnSpc>
              <a:spcAft>
                <a:spcPts val="2400"/>
              </a:spcAft>
            </a:pPr>
            <a:r>
              <a:rPr lang="en-US" sz="3000" dirty="0"/>
              <a:t>The list of versions commonly cited as proof of the departure theory is: Wycliffe (</a:t>
            </a:r>
            <a:r>
              <a:rPr lang="en-US" sz="3000" dirty="0">
                <a:latin typeface="Calibri" panose="020F0502020204030204" pitchFamily="34" charset="0"/>
                <a:cs typeface="Calibri" panose="020F0502020204030204" pitchFamily="34" charset="0"/>
              </a:rPr>
              <a:t>1384</a:t>
            </a:r>
            <a:r>
              <a:rPr lang="en-US" sz="3000" dirty="0"/>
              <a:t>), Tyndale (</a:t>
            </a:r>
            <a:r>
              <a:rPr lang="en-US" sz="3000" dirty="0">
                <a:latin typeface="Calibri" panose="020F0502020204030204" pitchFamily="34" charset="0"/>
                <a:cs typeface="Calibri" panose="020F0502020204030204" pitchFamily="34" charset="0"/>
              </a:rPr>
              <a:t>1526</a:t>
            </a:r>
            <a:r>
              <a:rPr lang="en-US" sz="3000" dirty="0"/>
              <a:t>), Coverdale (</a:t>
            </a:r>
            <a:r>
              <a:rPr lang="en-US" sz="3000" dirty="0">
                <a:latin typeface="Calibri" panose="020F0502020204030204" pitchFamily="34" charset="0"/>
                <a:cs typeface="Calibri" panose="020F0502020204030204" pitchFamily="34" charset="0"/>
              </a:rPr>
              <a:t>1535</a:t>
            </a:r>
            <a:r>
              <a:rPr lang="en-US" sz="3000" dirty="0"/>
              <a:t>), Cranmer (</a:t>
            </a:r>
            <a:r>
              <a:rPr lang="en-US" sz="3000" dirty="0">
                <a:latin typeface="Calibri" panose="020F0502020204030204" pitchFamily="34" charset="0"/>
                <a:cs typeface="Calibri" panose="020F0502020204030204" pitchFamily="34" charset="0"/>
              </a:rPr>
              <a:t>1539</a:t>
            </a:r>
            <a:r>
              <a:rPr lang="en-US" sz="3000" dirty="0"/>
              <a:t>), Breeches (</a:t>
            </a:r>
            <a:r>
              <a:rPr lang="en-US" sz="3000" dirty="0">
                <a:latin typeface="Calibri" panose="020F0502020204030204" pitchFamily="34" charset="0"/>
                <a:cs typeface="Calibri" panose="020F0502020204030204" pitchFamily="34" charset="0"/>
              </a:rPr>
              <a:t>1576</a:t>
            </a:r>
            <a:r>
              <a:rPr lang="en-US" sz="3000" dirty="0"/>
              <a:t>), Beza (</a:t>
            </a:r>
            <a:r>
              <a:rPr lang="en-US" sz="3000" dirty="0">
                <a:latin typeface="Calibri" panose="020F0502020204030204" pitchFamily="34" charset="0"/>
                <a:cs typeface="Calibri" panose="020F0502020204030204" pitchFamily="34" charset="0"/>
              </a:rPr>
              <a:t>1583</a:t>
            </a:r>
            <a:r>
              <a:rPr lang="en-US" sz="3000" dirty="0"/>
              <a:t>), and Geneva (</a:t>
            </a:r>
            <a:r>
              <a:rPr lang="en-US" sz="3000" dirty="0">
                <a:latin typeface="Calibri" panose="020F0502020204030204" pitchFamily="34" charset="0"/>
                <a:cs typeface="Calibri" panose="020F0502020204030204" pitchFamily="34" charset="0"/>
              </a:rPr>
              <a:t>1608</a:t>
            </a:r>
            <a:r>
              <a:rPr lang="en-US" sz="3000" dirty="0"/>
              <a:t>).</a:t>
            </a:r>
          </a:p>
          <a:p>
            <a:pPr>
              <a:lnSpc>
                <a:spcPct val="120000"/>
              </a:lnSpc>
              <a:spcAft>
                <a:spcPts val="0"/>
              </a:spcAft>
            </a:pPr>
            <a:r>
              <a:rPr lang="en-US" sz="3000" dirty="0"/>
              <a:t>But this list contains contains errors and misleading information.</a:t>
            </a:r>
          </a:p>
          <a:p>
            <a:pPr marL="0" indent="0">
              <a:lnSpc>
                <a:spcPct val="120000"/>
              </a:lnSpc>
              <a:spcAft>
                <a:spcPts val="0"/>
              </a:spcAft>
              <a:buNone/>
            </a:pPr>
            <a:r>
              <a:rPr lang="en-US" sz="3000" dirty="0"/>
              <a:t>	— Breeches Bible = Geneva Bible with a typo</a:t>
            </a:r>
          </a:p>
          <a:p>
            <a:pPr marL="0" indent="0">
              <a:lnSpc>
                <a:spcPct val="120000"/>
              </a:lnSpc>
              <a:spcAft>
                <a:spcPts val="0"/>
              </a:spcAft>
              <a:buNone/>
            </a:pPr>
            <a:r>
              <a:rPr lang="en-US" sz="3000" dirty="0"/>
              <a:t>	— Beza Bible = Geneva NT with </a:t>
            </a:r>
            <a:r>
              <a:rPr lang="en-US" sz="3000" dirty="0" err="1"/>
              <a:t>Beza’s</a:t>
            </a:r>
            <a:r>
              <a:rPr lang="en-US" sz="3000" dirty="0"/>
              <a:t> notes</a:t>
            </a:r>
          </a:p>
          <a:p>
            <a:pPr marL="0" indent="0">
              <a:lnSpc>
                <a:spcPct val="120000"/>
              </a:lnSpc>
              <a:spcAft>
                <a:spcPts val="2400"/>
              </a:spcAft>
              <a:buNone/>
            </a:pPr>
            <a:r>
              <a:rPr lang="en-US" sz="3000" dirty="0"/>
              <a:t>	— Wycliffe does not belong on this list</a:t>
            </a:r>
          </a:p>
          <a:p>
            <a:pPr>
              <a:lnSpc>
                <a:spcPct val="120000"/>
              </a:lnSpc>
              <a:spcAft>
                <a:spcPts val="1500"/>
              </a:spcAft>
            </a:pPr>
            <a:r>
              <a:rPr lang="en-US" sz="3000" dirty="0"/>
              <a:t>This list only has four distinct translations with “departure”</a:t>
            </a:r>
          </a:p>
          <a:p>
            <a:pPr>
              <a:lnSpc>
                <a:spcPct val="120000"/>
              </a:lnSpc>
              <a:spcAft>
                <a:spcPts val="1500"/>
              </a:spcAft>
            </a:pPr>
            <a:endParaRPr lang="en-US" sz="3000" dirty="0"/>
          </a:p>
          <a:p>
            <a:pPr>
              <a:lnSpc>
                <a:spcPct val="120000"/>
              </a:lnSpc>
              <a:spcAft>
                <a:spcPts val="1500"/>
              </a:spcAft>
            </a:pPr>
            <a:endParaRPr lang="en-US" sz="3000" i="1" dirty="0"/>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025113" y="391133"/>
            <a:ext cx="685800" cy="685800"/>
          </a:xfrm>
          <a:prstGeom prst="rect">
            <a:avLst/>
          </a:prstGeom>
        </p:spPr>
      </p:pic>
    </p:spTree>
    <p:extLst>
      <p:ext uri="{BB962C8B-B14F-4D97-AF65-F5344CB8AC3E}">
        <p14:creationId xmlns:p14="http://schemas.microsoft.com/office/powerpoint/2010/main" val="3677028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675543" y="320916"/>
            <a:ext cx="10840914" cy="1260000"/>
          </a:xfrm>
        </p:spPr>
        <p:txBody>
          <a:bodyPr/>
          <a:lstStyle/>
          <a:p>
            <a:r>
              <a:rPr lang="en-US" i="1" dirty="0">
                <a:cs typeface="Times New Roman" panose="02020603050405020304" pitchFamily="18" charset="0"/>
              </a:rPr>
              <a:t>general  elementary  introduction</a:t>
            </a:r>
            <a:r>
              <a:rPr lang="en-US" dirty="0">
                <a:cs typeface="Times New Roman" panose="02020603050405020304" pitchFamily="18" charset="0"/>
              </a:rPr>
              <a:t>,  point </a:t>
            </a:r>
            <a:r>
              <a:rPr lang="en-US" dirty="0">
                <a:latin typeface="Calibri" panose="020F0502020204030204" pitchFamily="34" charset="0"/>
                <a:cs typeface="Calibri" panose="020F0502020204030204" pitchFamily="34" charset="0"/>
              </a:rPr>
              <a:t>31</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403761" y="1636715"/>
            <a:ext cx="11519065" cy="5060968"/>
          </a:xfrm>
        </p:spPr>
        <p:txBody>
          <a:bodyPr>
            <a:normAutofit/>
          </a:bodyPr>
          <a:lstStyle/>
          <a:p>
            <a:pPr>
              <a:lnSpc>
                <a:spcPct val="120000"/>
              </a:lnSpc>
              <a:spcAft>
                <a:spcPts val="3600"/>
              </a:spcAft>
            </a:pPr>
            <a:r>
              <a:rPr lang="en-US" sz="2800" b="0"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WHEN</a:t>
            </a:r>
            <a:r>
              <a:rPr lang="en-US" sz="2800" b="0" i="0" dirty="0">
                <a:effectLst/>
                <a:latin typeface="Open Sans" panose="020B0606030504020204" pitchFamily="34" charset="0"/>
                <a:ea typeface="Open Sans" panose="020B0606030504020204" pitchFamily="34" charset="0"/>
                <a:cs typeface="Open Sans" panose="020B0606030504020204" pitchFamily="34" charset="0"/>
              </a:rPr>
              <a:t> he has finished his spiritual temple of rational and soulish stones, that is his church, the Lord himself shall come, even the GOD Word, and with him the angel of the covenant, to the manifested temple. </a:t>
            </a:r>
            <a:r>
              <a:rPr lang="en-US" sz="2800" b="0"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THEN</a:t>
            </a:r>
            <a:r>
              <a:rPr lang="en-US" sz="2800" b="0" i="0" dirty="0">
                <a:effectLst/>
                <a:latin typeface="Open Sans" panose="020B0606030504020204" pitchFamily="34" charset="0"/>
                <a:ea typeface="Open Sans" panose="020B0606030504020204" pitchFamily="34" charset="0"/>
                <a:cs typeface="Open Sans" panose="020B0606030504020204" pitchFamily="34" charset="0"/>
              </a:rPr>
              <a:t>, foreannouncing the things of his second coming, the Word says to the sinners, «Behold the Lord Almighty comes, and who shall endure the day of his entrance? Who shall stand in his appearance?»</a:t>
            </a:r>
            <a:r>
              <a:rPr lang="en-US" sz="2600" dirty="0">
                <a:latin typeface="Open Sans" panose="020B0606030504020204" pitchFamily="34" charset="0"/>
                <a:ea typeface="Open Sans" panose="020B0606030504020204" pitchFamily="34" charset="0"/>
                <a:cs typeface="Open Sans" panose="020B0606030504020204" pitchFamily="34" charset="0"/>
              </a:rPr>
              <a:t>.                                    </a:t>
            </a:r>
            <a:r>
              <a:rPr lang="en-US" sz="2800" dirty="0">
                <a:latin typeface="Open Sans" panose="020B0606030504020204" pitchFamily="34" charset="0"/>
                <a:ea typeface="Open Sans" panose="020B0606030504020204" pitchFamily="34" charset="0"/>
                <a:cs typeface="Open Sans" panose="020B0606030504020204" pitchFamily="34" charset="0"/>
              </a:rPr>
              <a:t>~ Eusebius </a:t>
            </a:r>
          </a:p>
          <a:p>
            <a:pPr>
              <a:lnSpc>
                <a:spcPts val="3000"/>
              </a:lnSpc>
            </a:pPr>
            <a:r>
              <a:rPr lang="en-US" sz="2600" dirty="0">
                <a:ea typeface="Open Sans" panose="020B0606030504020204" pitchFamily="34" charset="0"/>
                <a:cs typeface="Open Sans" panose="020B0606030504020204" pitchFamily="34" charset="0"/>
              </a:rPr>
              <a:t>Church completed. The Lord comes to his church. Then judgment announced. </a:t>
            </a:r>
          </a:p>
        </p:txBody>
      </p:sp>
      <p:sp>
        <p:nvSpPr>
          <p:cNvPr id="4" name="Slide Number Placeholder 3">
            <a:extLst>
              <a:ext uri="{FF2B5EF4-FFF2-40B4-BE49-F238E27FC236}">
                <a16:creationId xmlns:a16="http://schemas.microsoft.com/office/drawing/2014/main" id="{82DF6C57-9A77-4B15-8959-F59480F54B7B}"/>
              </a:ext>
            </a:extLst>
          </p:cNvPr>
          <p:cNvSpPr>
            <a:spLocks noGrp="1"/>
          </p:cNvSpPr>
          <p:nvPr>
            <p:ph type="sldNum" sz="quarter" idx="12"/>
          </p:nvPr>
        </p:nvSpPr>
        <p:spPr>
          <a:xfrm>
            <a:off x="11273909" y="6159259"/>
            <a:ext cx="648917"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588109" y="608016"/>
            <a:ext cx="685800" cy="685800"/>
          </a:xfrm>
          <a:prstGeom prst="rect">
            <a:avLst/>
          </a:prstGeom>
        </p:spPr>
      </p:pic>
    </p:spTree>
    <p:extLst>
      <p:ext uri="{BB962C8B-B14F-4D97-AF65-F5344CB8AC3E}">
        <p14:creationId xmlns:p14="http://schemas.microsoft.com/office/powerpoint/2010/main" val="3850997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115185" y="231775"/>
            <a:ext cx="11378148" cy="1260000"/>
          </a:xfrm>
        </p:spPr>
        <p:txBody>
          <a:bodyPr>
            <a:noAutofit/>
          </a:bodyPr>
          <a:lstStyle/>
          <a:p>
            <a:pPr algn="ctr"/>
            <a:r>
              <a:rPr lang="en-US" sz="3600" dirty="0"/>
              <a:t>WYCLIFFE  WRONGLY  CLAIMED</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215041" y="1290487"/>
            <a:ext cx="11761917" cy="5549293"/>
          </a:xfrm>
        </p:spPr>
        <p:txBody>
          <a:bodyPr>
            <a:normAutofit fontScale="85000" lnSpcReduction="10000"/>
          </a:bodyPr>
          <a:lstStyle/>
          <a:p>
            <a:pPr>
              <a:lnSpc>
                <a:spcPct val="120000"/>
              </a:lnSpc>
              <a:spcAft>
                <a:spcPts val="0"/>
              </a:spcAft>
            </a:pPr>
            <a:r>
              <a:rPr lang="en-US" sz="3100" dirty="0"/>
              <a:t>Wycliffe testimony</a:t>
            </a:r>
          </a:p>
          <a:p>
            <a:pPr marL="0" indent="0">
              <a:lnSpc>
                <a:spcPct val="120000"/>
              </a:lnSpc>
              <a:spcAft>
                <a:spcPts val="0"/>
              </a:spcAft>
              <a:buNone/>
            </a:pPr>
            <a:r>
              <a:rPr lang="en-US" sz="3100" dirty="0"/>
              <a:t>	— Wycliffe </a:t>
            </a:r>
            <a:r>
              <a:rPr lang="en-US" sz="3100" dirty="0">
                <a:latin typeface="Calibri" panose="020F0502020204030204" pitchFamily="34" charset="0"/>
                <a:cs typeface="Calibri" panose="020F0502020204030204" pitchFamily="34" charset="0"/>
              </a:rPr>
              <a:t>1380</a:t>
            </a:r>
            <a:r>
              <a:rPr lang="en-US" sz="3100" dirty="0"/>
              <a:t> = "for but </a:t>
            </a:r>
            <a:r>
              <a:rPr lang="en-US" sz="3100" b="1" dirty="0" err="1">
                <a:solidFill>
                  <a:schemeClr val="accent1"/>
                </a:solidFill>
              </a:rPr>
              <a:t>discencioun</a:t>
            </a:r>
            <a:r>
              <a:rPr lang="en-US" sz="3100" dirty="0"/>
              <a:t> come first"</a:t>
            </a:r>
          </a:p>
          <a:p>
            <a:pPr marL="0" indent="0">
              <a:lnSpc>
                <a:spcPct val="120000"/>
              </a:lnSpc>
              <a:spcAft>
                <a:spcPts val="0"/>
              </a:spcAft>
              <a:buNone/>
            </a:pPr>
            <a:r>
              <a:rPr lang="en-US" sz="3100" dirty="0"/>
              <a:t>	— Wycliffe </a:t>
            </a:r>
            <a:r>
              <a:rPr lang="en-US" sz="3100" dirty="0">
                <a:latin typeface="Calibri" panose="020F0502020204030204" pitchFamily="34" charset="0"/>
                <a:cs typeface="Calibri" panose="020F0502020204030204" pitchFamily="34" charset="0"/>
              </a:rPr>
              <a:t>1382</a:t>
            </a:r>
            <a:r>
              <a:rPr lang="en-US" sz="3100" dirty="0"/>
              <a:t> = "for no but </a:t>
            </a:r>
            <a:r>
              <a:rPr lang="en-US" sz="3100" b="1" dirty="0" err="1">
                <a:solidFill>
                  <a:schemeClr val="accent1"/>
                </a:solidFill>
              </a:rPr>
              <a:t>departying</a:t>
            </a:r>
            <a:r>
              <a:rPr lang="en-US" sz="3100" b="1" dirty="0">
                <a:solidFill>
                  <a:schemeClr val="accent1"/>
                </a:solidFill>
              </a:rPr>
              <a:t> away</a:t>
            </a:r>
            <a:r>
              <a:rPr lang="en-US" sz="3100" dirty="0"/>
              <a:t> (or </a:t>
            </a:r>
            <a:r>
              <a:rPr lang="en-US" sz="3100" b="1" dirty="0" err="1">
                <a:solidFill>
                  <a:schemeClr val="accent1"/>
                </a:solidFill>
              </a:rPr>
              <a:t>dissencioun</a:t>
            </a:r>
            <a:r>
              <a:rPr lang="en-US" sz="3100" dirty="0"/>
              <a:t>) shall come first"</a:t>
            </a:r>
          </a:p>
          <a:p>
            <a:pPr marL="0" indent="0">
              <a:lnSpc>
                <a:spcPct val="120000"/>
              </a:lnSpc>
              <a:spcAft>
                <a:spcPts val="0"/>
              </a:spcAft>
              <a:buNone/>
            </a:pPr>
            <a:r>
              <a:rPr lang="en-US" sz="3100" dirty="0"/>
              <a:t>	— Wycliffe </a:t>
            </a:r>
            <a:r>
              <a:rPr lang="en-US" sz="3100" dirty="0">
                <a:latin typeface="Calibri" panose="020F0502020204030204" pitchFamily="34" charset="0"/>
                <a:cs typeface="Calibri" panose="020F0502020204030204" pitchFamily="34" charset="0"/>
              </a:rPr>
              <a:t>1388</a:t>
            </a:r>
            <a:r>
              <a:rPr lang="en-US" sz="3100" dirty="0"/>
              <a:t> =  "For but </a:t>
            </a:r>
            <a:r>
              <a:rPr lang="en-US" sz="3100" b="1" dirty="0" err="1">
                <a:solidFill>
                  <a:schemeClr val="accent1"/>
                </a:solidFill>
              </a:rPr>
              <a:t>dissencioun</a:t>
            </a:r>
            <a:r>
              <a:rPr lang="en-US" sz="3100" dirty="0"/>
              <a:t> come first“</a:t>
            </a:r>
          </a:p>
          <a:p>
            <a:pPr marL="0" indent="0">
              <a:lnSpc>
                <a:spcPct val="120000"/>
              </a:lnSpc>
              <a:spcAft>
                <a:spcPts val="1500"/>
              </a:spcAft>
              <a:buNone/>
            </a:pPr>
            <a:r>
              <a:rPr lang="en-US" sz="3100" dirty="0"/>
              <a:t>	— “dissension” is the oldest and most common reading</a:t>
            </a:r>
            <a:br>
              <a:rPr lang="en-US" sz="3100" dirty="0"/>
            </a:br>
            <a:r>
              <a:rPr lang="en-US" sz="3100" dirty="0"/>
              <a:t>	— </a:t>
            </a:r>
            <a:r>
              <a:rPr lang="en-US" sz="3100" dirty="0">
                <a:latin typeface="Calibri" panose="020F0502020204030204" pitchFamily="34" charset="0"/>
                <a:cs typeface="Calibri" panose="020F0502020204030204" pitchFamily="34" charset="0"/>
              </a:rPr>
              <a:t>1382</a:t>
            </a:r>
            <a:r>
              <a:rPr lang="en-US" sz="3100" dirty="0"/>
              <a:t> text treats “departing away” and “dissension” as synonyms</a:t>
            </a:r>
          </a:p>
          <a:p>
            <a:pPr>
              <a:lnSpc>
                <a:spcPct val="120000"/>
              </a:lnSpc>
              <a:spcAft>
                <a:spcPts val="0"/>
              </a:spcAft>
            </a:pPr>
            <a:r>
              <a:rPr lang="en-US" sz="3100" dirty="0"/>
              <a:t>Oxford English Dictionary</a:t>
            </a:r>
          </a:p>
          <a:p>
            <a:pPr marL="0" indent="0">
              <a:lnSpc>
                <a:spcPct val="120000"/>
              </a:lnSpc>
              <a:spcAft>
                <a:spcPts val="1500"/>
              </a:spcAft>
              <a:buNone/>
            </a:pPr>
            <a:r>
              <a:rPr lang="en-US" sz="3100" dirty="0"/>
              <a:t>	— </a:t>
            </a:r>
            <a:r>
              <a:rPr lang="en-US" sz="3100" dirty="0" err="1"/>
              <a:t>dissencioun</a:t>
            </a:r>
            <a:r>
              <a:rPr lang="en-US" sz="3100" dirty="0"/>
              <a:t> = dissension, disagreement ... produces strife or contention	</a:t>
            </a:r>
          </a:p>
          <a:p>
            <a:pPr marL="285750" marR="0" lvl="0" indent="-285750" algn="l" defTabSz="457200" rtl="0" eaLnBrk="1" fontAlgn="auto" latinLnBrk="0" hangingPunct="1">
              <a:lnSpc>
                <a:spcPct val="120000"/>
              </a:lnSpc>
              <a:spcBef>
                <a:spcPts val="0"/>
              </a:spcBef>
              <a:spcAft>
                <a:spcPts val="0"/>
              </a:spcAft>
              <a:buClr>
                <a:prstClr val="white"/>
              </a:buClr>
              <a:buSzPct val="100000"/>
              <a:buFont typeface="Arial"/>
              <a:buChar char="•"/>
              <a:tabLst/>
              <a:defRPr/>
            </a:pPr>
            <a:r>
              <a:rPr kumimoji="0" lang="en-US" sz="3100" b="0" i="0" u="none" strike="noStrike" kern="1200" cap="none" spc="0" normalizeH="0" baseline="0" noProof="0" dirty="0">
                <a:ln>
                  <a:noFill/>
                </a:ln>
                <a:solidFill>
                  <a:prstClr val="white"/>
                </a:solidFill>
                <a:effectLst/>
                <a:uLnTx/>
                <a:uFillTx/>
                <a:ea typeface="+mn-ea"/>
                <a:cs typeface="+mn-cs"/>
              </a:rPr>
              <a:t>Wycliffe sources are trusted, definitive</a:t>
            </a:r>
          </a:p>
          <a:p>
            <a:pPr marL="0" marR="0" lvl="0" indent="0" algn="l" defTabSz="457200" rtl="0" eaLnBrk="1" fontAlgn="auto" latinLnBrk="0" hangingPunct="1">
              <a:lnSpc>
                <a:spcPct val="120000"/>
              </a:lnSpc>
              <a:spcBef>
                <a:spcPts val="0"/>
              </a:spcBef>
              <a:spcAft>
                <a:spcPts val="0"/>
              </a:spcAft>
              <a:buClr>
                <a:prstClr val="white"/>
              </a:buClr>
              <a:buSzPct val="100000"/>
              <a:buFont typeface="Arial"/>
              <a:buNone/>
              <a:tabLst/>
              <a:defRPr/>
            </a:pPr>
            <a:r>
              <a:rPr kumimoji="0" lang="en-US" sz="3100" b="0" i="0" u="none" strike="noStrike" kern="1200" cap="none" spc="0" normalizeH="0" baseline="0" noProof="0" dirty="0">
                <a:ln>
                  <a:noFill/>
                </a:ln>
                <a:solidFill>
                  <a:prstClr val="white"/>
                </a:solidFill>
                <a:effectLst/>
                <a:uLnTx/>
                <a:uFillTx/>
                <a:ea typeface="+mn-ea"/>
                <a:cs typeface="+mn-cs"/>
              </a:rPr>
              <a:t>	—</a:t>
            </a:r>
            <a:r>
              <a:rPr kumimoji="0" lang="en-US" sz="3100" b="0" i="1" u="none" strike="noStrike" kern="1200" cap="none" spc="0" normalizeH="0" baseline="0" noProof="0" dirty="0">
                <a:ln>
                  <a:noFill/>
                </a:ln>
                <a:solidFill>
                  <a:prstClr val="white"/>
                </a:solidFill>
                <a:effectLst/>
                <a:uLnTx/>
                <a:uFillTx/>
                <a:ea typeface="+mn-ea"/>
                <a:cs typeface="+mn-cs"/>
              </a:rPr>
              <a:t>The English Hexapla</a:t>
            </a:r>
            <a:r>
              <a:rPr kumimoji="0" lang="en-US" sz="3100" b="0" i="0" u="none" strike="noStrike" kern="1200" cap="none" spc="0" normalizeH="0" baseline="0" noProof="0" dirty="0">
                <a:ln>
                  <a:noFill/>
                </a:ln>
                <a:solidFill>
                  <a:prstClr val="white"/>
                </a:solidFill>
                <a:effectLst/>
                <a:uLnTx/>
                <a:uFillTx/>
                <a:ea typeface="+mn-ea"/>
                <a:cs typeface="+mn-cs"/>
              </a:rPr>
              <a:t>, </a:t>
            </a:r>
            <a:r>
              <a:rPr kumimoji="0" lang="en-US" sz="31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1841</a:t>
            </a:r>
          </a:p>
          <a:p>
            <a:pPr marL="0" marR="0" lvl="0" indent="0" algn="l" defTabSz="457200" rtl="0" eaLnBrk="1" fontAlgn="auto" latinLnBrk="0" hangingPunct="1">
              <a:lnSpc>
                <a:spcPct val="120000"/>
              </a:lnSpc>
              <a:spcBef>
                <a:spcPts val="0"/>
              </a:spcBef>
              <a:spcAft>
                <a:spcPts val="0"/>
              </a:spcAft>
              <a:buClr>
                <a:prstClr val="white"/>
              </a:buClr>
              <a:buSzPct val="100000"/>
              <a:buFont typeface="Arial"/>
              <a:buNone/>
              <a:tabLst/>
              <a:defRPr/>
            </a:pPr>
            <a:r>
              <a:rPr kumimoji="0" lang="en-US" sz="3100" b="0" i="0" u="none" strike="noStrike" kern="1200" cap="none" spc="0" normalizeH="0" baseline="0" noProof="0" dirty="0">
                <a:ln>
                  <a:noFill/>
                </a:ln>
                <a:solidFill>
                  <a:prstClr val="white"/>
                </a:solidFill>
                <a:effectLst/>
                <a:uLnTx/>
                <a:uFillTx/>
                <a:ea typeface="+mn-ea"/>
                <a:cs typeface="+mn-cs"/>
              </a:rPr>
              <a:t>	— </a:t>
            </a:r>
            <a:r>
              <a:rPr kumimoji="0" lang="en-US" sz="3100" b="0" i="0" u="none" strike="noStrike" kern="1200" cap="none" spc="0" normalizeH="0" baseline="0" noProof="0" dirty="0" err="1">
                <a:ln>
                  <a:noFill/>
                </a:ln>
                <a:solidFill>
                  <a:prstClr val="white"/>
                </a:solidFill>
                <a:effectLst/>
                <a:uLnTx/>
                <a:uFillTx/>
                <a:ea typeface="+mn-ea"/>
                <a:cs typeface="+mn-cs"/>
              </a:rPr>
              <a:t>Forshall</a:t>
            </a:r>
            <a:r>
              <a:rPr kumimoji="0" lang="en-US" sz="3100" b="0" i="0" u="none" strike="noStrike" kern="1200" cap="none" spc="0" normalizeH="0" baseline="0" noProof="0" dirty="0">
                <a:ln>
                  <a:noFill/>
                </a:ln>
                <a:solidFill>
                  <a:prstClr val="white"/>
                </a:solidFill>
                <a:effectLst/>
                <a:uLnTx/>
                <a:uFillTx/>
                <a:ea typeface="+mn-ea"/>
                <a:cs typeface="+mn-cs"/>
              </a:rPr>
              <a:t> and Madden’s Wycliffe Bible, Oxford edition, </a:t>
            </a:r>
            <a:r>
              <a:rPr kumimoji="0" lang="en-US" sz="31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1850</a:t>
            </a:r>
            <a:r>
              <a:rPr lang="en-US" sz="3000" dirty="0"/>
              <a:t>	</a:t>
            </a:r>
          </a:p>
          <a:p>
            <a:pPr>
              <a:lnSpc>
                <a:spcPct val="120000"/>
              </a:lnSpc>
              <a:spcAft>
                <a:spcPts val="1500"/>
              </a:spcAft>
            </a:pPr>
            <a:endParaRPr lang="en-US" sz="3000" dirty="0"/>
          </a:p>
          <a:p>
            <a:pPr>
              <a:lnSpc>
                <a:spcPct val="120000"/>
              </a:lnSpc>
              <a:spcAft>
                <a:spcPts val="1500"/>
              </a:spcAft>
            </a:pPr>
            <a:endParaRPr lang="en-US" sz="3000" i="1" dirty="0"/>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025113" y="391133"/>
            <a:ext cx="685800" cy="685800"/>
          </a:xfrm>
          <a:prstGeom prst="rect">
            <a:avLst/>
          </a:prstGeom>
        </p:spPr>
      </p:pic>
    </p:spTree>
    <p:extLst>
      <p:ext uri="{BB962C8B-B14F-4D97-AF65-F5344CB8AC3E}">
        <p14:creationId xmlns:p14="http://schemas.microsoft.com/office/powerpoint/2010/main" val="1154743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115185" y="446933"/>
            <a:ext cx="11378148" cy="1260000"/>
          </a:xfrm>
        </p:spPr>
        <p:txBody>
          <a:bodyPr>
            <a:noAutofit/>
          </a:bodyPr>
          <a:lstStyle/>
          <a:p>
            <a:pPr algn="ctr"/>
            <a:r>
              <a:rPr lang="en-US" sz="3600" dirty="0"/>
              <a:t>NON-DEPARTURE  READING  PRIOR  TO  WYCLIFFE</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215041" y="1800631"/>
            <a:ext cx="11761917" cy="4825594"/>
          </a:xfrm>
        </p:spPr>
        <p:txBody>
          <a:bodyPr>
            <a:normAutofit/>
          </a:bodyPr>
          <a:lstStyle/>
          <a:p>
            <a:pPr>
              <a:lnSpc>
                <a:spcPct val="120000"/>
              </a:lnSpc>
              <a:spcAft>
                <a:spcPts val="3000"/>
              </a:spcAft>
            </a:pPr>
            <a:r>
              <a:rPr lang="en-US" sz="3100" i="1" dirty="0"/>
              <a:t>Cursor Mundi</a:t>
            </a:r>
            <a:r>
              <a:rPr lang="en-US" sz="3100" dirty="0"/>
              <a:t>  (</a:t>
            </a:r>
            <a:r>
              <a:rPr lang="en-US" sz="3100" i="1" dirty="0"/>
              <a:t>The Runner of the World</a:t>
            </a:r>
            <a:r>
              <a:rPr lang="en-US" sz="3100" dirty="0"/>
              <a:t>), c. </a:t>
            </a:r>
            <a:r>
              <a:rPr lang="en-US" sz="3100" dirty="0">
                <a:latin typeface="Calibri" panose="020F0502020204030204" pitchFamily="34" charset="0"/>
                <a:cs typeface="Calibri" panose="020F0502020204030204" pitchFamily="34" charset="0"/>
              </a:rPr>
              <a:t>1300</a:t>
            </a:r>
            <a:r>
              <a:rPr lang="en-US" sz="3100" dirty="0"/>
              <a:t> — “First there shall be </a:t>
            </a:r>
            <a:r>
              <a:rPr lang="en-US" sz="3100" b="1" dirty="0">
                <a:solidFill>
                  <a:schemeClr val="accent1"/>
                </a:solidFill>
              </a:rPr>
              <a:t>dissension</a:t>
            </a:r>
            <a:r>
              <a:rPr lang="en-US" sz="3100" dirty="0"/>
              <a:t> ere [before] the antichrist shall come.”</a:t>
            </a:r>
          </a:p>
          <a:p>
            <a:pPr>
              <a:lnSpc>
                <a:spcPct val="120000"/>
              </a:lnSpc>
              <a:spcAft>
                <a:spcPts val="3000"/>
              </a:spcAft>
            </a:pPr>
            <a:r>
              <a:rPr lang="en-US" sz="3100" i="1" dirty="0"/>
              <a:t>Cursor Mundi</a:t>
            </a:r>
            <a:r>
              <a:rPr lang="en-US" sz="3100" dirty="0"/>
              <a:t> was a poem of nearly </a:t>
            </a:r>
            <a:r>
              <a:rPr lang="en-US" sz="3100" dirty="0">
                <a:latin typeface="Calibri" panose="020F0502020204030204" pitchFamily="34" charset="0"/>
                <a:cs typeface="Calibri" panose="020F0502020204030204" pitchFamily="34" charset="0"/>
              </a:rPr>
              <a:t>30,000</a:t>
            </a:r>
            <a:r>
              <a:rPr lang="en-US" sz="3100" dirty="0"/>
              <a:t> lines that told the history of redemption from creation to the day of judgment. </a:t>
            </a:r>
          </a:p>
          <a:p>
            <a:pPr>
              <a:lnSpc>
                <a:spcPct val="120000"/>
              </a:lnSpc>
              <a:spcAft>
                <a:spcPts val="0"/>
              </a:spcAft>
            </a:pPr>
            <a:r>
              <a:rPr lang="en-US" sz="3100" dirty="0"/>
              <a:t>NOTICE — the translation “dissension” existed in English nearly a century before Wycliffe’s translation was executed.</a:t>
            </a:r>
            <a:r>
              <a:rPr lang="en-US" sz="3000" dirty="0"/>
              <a:t>	</a:t>
            </a:r>
          </a:p>
          <a:p>
            <a:pPr>
              <a:lnSpc>
                <a:spcPct val="120000"/>
              </a:lnSpc>
              <a:spcAft>
                <a:spcPts val="1500"/>
              </a:spcAft>
            </a:pPr>
            <a:endParaRPr lang="en-US" sz="3000" dirty="0"/>
          </a:p>
          <a:p>
            <a:pPr>
              <a:lnSpc>
                <a:spcPct val="120000"/>
              </a:lnSpc>
              <a:spcAft>
                <a:spcPts val="1500"/>
              </a:spcAft>
            </a:pPr>
            <a:endParaRPr lang="en-US" sz="3000" i="1" dirty="0"/>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025113" y="391133"/>
            <a:ext cx="685800" cy="685800"/>
          </a:xfrm>
          <a:prstGeom prst="rect">
            <a:avLst/>
          </a:prstGeom>
        </p:spPr>
      </p:pic>
    </p:spTree>
    <p:extLst>
      <p:ext uri="{BB962C8B-B14F-4D97-AF65-F5344CB8AC3E}">
        <p14:creationId xmlns:p14="http://schemas.microsoft.com/office/powerpoint/2010/main" val="10251368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115185" y="173253"/>
            <a:ext cx="11378148" cy="1260000"/>
          </a:xfrm>
        </p:spPr>
        <p:txBody>
          <a:bodyPr>
            <a:noAutofit/>
          </a:bodyPr>
          <a:lstStyle/>
          <a:p>
            <a:pPr algn="ctr"/>
            <a:r>
              <a:rPr lang="en-US" sz="3600" dirty="0"/>
              <a:t>DEFINITION  OF  “DEPARTURE”  IN  MIDDLE  ENGLISH</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215041" y="1468067"/>
            <a:ext cx="11761917" cy="5172008"/>
          </a:xfrm>
        </p:spPr>
        <p:txBody>
          <a:bodyPr>
            <a:normAutofit fontScale="85000" lnSpcReduction="10000"/>
          </a:bodyPr>
          <a:lstStyle/>
          <a:p>
            <a:pPr>
              <a:lnSpc>
                <a:spcPct val="110000"/>
              </a:lnSpc>
              <a:spcAft>
                <a:spcPts val="2400"/>
              </a:spcAft>
            </a:pPr>
            <a:r>
              <a:rPr lang="en-US" sz="3400" dirty="0"/>
              <a:t>Middle English — </a:t>
            </a:r>
            <a:r>
              <a:rPr lang="en-US" sz="3400" dirty="0">
                <a:latin typeface="Calibri" panose="020F0502020204030204" pitchFamily="34" charset="0"/>
                <a:cs typeface="Calibri" panose="020F0502020204030204" pitchFamily="34" charset="0"/>
              </a:rPr>
              <a:t>1100 to 1500</a:t>
            </a:r>
          </a:p>
          <a:p>
            <a:pPr>
              <a:lnSpc>
                <a:spcPct val="110000"/>
              </a:lnSpc>
              <a:spcAft>
                <a:spcPts val="600"/>
              </a:spcAft>
            </a:pPr>
            <a:r>
              <a:rPr lang="en-US" sz="3400" dirty="0"/>
              <a:t>Lexicons</a:t>
            </a:r>
          </a:p>
          <a:p>
            <a:pPr marL="0" indent="0">
              <a:lnSpc>
                <a:spcPct val="110000"/>
              </a:lnSpc>
              <a:spcAft>
                <a:spcPts val="600"/>
              </a:spcAft>
              <a:buNone/>
            </a:pPr>
            <a:r>
              <a:rPr lang="en-US" sz="3400" dirty="0"/>
              <a:t>	— </a:t>
            </a:r>
            <a:r>
              <a:rPr lang="en-US" sz="3400" i="1" dirty="0"/>
              <a:t>Concise Dictionary of Middle English</a:t>
            </a:r>
            <a:r>
              <a:rPr lang="en-US" sz="3400" dirty="0"/>
              <a:t> — division</a:t>
            </a:r>
          </a:p>
          <a:p>
            <a:pPr marL="0" indent="0">
              <a:lnSpc>
                <a:spcPct val="110000"/>
              </a:lnSpc>
              <a:spcAft>
                <a:spcPts val="600"/>
              </a:spcAft>
              <a:buNone/>
            </a:pPr>
            <a:r>
              <a:rPr lang="en-US" sz="3400" dirty="0"/>
              <a:t>	— </a:t>
            </a:r>
            <a:r>
              <a:rPr lang="en-US" sz="3400" i="1" dirty="0"/>
              <a:t>Oxford English Dictionary</a:t>
            </a:r>
            <a:r>
              <a:rPr lang="en-US" sz="3400" dirty="0"/>
              <a:t> — separation, severance, parting </a:t>
            </a:r>
            <a:br>
              <a:rPr lang="en-US" sz="3400" dirty="0"/>
            </a:br>
            <a:r>
              <a:rPr lang="en-US" sz="3400" dirty="0"/>
              <a:t>               (this sense was obsolete at the time OED was published)</a:t>
            </a:r>
          </a:p>
          <a:p>
            <a:pPr marL="0" indent="0">
              <a:lnSpc>
                <a:spcPct val="110000"/>
              </a:lnSpc>
              <a:spcAft>
                <a:spcPts val="2400"/>
              </a:spcAft>
              <a:buNone/>
            </a:pPr>
            <a:r>
              <a:rPr lang="en-US" sz="3400" dirty="0"/>
              <a:t>	— </a:t>
            </a:r>
            <a:r>
              <a:rPr lang="en-US" sz="3400" i="1" dirty="0"/>
              <a:t>Online Etymology Dictionary</a:t>
            </a:r>
            <a:r>
              <a:rPr lang="en-US" sz="3400" dirty="0"/>
              <a:t> — going away, deviation, turning away</a:t>
            </a:r>
          </a:p>
          <a:p>
            <a:pPr>
              <a:lnSpc>
                <a:spcPct val="110000"/>
              </a:lnSpc>
              <a:spcAft>
                <a:spcPts val="600"/>
              </a:spcAft>
            </a:pPr>
            <a:r>
              <a:rPr lang="en-US" sz="3400" dirty="0"/>
              <a:t>Notes</a:t>
            </a:r>
          </a:p>
          <a:p>
            <a:pPr marL="0" indent="0">
              <a:lnSpc>
                <a:spcPct val="110000"/>
              </a:lnSpc>
              <a:spcAft>
                <a:spcPts val="600"/>
              </a:spcAft>
              <a:buNone/>
            </a:pPr>
            <a:r>
              <a:rPr lang="en-US" sz="3400" dirty="0"/>
              <a:t>	— most common ME sense was </a:t>
            </a:r>
            <a:r>
              <a:rPr lang="en-US" sz="3400" i="1" dirty="0"/>
              <a:t>breach of relationship</a:t>
            </a:r>
          </a:p>
          <a:p>
            <a:pPr marL="0" indent="0">
              <a:lnSpc>
                <a:spcPct val="110000"/>
              </a:lnSpc>
              <a:spcAft>
                <a:spcPts val="600"/>
              </a:spcAft>
              <a:buNone/>
            </a:pPr>
            <a:r>
              <a:rPr lang="en-US" sz="3400" dirty="0"/>
              <a:t>	— the sense of </a:t>
            </a:r>
            <a:r>
              <a:rPr lang="en-US" sz="3400" i="1" dirty="0"/>
              <a:t>breach of relationship</a:t>
            </a:r>
            <a:r>
              <a:rPr lang="en-US" sz="3400" dirty="0"/>
              <a:t> endured deep into the </a:t>
            </a:r>
            <a:r>
              <a:rPr lang="en-US" sz="3400" dirty="0">
                <a:latin typeface="Calibri" panose="020F0502020204030204" pitchFamily="34" charset="0"/>
                <a:cs typeface="Calibri" panose="020F0502020204030204" pitchFamily="34" charset="0"/>
              </a:rPr>
              <a:t>1600</a:t>
            </a:r>
            <a:r>
              <a:rPr lang="en-US" sz="3400" dirty="0"/>
              <a:t>s</a:t>
            </a:r>
            <a:r>
              <a:rPr lang="en-US" sz="3000" dirty="0"/>
              <a:t>	</a:t>
            </a:r>
          </a:p>
          <a:p>
            <a:pPr>
              <a:lnSpc>
                <a:spcPct val="120000"/>
              </a:lnSpc>
              <a:spcAft>
                <a:spcPts val="1500"/>
              </a:spcAft>
            </a:pPr>
            <a:endParaRPr lang="en-US" sz="3000" dirty="0"/>
          </a:p>
          <a:p>
            <a:pPr>
              <a:lnSpc>
                <a:spcPct val="120000"/>
              </a:lnSpc>
              <a:spcAft>
                <a:spcPts val="1500"/>
              </a:spcAft>
            </a:pPr>
            <a:endParaRPr lang="en-US" sz="3000" i="1" dirty="0"/>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589178" y="1369328"/>
            <a:ext cx="685800" cy="685800"/>
          </a:xfrm>
          <a:prstGeom prst="rect">
            <a:avLst/>
          </a:prstGeom>
        </p:spPr>
      </p:pic>
    </p:spTree>
    <p:extLst>
      <p:ext uri="{BB962C8B-B14F-4D97-AF65-F5344CB8AC3E}">
        <p14:creationId xmlns:p14="http://schemas.microsoft.com/office/powerpoint/2010/main" val="11561930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115185" y="497589"/>
            <a:ext cx="11378148" cy="1260000"/>
          </a:xfrm>
        </p:spPr>
        <p:txBody>
          <a:bodyPr>
            <a:noAutofit/>
          </a:bodyPr>
          <a:lstStyle/>
          <a:p>
            <a:pPr algn="ctr"/>
            <a:r>
              <a:rPr lang="en-US" sz="3600" dirty="0"/>
              <a:t>INTRODUCTIONS  TO </a:t>
            </a:r>
            <a:r>
              <a:rPr lang="en-US" sz="3600" dirty="0">
                <a:latin typeface="Calibri" panose="020F0502020204030204" pitchFamily="34" charset="0"/>
                <a:cs typeface="Calibri" panose="020F0502020204030204" pitchFamily="34" charset="0"/>
              </a:rPr>
              <a:t>2</a:t>
            </a:r>
            <a:r>
              <a:rPr lang="en-US" sz="3600" dirty="0"/>
              <a:t> THESS  IN  EARLY BIBLES</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908661" y="2566333"/>
            <a:ext cx="10712726" cy="3061534"/>
          </a:xfrm>
        </p:spPr>
        <p:txBody>
          <a:bodyPr>
            <a:normAutofit fontScale="92500" lnSpcReduction="10000"/>
          </a:bodyPr>
          <a:lstStyle/>
          <a:p>
            <a:pPr>
              <a:lnSpc>
                <a:spcPct val="110000"/>
              </a:lnSpc>
              <a:spcAft>
                <a:spcPts val="2400"/>
              </a:spcAft>
            </a:pPr>
            <a:r>
              <a:rPr lang="en-US" sz="3100" dirty="0"/>
              <a:t>Geneva </a:t>
            </a:r>
            <a:r>
              <a:rPr lang="en-US" sz="3100" dirty="0">
                <a:latin typeface="Calibri" panose="020F0502020204030204" pitchFamily="34" charset="0"/>
                <a:cs typeface="Calibri" panose="020F0502020204030204" pitchFamily="34" charset="0"/>
              </a:rPr>
              <a:t>1560, 1569 </a:t>
            </a:r>
            <a:r>
              <a:rPr lang="en-US" sz="3100" dirty="0">
                <a:cs typeface="Calibri" panose="020F0502020204030204" pitchFamily="34" charset="0"/>
              </a:rPr>
              <a:t>— “before that day there </a:t>
            </a:r>
            <a:r>
              <a:rPr lang="en-US" sz="3100" dirty="0" err="1">
                <a:cs typeface="Calibri" panose="020F0502020204030204" pitchFamily="34" charset="0"/>
              </a:rPr>
              <a:t>shulde</a:t>
            </a:r>
            <a:r>
              <a:rPr lang="en-US" sz="3100" dirty="0">
                <a:cs typeface="Calibri" panose="020F0502020204030204" pitchFamily="34" charset="0"/>
              </a:rPr>
              <a:t> be a </a:t>
            </a:r>
            <a:r>
              <a:rPr lang="en-US" sz="3100" b="1" dirty="0">
                <a:solidFill>
                  <a:schemeClr val="accent1"/>
                </a:solidFill>
                <a:cs typeface="Calibri" panose="020F0502020204030204" pitchFamily="34" charset="0"/>
              </a:rPr>
              <a:t>falling away</a:t>
            </a:r>
            <a:r>
              <a:rPr lang="en-US" sz="3100" dirty="0">
                <a:cs typeface="Calibri" panose="020F0502020204030204" pitchFamily="34" charset="0"/>
              </a:rPr>
              <a:t> from true religion, even by a great </a:t>
            </a:r>
            <a:r>
              <a:rPr lang="en-US" sz="3100" dirty="0" err="1">
                <a:cs typeface="Calibri" panose="020F0502020204030204" pitchFamily="34" charset="0"/>
              </a:rPr>
              <a:t>parte</a:t>
            </a:r>
            <a:r>
              <a:rPr lang="en-US" sz="3100" dirty="0">
                <a:cs typeface="Calibri" panose="020F0502020204030204" pitchFamily="34" charset="0"/>
              </a:rPr>
              <a:t> of the </a:t>
            </a:r>
            <a:r>
              <a:rPr lang="en-US" sz="3100" dirty="0" err="1">
                <a:cs typeface="Calibri" panose="020F0502020204030204" pitchFamily="34" charset="0"/>
              </a:rPr>
              <a:t>worlde</a:t>
            </a:r>
            <a:r>
              <a:rPr lang="en-US" sz="3100" dirty="0">
                <a:cs typeface="Calibri" panose="020F0502020204030204" pitchFamily="34" charset="0"/>
              </a:rPr>
              <a:t>.”</a:t>
            </a:r>
            <a:endParaRPr lang="en-US" sz="3100" dirty="0">
              <a:latin typeface="Calibri" panose="020F0502020204030204" pitchFamily="34" charset="0"/>
              <a:cs typeface="Calibri" panose="020F0502020204030204" pitchFamily="34" charset="0"/>
            </a:endParaRPr>
          </a:p>
          <a:p>
            <a:pPr>
              <a:lnSpc>
                <a:spcPct val="110000"/>
              </a:lnSpc>
              <a:spcAft>
                <a:spcPts val="2400"/>
              </a:spcAft>
            </a:pPr>
            <a:r>
              <a:rPr lang="en-US" sz="3100" dirty="0"/>
              <a:t>proof that </a:t>
            </a:r>
            <a:r>
              <a:rPr lang="en-US" sz="3100" b="1" dirty="0">
                <a:solidFill>
                  <a:schemeClr val="accent1"/>
                </a:solidFill>
              </a:rPr>
              <a:t>falling away</a:t>
            </a:r>
            <a:r>
              <a:rPr lang="en-US" sz="3100" dirty="0"/>
              <a:t> and </a:t>
            </a:r>
            <a:r>
              <a:rPr lang="en-US" sz="3100" b="1" dirty="0">
                <a:solidFill>
                  <a:schemeClr val="accent1"/>
                </a:solidFill>
              </a:rPr>
              <a:t>departure</a:t>
            </a:r>
            <a:r>
              <a:rPr lang="en-US" sz="3100" dirty="0"/>
              <a:t> were synonyms</a:t>
            </a:r>
          </a:p>
          <a:p>
            <a:pPr>
              <a:lnSpc>
                <a:spcPct val="110000"/>
              </a:lnSpc>
              <a:spcAft>
                <a:spcPts val="600"/>
              </a:spcAft>
            </a:pPr>
            <a:r>
              <a:rPr lang="en-US" sz="3100" dirty="0"/>
              <a:t>proof that the translators and editors of the Geneva Bible intended to convey the idea of </a:t>
            </a:r>
            <a:r>
              <a:rPr lang="en-US" sz="3100" b="1" dirty="0">
                <a:solidFill>
                  <a:schemeClr val="accent1"/>
                </a:solidFill>
              </a:rPr>
              <a:t>falling away</a:t>
            </a:r>
            <a:r>
              <a:rPr lang="en-US" sz="3100" dirty="0"/>
              <a:t> or </a:t>
            </a:r>
            <a:r>
              <a:rPr lang="en-US" sz="3100" b="1" dirty="0">
                <a:solidFill>
                  <a:schemeClr val="accent1"/>
                </a:solidFill>
              </a:rPr>
              <a:t>apostasy</a:t>
            </a:r>
            <a:r>
              <a:rPr lang="en-US" sz="3100" dirty="0"/>
              <a:t> with “departure”</a:t>
            </a:r>
            <a:endParaRPr lang="en-US" sz="3000" dirty="0"/>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150433" y="1260000"/>
            <a:ext cx="685800" cy="685800"/>
          </a:xfrm>
          <a:prstGeom prst="rect">
            <a:avLst/>
          </a:prstGeom>
        </p:spPr>
      </p:pic>
    </p:spTree>
    <p:extLst>
      <p:ext uri="{BB962C8B-B14F-4D97-AF65-F5344CB8AC3E}">
        <p14:creationId xmlns:p14="http://schemas.microsoft.com/office/powerpoint/2010/main" val="26269292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115185" y="171450"/>
            <a:ext cx="11378148" cy="1260000"/>
          </a:xfrm>
        </p:spPr>
        <p:txBody>
          <a:bodyPr>
            <a:noAutofit/>
          </a:bodyPr>
          <a:lstStyle/>
          <a:p>
            <a:pPr algn="ctr"/>
            <a:r>
              <a:rPr lang="en-US" sz="3600" dirty="0"/>
              <a:t>PREFACES  TO  </a:t>
            </a:r>
            <a:r>
              <a:rPr lang="en-US" sz="3600" dirty="0">
                <a:latin typeface="Calibri" panose="020F0502020204030204" pitchFamily="34" charset="0"/>
                <a:cs typeface="Calibri" panose="020F0502020204030204" pitchFamily="34" charset="0"/>
              </a:rPr>
              <a:t>2</a:t>
            </a:r>
            <a:r>
              <a:rPr lang="en-US" sz="3600" dirty="0"/>
              <a:t> THESS </a:t>
            </a:r>
            <a:r>
              <a:rPr lang="en-US" sz="3600" dirty="0">
                <a:latin typeface="Calibri" panose="020F0502020204030204" pitchFamily="34" charset="0"/>
                <a:cs typeface="Calibri" panose="020F0502020204030204" pitchFamily="34" charset="0"/>
              </a:rPr>
              <a:t>2</a:t>
            </a:r>
            <a:r>
              <a:rPr lang="en-US" sz="3600" dirty="0"/>
              <a:t>  IN  EARLY BIBLES</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248980" y="1602899"/>
            <a:ext cx="11244353" cy="4936123"/>
          </a:xfrm>
        </p:spPr>
        <p:txBody>
          <a:bodyPr>
            <a:normAutofit/>
          </a:bodyPr>
          <a:lstStyle/>
          <a:p>
            <a:pPr>
              <a:lnSpc>
                <a:spcPct val="110000"/>
              </a:lnSpc>
              <a:spcAft>
                <a:spcPts val="2400"/>
              </a:spcAft>
            </a:pPr>
            <a:r>
              <a:rPr lang="en-US" sz="2800" dirty="0"/>
              <a:t>Matthews </a:t>
            </a:r>
            <a:r>
              <a:rPr lang="en-US" sz="2800" dirty="0">
                <a:latin typeface="Calibri" panose="020F0502020204030204" pitchFamily="34" charset="0"/>
                <a:cs typeface="Calibri" panose="020F0502020204030204" pitchFamily="34" charset="0"/>
              </a:rPr>
              <a:t>1537</a:t>
            </a:r>
            <a:r>
              <a:rPr lang="en-US" sz="2800" dirty="0"/>
              <a:t>, Great Bible </a:t>
            </a:r>
            <a:r>
              <a:rPr lang="en-US" sz="2800" dirty="0">
                <a:latin typeface="Calibri" panose="020F0502020204030204" pitchFamily="34" charset="0"/>
                <a:cs typeface="Calibri" panose="020F0502020204030204" pitchFamily="34" charset="0"/>
              </a:rPr>
              <a:t>1540</a:t>
            </a:r>
            <a:r>
              <a:rPr lang="en-US" sz="2800" dirty="0"/>
              <a:t>, Tyndale/Matthews </a:t>
            </a:r>
            <a:r>
              <a:rPr lang="en-US" sz="2800" dirty="0">
                <a:latin typeface="Calibri" panose="020F0502020204030204" pitchFamily="34" charset="0"/>
                <a:cs typeface="Calibri" panose="020F0502020204030204" pitchFamily="34" charset="0"/>
              </a:rPr>
              <a:t>1551</a:t>
            </a:r>
            <a:r>
              <a:rPr lang="en-US" sz="2800" dirty="0"/>
              <a:t>, Geneva </a:t>
            </a:r>
            <a:r>
              <a:rPr lang="en-US" sz="2800" dirty="0">
                <a:latin typeface="Calibri" panose="020F0502020204030204" pitchFamily="34" charset="0"/>
                <a:cs typeface="Calibri" panose="020F0502020204030204" pitchFamily="34" charset="0"/>
              </a:rPr>
              <a:t>1557</a:t>
            </a:r>
            <a:r>
              <a:rPr lang="en-US" sz="2800" dirty="0"/>
              <a:t>, </a:t>
            </a:r>
            <a:r>
              <a:rPr lang="en-US" sz="2800" dirty="0">
                <a:latin typeface="Calibri" panose="020F0502020204030204" pitchFamily="34" charset="0"/>
                <a:cs typeface="Calibri" panose="020F0502020204030204" pitchFamily="34" charset="0"/>
              </a:rPr>
              <a:t>1560, 1569</a:t>
            </a:r>
            <a:r>
              <a:rPr lang="en-US" sz="2800" dirty="0">
                <a:cs typeface="Calibri" panose="020F0502020204030204" pitchFamily="34" charset="0"/>
              </a:rPr>
              <a:t>, Bishop’s </a:t>
            </a:r>
            <a:r>
              <a:rPr lang="en-US" sz="2800" dirty="0">
                <a:latin typeface="Calibri" panose="020F0502020204030204" pitchFamily="34" charset="0"/>
                <a:cs typeface="Calibri" panose="020F0502020204030204" pitchFamily="34" charset="0"/>
              </a:rPr>
              <a:t>1568 </a:t>
            </a:r>
            <a:r>
              <a:rPr lang="en-US" sz="2800" dirty="0">
                <a:cs typeface="Calibri" panose="020F0502020204030204" pitchFamily="34" charset="0"/>
              </a:rPr>
              <a:t>— “the </a:t>
            </a:r>
            <a:r>
              <a:rPr lang="en-US" sz="2800" dirty="0" err="1">
                <a:cs typeface="Calibri" panose="020F0502020204030204" pitchFamily="34" charset="0"/>
              </a:rPr>
              <a:t>daye</a:t>
            </a:r>
            <a:r>
              <a:rPr lang="en-US" sz="2800" dirty="0">
                <a:cs typeface="Calibri" panose="020F0502020204030204" pitchFamily="34" charset="0"/>
              </a:rPr>
              <a:t> of the Lorde shall not come </a:t>
            </a:r>
            <a:r>
              <a:rPr lang="en-US" sz="2800" dirty="0" err="1">
                <a:cs typeface="Calibri" panose="020F0502020204030204" pitchFamily="34" charset="0"/>
              </a:rPr>
              <a:t>tyll</a:t>
            </a:r>
            <a:r>
              <a:rPr lang="en-US" sz="2800" dirty="0">
                <a:cs typeface="Calibri" panose="020F0502020204030204" pitchFamily="34" charset="0"/>
              </a:rPr>
              <a:t> </a:t>
            </a:r>
            <a:r>
              <a:rPr lang="en-US" sz="2800" b="1" dirty="0">
                <a:solidFill>
                  <a:schemeClr val="accent1"/>
                </a:solidFill>
                <a:cs typeface="Calibri" panose="020F0502020204030204" pitchFamily="34" charset="0"/>
              </a:rPr>
              <a:t>the departing from the </a:t>
            </a:r>
            <a:r>
              <a:rPr lang="en-US" sz="2800" b="1" dirty="0" err="1">
                <a:solidFill>
                  <a:schemeClr val="accent1"/>
                </a:solidFill>
                <a:cs typeface="Calibri" panose="020F0502020204030204" pitchFamily="34" charset="0"/>
              </a:rPr>
              <a:t>fayth</a:t>
            </a:r>
            <a:r>
              <a:rPr lang="en-US" sz="2800" dirty="0">
                <a:cs typeface="Calibri" panose="020F0502020204030204" pitchFamily="34" charset="0"/>
              </a:rPr>
              <a:t> come </a:t>
            </a:r>
            <a:r>
              <a:rPr lang="en-US" sz="2800" dirty="0" err="1">
                <a:cs typeface="Calibri" panose="020F0502020204030204" pitchFamily="34" charset="0"/>
              </a:rPr>
              <a:t>fyrst</a:t>
            </a:r>
            <a:r>
              <a:rPr lang="en-US" sz="2800" dirty="0">
                <a:cs typeface="Calibri" panose="020F0502020204030204" pitchFamily="34" charset="0"/>
              </a:rPr>
              <a:t>”</a:t>
            </a:r>
          </a:p>
          <a:p>
            <a:pPr>
              <a:lnSpc>
                <a:spcPct val="110000"/>
              </a:lnSpc>
              <a:spcAft>
                <a:spcPts val="2400"/>
              </a:spcAft>
            </a:pPr>
            <a:r>
              <a:rPr lang="en-US" sz="2800" dirty="0">
                <a:latin typeface="Calibri" panose="020F0502020204030204" pitchFamily="34" charset="0"/>
                <a:cs typeface="Calibri" panose="020F0502020204030204" pitchFamily="34" charset="0"/>
              </a:rPr>
              <a:t>Geneva/Thomson NT 1595 (aka </a:t>
            </a:r>
            <a:r>
              <a:rPr lang="en-US" sz="2800" dirty="0" err="1">
                <a:latin typeface="Calibri" panose="020F0502020204030204" pitchFamily="34" charset="0"/>
                <a:cs typeface="Calibri" panose="020F0502020204030204" pitchFamily="34" charset="0"/>
              </a:rPr>
              <a:t>Beza</a:t>
            </a:r>
            <a:r>
              <a:rPr lang="en-US" sz="2800" dirty="0">
                <a:latin typeface="Calibri" panose="020F0502020204030204" pitchFamily="34" charset="0"/>
                <a:cs typeface="Calibri" panose="020F0502020204030204" pitchFamily="34" charset="0"/>
              </a:rPr>
              <a:t> NT) — “the day of the Lord shall not come, till there be </a:t>
            </a:r>
            <a:r>
              <a:rPr lang="en-US" sz="2800" b="1" dirty="0">
                <a:solidFill>
                  <a:schemeClr val="accent1"/>
                </a:solidFill>
                <a:latin typeface="Calibri" panose="020F0502020204030204" pitchFamily="34" charset="0"/>
                <a:cs typeface="Calibri" panose="020F0502020204030204" pitchFamily="34" charset="0"/>
              </a:rPr>
              <a:t>a departure from the faith</a:t>
            </a:r>
            <a:r>
              <a:rPr lang="en-US" sz="2800" dirty="0">
                <a:latin typeface="Calibri" panose="020F0502020204030204" pitchFamily="34" charset="0"/>
                <a:cs typeface="Calibri" panose="020F0502020204030204" pitchFamily="34" charset="0"/>
              </a:rPr>
              <a:t>”</a:t>
            </a:r>
          </a:p>
          <a:p>
            <a:pPr>
              <a:lnSpc>
                <a:spcPct val="110000"/>
              </a:lnSpc>
              <a:spcAft>
                <a:spcPts val="2400"/>
              </a:spcAft>
            </a:pPr>
            <a:r>
              <a:rPr lang="en-US" sz="2800" dirty="0"/>
              <a:t>proof that </a:t>
            </a:r>
            <a:r>
              <a:rPr lang="en-US" sz="2800" b="1" dirty="0">
                <a:solidFill>
                  <a:schemeClr val="accent1"/>
                </a:solidFill>
              </a:rPr>
              <a:t>falling away</a:t>
            </a:r>
            <a:r>
              <a:rPr lang="en-US" sz="2800" dirty="0"/>
              <a:t> and </a:t>
            </a:r>
            <a:r>
              <a:rPr lang="en-US" sz="2800" b="1" dirty="0">
                <a:solidFill>
                  <a:schemeClr val="accent1"/>
                </a:solidFill>
              </a:rPr>
              <a:t>departure</a:t>
            </a:r>
            <a:r>
              <a:rPr lang="en-US" sz="2800" dirty="0"/>
              <a:t> were synonyms</a:t>
            </a:r>
          </a:p>
          <a:p>
            <a:pPr marL="285750" marR="0" lvl="0" indent="-285750" algn="l" defTabSz="457200" rtl="0" eaLnBrk="1" fontAlgn="auto" latinLnBrk="0" hangingPunct="1">
              <a:lnSpc>
                <a:spcPct val="110000"/>
              </a:lnSpc>
              <a:spcBef>
                <a:spcPts val="0"/>
              </a:spcBef>
              <a:spcAft>
                <a:spcPts val="600"/>
              </a:spcAft>
              <a:buClr>
                <a:prstClr val="white"/>
              </a:buClr>
              <a:buSzPct val="100000"/>
              <a:buFont typeface="Arial"/>
              <a:buChar char="•"/>
              <a:tabLst/>
              <a:defRPr/>
            </a:pPr>
            <a:r>
              <a:rPr kumimoji="0" lang="en-US" sz="2800" b="0" i="0" u="none" strike="noStrike" kern="1200" cap="none" spc="0" normalizeH="0" baseline="0" noProof="0" dirty="0">
                <a:ln>
                  <a:noFill/>
                </a:ln>
                <a:solidFill>
                  <a:prstClr val="white"/>
                </a:solidFill>
                <a:effectLst/>
                <a:uLnTx/>
                <a:uFillTx/>
                <a:ea typeface="+mn-ea"/>
                <a:cs typeface="+mn-cs"/>
              </a:rPr>
              <a:t>proof that the translators and editors intended to convey the idea of </a:t>
            </a:r>
            <a:r>
              <a:rPr kumimoji="0" lang="en-US" sz="2800" b="1" i="0" u="none" strike="noStrike" kern="1200" cap="none" spc="0" normalizeH="0" baseline="0" noProof="0" dirty="0">
                <a:ln>
                  <a:noFill/>
                </a:ln>
                <a:solidFill>
                  <a:srgbClr val="F07F09"/>
                </a:solidFill>
                <a:effectLst/>
                <a:uLnTx/>
                <a:uFillTx/>
                <a:ea typeface="+mn-ea"/>
                <a:cs typeface="+mn-cs"/>
              </a:rPr>
              <a:t>falling away</a:t>
            </a:r>
            <a:r>
              <a:rPr kumimoji="0" lang="en-US" sz="2800" b="0" i="0" u="none" strike="noStrike" kern="1200" cap="none" spc="0" normalizeH="0" baseline="0" noProof="0" dirty="0">
                <a:ln>
                  <a:noFill/>
                </a:ln>
                <a:solidFill>
                  <a:prstClr val="white"/>
                </a:solidFill>
                <a:effectLst/>
                <a:uLnTx/>
                <a:uFillTx/>
                <a:ea typeface="+mn-ea"/>
                <a:cs typeface="+mn-cs"/>
              </a:rPr>
              <a:t> or </a:t>
            </a:r>
            <a:r>
              <a:rPr kumimoji="0" lang="en-US" sz="2800" b="1" i="0" u="none" strike="noStrike" kern="1200" cap="none" spc="0" normalizeH="0" baseline="0" noProof="0" dirty="0">
                <a:ln>
                  <a:noFill/>
                </a:ln>
                <a:solidFill>
                  <a:srgbClr val="F07F09"/>
                </a:solidFill>
                <a:effectLst/>
                <a:uLnTx/>
                <a:uFillTx/>
                <a:ea typeface="+mn-ea"/>
                <a:cs typeface="+mn-cs"/>
              </a:rPr>
              <a:t>apostasy</a:t>
            </a:r>
            <a:r>
              <a:rPr kumimoji="0" lang="en-US" sz="2800" b="0" i="0" u="none" strike="noStrike" kern="1200" cap="none" spc="0" normalizeH="0" baseline="0" noProof="0" dirty="0">
                <a:ln>
                  <a:noFill/>
                </a:ln>
                <a:solidFill>
                  <a:prstClr val="white"/>
                </a:solidFill>
                <a:effectLst/>
                <a:uLnTx/>
                <a:uFillTx/>
                <a:ea typeface="+mn-ea"/>
                <a:cs typeface="+mn-cs"/>
              </a:rPr>
              <a:t> with “departure”</a:t>
            </a:r>
          </a:p>
          <a:p>
            <a:pPr>
              <a:lnSpc>
                <a:spcPct val="110000"/>
              </a:lnSpc>
              <a:spcAft>
                <a:spcPts val="600"/>
              </a:spcAft>
            </a:pPr>
            <a:endParaRPr lang="en-US" sz="3100" dirty="0"/>
          </a:p>
          <a:p>
            <a:pPr>
              <a:lnSpc>
                <a:spcPct val="110000"/>
              </a:lnSpc>
              <a:spcAft>
                <a:spcPts val="600"/>
              </a:spcAft>
            </a:pPr>
            <a:endParaRPr lang="en-US" sz="3100" dirty="0"/>
          </a:p>
          <a:p>
            <a:pPr>
              <a:lnSpc>
                <a:spcPct val="110000"/>
              </a:lnSpc>
              <a:spcAft>
                <a:spcPts val="600"/>
              </a:spcAft>
            </a:pPr>
            <a:endParaRPr lang="en-US" sz="3000" i="1" dirty="0"/>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025113" y="574200"/>
            <a:ext cx="685800" cy="685800"/>
          </a:xfrm>
          <a:prstGeom prst="rect">
            <a:avLst/>
          </a:prstGeom>
        </p:spPr>
      </p:pic>
    </p:spTree>
    <p:extLst>
      <p:ext uri="{BB962C8B-B14F-4D97-AF65-F5344CB8AC3E}">
        <p14:creationId xmlns:p14="http://schemas.microsoft.com/office/powerpoint/2010/main" val="18468567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242776" y="0"/>
            <a:ext cx="11378148" cy="1153675"/>
          </a:xfrm>
        </p:spPr>
        <p:txBody>
          <a:bodyPr>
            <a:noAutofit/>
          </a:bodyPr>
          <a:lstStyle/>
          <a:p>
            <a:pPr algn="ctr"/>
            <a:r>
              <a:rPr lang="en-US" sz="3600" dirty="0"/>
              <a:t>MARGINAL  NOTES  IN  EARLY  ENGLISH  BIBLES</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345135" y="2116522"/>
            <a:ext cx="10712726" cy="4131878"/>
          </a:xfrm>
        </p:spPr>
        <p:txBody>
          <a:bodyPr>
            <a:normAutofit lnSpcReduction="10000"/>
          </a:bodyPr>
          <a:lstStyle/>
          <a:p>
            <a:pPr>
              <a:lnSpc>
                <a:spcPct val="110000"/>
              </a:lnSpc>
              <a:spcAft>
                <a:spcPts val="2400"/>
              </a:spcAft>
            </a:pPr>
            <a:r>
              <a:rPr lang="en-US" sz="3100" dirty="0">
                <a:cs typeface="Calibri" panose="020F0502020204030204" pitchFamily="34" charset="0"/>
              </a:rPr>
              <a:t>Coverdale </a:t>
            </a:r>
            <a:r>
              <a:rPr lang="en-US" sz="3100" dirty="0">
                <a:latin typeface="Calibri" panose="020F0502020204030204" pitchFamily="34" charset="0"/>
                <a:cs typeface="Calibri" panose="020F0502020204030204" pitchFamily="34" charset="0"/>
              </a:rPr>
              <a:t>1535</a:t>
            </a:r>
            <a:r>
              <a:rPr lang="en-US" sz="3100" dirty="0">
                <a:cs typeface="Calibri" panose="020F0502020204030204" pitchFamily="34" charset="0"/>
              </a:rPr>
              <a:t>, </a:t>
            </a:r>
            <a:r>
              <a:rPr lang="en-US" sz="3100" dirty="0">
                <a:latin typeface="Calibri" panose="020F0502020204030204" pitchFamily="34" charset="0"/>
                <a:cs typeface="Calibri" panose="020F0502020204030204" pitchFamily="34" charset="0"/>
              </a:rPr>
              <a:t>1553</a:t>
            </a:r>
            <a:r>
              <a:rPr lang="en-US" sz="3100" dirty="0">
                <a:cs typeface="Calibri" panose="020F0502020204030204" pitchFamily="34" charset="0"/>
              </a:rPr>
              <a:t>, Bishop’s </a:t>
            </a:r>
            <a:r>
              <a:rPr lang="en-US" sz="3100" dirty="0">
                <a:latin typeface="Calibri" panose="020F0502020204030204" pitchFamily="34" charset="0"/>
                <a:cs typeface="Calibri" panose="020F0502020204030204" pitchFamily="34" charset="0"/>
              </a:rPr>
              <a:t>1568</a:t>
            </a:r>
            <a:r>
              <a:rPr lang="en-US" sz="3100" dirty="0">
                <a:cs typeface="Calibri" panose="020F0502020204030204" pitchFamily="34" charset="0"/>
              </a:rPr>
              <a:t> — referenced with Dan </a:t>
            </a:r>
            <a:r>
              <a:rPr lang="en-US" sz="3100" dirty="0">
                <a:latin typeface="Calibri" panose="020F0502020204030204" pitchFamily="34" charset="0"/>
                <a:cs typeface="Calibri" panose="020F0502020204030204" pitchFamily="34" charset="0"/>
              </a:rPr>
              <a:t>9</a:t>
            </a:r>
            <a:r>
              <a:rPr lang="en-US" sz="3100" dirty="0">
                <a:cs typeface="Calibri" panose="020F0502020204030204" pitchFamily="34" charset="0"/>
              </a:rPr>
              <a:t>e (</a:t>
            </a:r>
            <a:r>
              <a:rPr lang="en-US" sz="3100" dirty="0">
                <a:latin typeface="Calibri" panose="020F0502020204030204" pitchFamily="34" charset="0"/>
                <a:cs typeface="Calibri" panose="020F0502020204030204" pitchFamily="34" charset="0"/>
              </a:rPr>
              <a:t>9:25-27</a:t>
            </a:r>
            <a:r>
              <a:rPr lang="en-US" sz="3100" dirty="0">
                <a:cs typeface="Calibri" panose="020F0502020204030204" pitchFamily="34" charset="0"/>
              </a:rPr>
              <a:t>), which presents </a:t>
            </a:r>
            <a:r>
              <a:rPr lang="en-US" sz="3100" b="1" dirty="0">
                <a:solidFill>
                  <a:schemeClr val="accent1"/>
                </a:solidFill>
                <a:cs typeface="Calibri" panose="020F0502020204030204" pitchFamily="34" charset="0"/>
              </a:rPr>
              <a:t>the antichrist</a:t>
            </a:r>
            <a:r>
              <a:rPr lang="en-US" sz="3100" dirty="0">
                <a:cs typeface="Calibri" panose="020F0502020204030204" pitchFamily="34" charset="0"/>
              </a:rPr>
              <a:t>, AND with </a:t>
            </a:r>
            <a:r>
              <a:rPr lang="en-US" sz="3100" dirty="0">
                <a:latin typeface="Calibri" panose="020F0502020204030204" pitchFamily="34" charset="0"/>
                <a:cs typeface="Calibri" panose="020F0502020204030204" pitchFamily="34" charset="0"/>
              </a:rPr>
              <a:t>1</a:t>
            </a:r>
            <a:r>
              <a:rPr lang="en-US" sz="3100" dirty="0">
                <a:cs typeface="Calibri" panose="020F0502020204030204" pitchFamily="34" charset="0"/>
              </a:rPr>
              <a:t> Tim </a:t>
            </a:r>
            <a:r>
              <a:rPr lang="en-US" sz="3100" dirty="0">
                <a:latin typeface="Calibri" panose="020F0502020204030204" pitchFamily="34" charset="0"/>
                <a:cs typeface="Calibri" panose="020F0502020204030204" pitchFamily="34" charset="0"/>
              </a:rPr>
              <a:t>4</a:t>
            </a:r>
            <a:r>
              <a:rPr lang="en-US" sz="3100" dirty="0">
                <a:cs typeface="Calibri" panose="020F0502020204030204" pitchFamily="34" charset="0"/>
              </a:rPr>
              <a:t>a (</a:t>
            </a:r>
            <a:r>
              <a:rPr lang="en-US" sz="3100" dirty="0">
                <a:latin typeface="Calibri" panose="020F0502020204030204" pitchFamily="34" charset="0"/>
                <a:cs typeface="Calibri" panose="020F0502020204030204" pitchFamily="34" charset="0"/>
              </a:rPr>
              <a:t>4:1-6</a:t>
            </a:r>
            <a:r>
              <a:rPr lang="en-US" sz="3100" dirty="0">
                <a:cs typeface="Calibri" panose="020F0502020204030204" pitchFamily="34" charset="0"/>
              </a:rPr>
              <a:t>) “in the last days some shall </a:t>
            </a:r>
            <a:r>
              <a:rPr lang="en-US" sz="3100" b="1" dirty="0">
                <a:solidFill>
                  <a:schemeClr val="accent1"/>
                </a:solidFill>
                <a:cs typeface="Calibri" panose="020F0502020204030204" pitchFamily="34" charset="0"/>
              </a:rPr>
              <a:t>depart from the faith</a:t>
            </a:r>
            <a:r>
              <a:rPr lang="en-US" sz="3100" dirty="0">
                <a:cs typeface="Calibri" panose="020F0502020204030204" pitchFamily="34" charset="0"/>
              </a:rPr>
              <a:t>”</a:t>
            </a:r>
          </a:p>
          <a:p>
            <a:pPr>
              <a:lnSpc>
                <a:spcPct val="110000"/>
              </a:lnSpc>
              <a:spcAft>
                <a:spcPts val="2400"/>
              </a:spcAft>
            </a:pPr>
            <a:r>
              <a:rPr lang="en-US" sz="3100" dirty="0">
                <a:latin typeface="Calibri" panose="020F0502020204030204" pitchFamily="34" charset="0"/>
                <a:cs typeface="Calibri" panose="020F0502020204030204" pitchFamily="34" charset="0"/>
              </a:rPr>
              <a:t>Great Bible (aka Cranmer’s) 1540, Tyndale/Matthews 1551 — references Dan 9g (9:25-27), which presents </a:t>
            </a:r>
            <a:r>
              <a:rPr lang="en-US" sz="3100" b="1" dirty="0">
                <a:solidFill>
                  <a:schemeClr val="accent1"/>
                </a:solidFill>
                <a:latin typeface="Calibri" panose="020F0502020204030204" pitchFamily="34" charset="0"/>
                <a:cs typeface="Calibri" panose="020F0502020204030204" pitchFamily="34" charset="0"/>
              </a:rPr>
              <a:t>the antichrist</a:t>
            </a:r>
          </a:p>
          <a:p>
            <a:pPr>
              <a:lnSpc>
                <a:spcPct val="110000"/>
              </a:lnSpc>
              <a:spcAft>
                <a:spcPts val="600"/>
              </a:spcAft>
            </a:pPr>
            <a:r>
              <a:rPr lang="en-US" sz="3100" dirty="0"/>
              <a:t>Geneva/Thomson NT </a:t>
            </a:r>
            <a:r>
              <a:rPr lang="en-US" sz="3100" dirty="0">
                <a:latin typeface="Calibri" panose="020F0502020204030204" pitchFamily="34" charset="0"/>
                <a:cs typeface="Calibri" panose="020F0502020204030204" pitchFamily="34" charset="0"/>
              </a:rPr>
              <a:t>1595</a:t>
            </a:r>
            <a:r>
              <a:rPr lang="en-US" sz="3100" dirty="0"/>
              <a:t> — gives the note “that wicked man shall sit … and many shall </a:t>
            </a:r>
            <a:r>
              <a:rPr lang="en-US" sz="3100" b="1" dirty="0">
                <a:solidFill>
                  <a:schemeClr val="accent1"/>
                </a:solidFill>
              </a:rPr>
              <a:t>fall away</a:t>
            </a:r>
            <a:r>
              <a:rPr lang="en-US" sz="3100" dirty="0"/>
              <a:t> from God to him</a:t>
            </a:r>
            <a:endParaRPr lang="en-US" sz="3000" i="1" dirty="0"/>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150433" y="1260000"/>
            <a:ext cx="685800" cy="685800"/>
          </a:xfrm>
          <a:prstGeom prst="rect">
            <a:avLst/>
          </a:prstGeom>
        </p:spPr>
      </p:pic>
      <p:sp>
        <p:nvSpPr>
          <p:cNvPr id="5" name="TextBox 4">
            <a:extLst>
              <a:ext uri="{FF2B5EF4-FFF2-40B4-BE49-F238E27FC236}">
                <a16:creationId xmlns:a16="http://schemas.microsoft.com/office/drawing/2014/main" id="{4C63D0DD-2C89-84DE-DE34-7C9BAB079216}"/>
              </a:ext>
            </a:extLst>
          </p:cNvPr>
          <p:cNvSpPr txBox="1"/>
          <p:nvPr/>
        </p:nvSpPr>
        <p:spPr>
          <a:xfrm>
            <a:off x="3353903" y="861287"/>
            <a:ext cx="5484194" cy="584775"/>
          </a:xfrm>
          <a:prstGeom prst="rect">
            <a:avLst/>
          </a:prstGeom>
          <a:noFill/>
        </p:spPr>
        <p:txBody>
          <a:bodyPr wrap="none" rtlCol="0">
            <a:spAutoFit/>
          </a:bodyPr>
          <a:lstStyle/>
          <a:p>
            <a:r>
              <a:rPr lang="en-US" sz="3200" dirty="0"/>
              <a:t>linked to “departing come first”</a:t>
            </a:r>
          </a:p>
        </p:txBody>
      </p:sp>
    </p:spTree>
    <p:extLst>
      <p:ext uri="{BB962C8B-B14F-4D97-AF65-F5344CB8AC3E}">
        <p14:creationId xmlns:p14="http://schemas.microsoft.com/office/powerpoint/2010/main" val="5529451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242776" y="449225"/>
            <a:ext cx="11378148" cy="1153675"/>
          </a:xfrm>
        </p:spPr>
        <p:txBody>
          <a:bodyPr>
            <a:noAutofit/>
          </a:bodyPr>
          <a:lstStyle/>
          <a:p>
            <a:pPr algn="ctr"/>
            <a:r>
              <a:rPr lang="en-US" sz="3600" dirty="0"/>
              <a:t>EARLY  GERMAN  VERSIONS —  MENTEL</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575487" y="2116522"/>
            <a:ext cx="10712726" cy="3869608"/>
          </a:xfrm>
        </p:spPr>
        <p:txBody>
          <a:bodyPr>
            <a:normAutofit/>
          </a:bodyPr>
          <a:lstStyle/>
          <a:p>
            <a:pPr>
              <a:lnSpc>
                <a:spcPct val="110000"/>
              </a:lnSpc>
              <a:spcAft>
                <a:spcPts val="2400"/>
              </a:spcAft>
            </a:pPr>
            <a:r>
              <a:rPr lang="en-US" sz="3100" dirty="0" err="1">
                <a:cs typeface="Calibri" panose="020F0502020204030204" pitchFamily="34" charset="0"/>
              </a:rPr>
              <a:t>Mentel</a:t>
            </a:r>
            <a:r>
              <a:rPr lang="en-US" sz="3100" dirty="0">
                <a:cs typeface="Calibri" panose="020F0502020204030204" pitchFamily="34" charset="0"/>
              </a:rPr>
              <a:t> Bible (</a:t>
            </a:r>
            <a:r>
              <a:rPr lang="en-US" sz="3100" dirty="0">
                <a:latin typeface="Calibri" panose="020F0502020204030204" pitchFamily="34" charset="0"/>
                <a:cs typeface="Calibri" panose="020F0502020204030204" pitchFamily="34" charset="0"/>
              </a:rPr>
              <a:t>20</a:t>
            </a:r>
            <a:r>
              <a:rPr lang="en-US" sz="3100" dirty="0">
                <a:cs typeface="Calibri" panose="020F0502020204030204" pitchFamily="34" charset="0"/>
              </a:rPr>
              <a:t> eds. </a:t>
            </a:r>
            <a:r>
              <a:rPr lang="en-US" sz="3100" dirty="0">
                <a:latin typeface="Calibri" panose="020F0502020204030204" pitchFamily="34" charset="0"/>
                <a:cs typeface="Calibri" panose="020F0502020204030204" pitchFamily="34" charset="0"/>
              </a:rPr>
              <a:t>1466-1518</a:t>
            </a:r>
            <a:r>
              <a:rPr lang="en-US" sz="3100" dirty="0">
                <a:cs typeface="Calibri" panose="020F0502020204030204" pitchFamily="34" charset="0"/>
              </a:rPr>
              <a:t>) — “</a:t>
            </a:r>
            <a:r>
              <a:rPr lang="en-US" sz="3100" dirty="0" err="1">
                <a:cs typeface="Calibri" panose="020F0502020204030204" pitchFamily="34" charset="0"/>
              </a:rPr>
              <a:t>wann</a:t>
            </a:r>
            <a:r>
              <a:rPr lang="en-US" sz="3100" dirty="0">
                <a:cs typeface="Calibri" panose="020F0502020204030204" pitchFamily="34" charset="0"/>
              </a:rPr>
              <a:t> es </a:t>
            </a:r>
            <a:r>
              <a:rPr lang="en-US" sz="3100" dirty="0" err="1">
                <a:cs typeface="Calibri" panose="020F0502020204030204" pitchFamily="34" charset="0"/>
              </a:rPr>
              <a:t>kum</a:t>
            </a:r>
            <a:r>
              <a:rPr lang="en-US" sz="3100" dirty="0">
                <a:cs typeface="Calibri" panose="020F0502020204030204" pitchFamily="34" charset="0"/>
              </a:rPr>
              <a:t> sum </a:t>
            </a:r>
            <a:r>
              <a:rPr lang="en-US" sz="3100" dirty="0" err="1">
                <a:cs typeface="Calibri" panose="020F0502020204030204" pitchFamily="34" charset="0"/>
              </a:rPr>
              <a:t>ersten</a:t>
            </a:r>
            <a:r>
              <a:rPr lang="en-US" sz="3100" dirty="0">
                <a:cs typeface="Calibri" panose="020F0502020204030204" pitchFamily="34" charset="0"/>
              </a:rPr>
              <a:t> </a:t>
            </a:r>
            <a:r>
              <a:rPr lang="en-US" sz="3100" b="1" dirty="0" err="1">
                <a:solidFill>
                  <a:schemeClr val="accent1"/>
                </a:solidFill>
                <a:cs typeface="Calibri" panose="020F0502020204030204" pitchFamily="34" charset="0"/>
              </a:rPr>
              <a:t>misshellung</a:t>
            </a:r>
            <a:r>
              <a:rPr lang="en-US" sz="3100" dirty="0">
                <a:cs typeface="Calibri" panose="020F0502020204030204" pitchFamily="34" charset="0"/>
              </a:rPr>
              <a:t>”  (“unless the </a:t>
            </a:r>
            <a:r>
              <a:rPr lang="en-US" sz="3100" b="1" dirty="0">
                <a:solidFill>
                  <a:schemeClr val="accent1"/>
                </a:solidFill>
                <a:cs typeface="Calibri" panose="020F0502020204030204" pitchFamily="34" charset="0"/>
              </a:rPr>
              <a:t>dissension</a:t>
            </a:r>
            <a:r>
              <a:rPr lang="en-US" sz="3100" dirty="0">
                <a:cs typeface="Calibri" panose="020F0502020204030204" pitchFamily="34" charset="0"/>
              </a:rPr>
              <a:t> come first”)</a:t>
            </a:r>
          </a:p>
          <a:p>
            <a:pPr>
              <a:lnSpc>
                <a:spcPct val="110000"/>
              </a:lnSpc>
              <a:spcAft>
                <a:spcPts val="2400"/>
              </a:spcAft>
            </a:pPr>
            <a:r>
              <a:rPr lang="en-US" sz="3100" dirty="0" err="1">
                <a:latin typeface="Calibri" panose="020F0502020204030204" pitchFamily="34" charset="0"/>
                <a:cs typeface="Calibri" panose="020F0502020204030204" pitchFamily="34" charset="0"/>
              </a:rPr>
              <a:t>Misshellung</a:t>
            </a:r>
            <a:r>
              <a:rPr lang="en-US" sz="3100" dirty="0">
                <a:latin typeface="Calibri" panose="020F0502020204030204" pitchFamily="34" charset="0"/>
                <a:cs typeface="Calibri" panose="020F0502020204030204" pitchFamily="34" charset="0"/>
              </a:rPr>
              <a:t> = modern </a:t>
            </a:r>
            <a:r>
              <a:rPr lang="en-US" sz="3100" dirty="0" err="1">
                <a:latin typeface="Calibri" panose="020F0502020204030204" pitchFamily="34" charset="0"/>
                <a:cs typeface="Calibri" panose="020F0502020204030204" pitchFamily="34" charset="0"/>
              </a:rPr>
              <a:t>Mißheligkeit</a:t>
            </a:r>
            <a:r>
              <a:rPr lang="en-US" sz="3100" dirty="0">
                <a:latin typeface="Calibri" panose="020F0502020204030204" pitchFamily="34" charset="0"/>
                <a:cs typeface="Calibri" panose="020F0502020204030204" pitchFamily="34" charset="0"/>
              </a:rPr>
              <a:t> “disagreement, dissension”</a:t>
            </a:r>
            <a:endParaRPr lang="en-US" sz="3100" dirty="0">
              <a:solidFill>
                <a:schemeClr val="accent1"/>
              </a:solidFill>
              <a:latin typeface="Calibri" panose="020F0502020204030204" pitchFamily="34" charset="0"/>
              <a:cs typeface="Calibri" panose="020F0502020204030204" pitchFamily="34" charset="0"/>
            </a:endParaRPr>
          </a:p>
          <a:p>
            <a:pPr>
              <a:lnSpc>
                <a:spcPct val="110000"/>
              </a:lnSpc>
              <a:spcAft>
                <a:spcPts val="600"/>
              </a:spcAft>
            </a:pPr>
            <a:r>
              <a:rPr lang="en-US" sz="3100" dirty="0" err="1"/>
              <a:t>Misshellung</a:t>
            </a:r>
            <a:r>
              <a:rPr lang="en-US" sz="3100" dirty="0"/>
              <a:t> — used in Middle Ages in sense of “revolt,” especially with regard to the peasant uprisings</a:t>
            </a:r>
            <a:endParaRPr lang="en-US" sz="3000" i="1" dirty="0"/>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150433" y="1260000"/>
            <a:ext cx="685800" cy="685800"/>
          </a:xfrm>
          <a:prstGeom prst="rect">
            <a:avLst/>
          </a:prstGeom>
        </p:spPr>
      </p:pic>
    </p:spTree>
    <p:extLst>
      <p:ext uri="{BB962C8B-B14F-4D97-AF65-F5344CB8AC3E}">
        <p14:creationId xmlns:p14="http://schemas.microsoft.com/office/powerpoint/2010/main" val="37303985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406926" y="609600"/>
            <a:ext cx="11378148" cy="1153675"/>
          </a:xfrm>
        </p:spPr>
        <p:txBody>
          <a:bodyPr>
            <a:noAutofit/>
          </a:bodyPr>
          <a:lstStyle/>
          <a:p>
            <a:pPr algn="ctr"/>
            <a:r>
              <a:rPr lang="en-US" sz="3600" dirty="0"/>
              <a:t>EARLY  GERMAN  VERSIONS —  LUTHER</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739637" y="2116522"/>
            <a:ext cx="10712726" cy="4131878"/>
          </a:xfrm>
        </p:spPr>
        <p:txBody>
          <a:bodyPr>
            <a:normAutofit/>
          </a:bodyPr>
          <a:lstStyle/>
          <a:p>
            <a:pPr>
              <a:lnSpc>
                <a:spcPct val="110000"/>
              </a:lnSpc>
              <a:spcAft>
                <a:spcPts val="2400"/>
              </a:spcAft>
            </a:pPr>
            <a:r>
              <a:rPr lang="en-US" sz="3100" dirty="0">
                <a:cs typeface="Calibri" panose="020F0502020204030204" pitchFamily="34" charset="0"/>
              </a:rPr>
              <a:t>Luther Bible </a:t>
            </a:r>
            <a:r>
              <a:rPr lang="en-US" sz="3100" dirty="0">
                <a:latin typeface="Calibri" panose="020F0502020204030204" pitchFamily="34" charset="0"/>
                <a:cs typeface="Calibri" panose="020F0502020204030204" pitchFamily="34" charset="0"/>
              </a:rPr>
              <a:t>1529</a:t>
            </a:r>
            <a:r>
              <a:rPr lang="en-US" sz="3100" dirty="0">
                <a:cs typeface="Calibri" panose="020F0502020204030204" pitchFamily="34" charset="0"/>
              </a:rPr>
              <a:t> — “</a:t>
            </a:r>
            <a:r>
              <a:rPr lang="en-US" sz="3100" dirty="0" err="1">
                <a:cs typeface="Calibri" panose="020F0502020204030204" pitchFamily="34" charset="0"/>
              </a:rPr>
              <a:t>Denn</a:t>
            </a:r>
            <a:r>
              <a:rPr lang="en-US" sz="3100" dirty="0">
                <a:cs typeface="Calibri" panose="020F0502020204030204" pitchFamily="34" charset="0"/>
              </a:rPr>
              <a:t> er </a:t>
            </a:r>
            <a:r>
              <a:rPr lang="en-US" sz="3100" dirty="0" err="1">
                <a:cs typeface="Calibri" panose="020F0502020204030204" pitchFamily="34" charset="0"/>
              </a:rPr>
              <a:t>kommt</a:t>
            </a:r>
            <a:r>
              <a:rPr lang="en-US" sz="3100" dirty="0">
                <a:cs typeface="Calibri" panose="020F0502020204030204" pitchFamily="34" charset="0"/>
              </a:rPr>
              <a:t> </a:t>
            </a:r>
            <a:r>
              <a:rPr lang="en-US" sz="3100" dirty="0" err="1">
                <a:cs typeface="Calibri" panose="020F0502020204030204" pitchFamily="34" charset="0"/>
              </a:rPr>
              <a:t>nicht</a:t>
            </a:r>
            <a:r>
              <a:rPr lang="en-US" sz="3100" dirty="0">
                <a:cs typeface="Calibri" panose="020F0502020204030204" pitchFamily="34" charset="0"/>
              </a:rPr>
              <a:t>, es sei den, das </a:t>
            </a:r>
            <a:r>
              <a:rPr lang="en-US" sz="3100" dirty="0" err="1">
                <a:cs typeface="Calibri" panose="020F0502020204030204" pitchFamily="34" charset="0"/>
              </a:rPr>
              <a:t>zuvor</a:t>
            </a:r>
            <a:r>
              <a:rPr lang="en-US" sz="3100" dirty="0">
                <a:cs typeface="Calibri" panose="020F0502020204030204" pitchFamily="34" charset="0"/>
              </a:rPr>
              <a:t> der </a:t>
            </a:r>
            <a:r>
              <a:rPr lang="en-US" sz="3100" b="1" dirty="0" err="1">
                <a:solidFill>
                  <a:schemeClr val="accent1"/>
                </a:solidFill>
                <a:cs typeface="Calibri" panose="020F0502020204030204" pitchFamily="34" charset="0"/>
              </a:rPr>
              <a:t>Abfalle</a:t>
            </a:r>
            <a:r>
              <a:rPr lang="en-US" sz="3100" dirty="0">
                <a:cs typeface="Calibri" panose="020F0502020204030204" pitchFamily="34" charset="0"/>
              </a:rPr>
              <a:t> </a:t>
            </a:r>
            <a:r>
              <a:rPr lang="en-US" sz="3100" dirty="0" err="1">
                <a:cs typeface="Calibri" panose="020F0502020204030204" pitchFamily="34" charset="0"/>
              </a:rPr>
              <a:t>kome</a:t>
            </a:r>
            <a:r>
              <a:rPr lang="en-US" sz="3100" dirty="0">
                <a:cs typeface="Calibri" panose="020F0502020204030204" pitchFamily="34" charset="0"/>
              </a:rPr>
              <a:t>”  (“for that day shall not come, unless the </a:t>
            </a:r>
            <a:r>
              <a:rPr lang="en-US" sz="3100" b="1" dirty="0">
                <a:solidFill>
                  <a:schemeClr val="accent1"/>
                </a:solidFill>
                <a:cs typeface="Calibri" panose="020F0502020204030204" pitchFamily="34" charset="0"/>
              </a:rPr>
              <a:t>falling away</a:t>
            </a:r>
            <a:r>
              <a:rPr lang="en-US" sz="3100" dirty="0">
                <a:cs typeface="Calibri" panose="020F0502020204030204" pitchFamily="34" charset="0"/>
              </a:rPr>
              <a:t> come before”)</a:t>
            </a:r>
          </a:p>
          <a:p>
            <a:pPr>
              <a:lnSpc>
                <a:spcPct val="110000"/>
              </a:lnSpc>
              <a:spcAft>
                <a:spcPts val="2400"/>
              </a:spcAft>
            </a:pPr>
            <a:r>
              <a:rPr lang="en-US" sz="3100" dirty="0" err="1">
                <a:latin typeface="Calibri" panose="020F0502020204030204" pitchFamily="34" charset="0"/>
                <a:cs typeface="Calibri" panose="020F0502020204030204" pitchFamily="34" charset="0"/>
              </a:rPr>
              <a:t>Abfall</a:t>
            </a:r>
            <a:r>
              <a:rPr lang="en-US" sz="3100" dirty="0">
                <a:latin typeface="Calibri" panose="020F0502020204030204" pitchFamily="34" charset="0"/>
                <a:cs typeface="Calibri" panose="020F0502020204030204" pitchFamily="34" charset="0"/>
              </a:rPr>
              <a:t> = falling off, falling away, defection, secession, revolt, rebellion</a:t>
            </a:r>
            <a:endParaRPr lang="en-US" sz="3100" dirty="0">
              <a:solidFill>
                <a:schemeClr val="accent1"/>
              </a:solidFill>
              <a:latin typeface="Calibri" panose="020F0502020204030204" pitchFamily="34" charset="0"/>
              <a:cs typeface="Calibri" panose="020F0502020204030204" pitchFamily="34" charset="0"/>
            </a:endParaRPr>
          </a:p>
          <a:p>
            <a:pPr>
              <a:lnSpc>
                <a:spcPct val="110000"/>
              </a:lnSpc>
              <a:spcAft>
                <a:spcPts val="600"/>
              </a:spcAft>
            </a:pPr>
            <a:r>
              <a:rPr lang="en-US" sz="3000" dirty="0"/>
              <a:t>Luther is likely the true source of “falling away” in the KJV</a:t>
            </a:r>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608173" y="949298"/>
            <a:ext cx="685800" cy="685800"/>
          </a:xfrm>
          <a:prstGeom prst="rect">
            <a:avLst/>
          </a:prstGeom>
        </p:spPr>
      </p:pic>
    </p:spTree>
    <p:extLst>
      <p:ext uri="{BB962C8B-B14F-4D97-AF65-F5344CB8AC3E}">
        <p14:creationId xmlns:p14="http://schemas.microsoft.com/office/powerpoint/2010/main" val="23786709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232143" y="512440"/>
            <a:ext cx="11378148" cy="1153675"/>
          </a:xfrm>
        </p:spPr>
        <p:txBody>
          <a:bodyPr>
            <a:noAutofit/>
          </a:bodyPr>
          <a:lstStyle/>
          <a:p>
            <a:pPr algn="ctr"/>
            <a:r>
              <a:rPr lang="en-US" sz="3600" dirty="0"/>
              <a:t>EARLY  GERMAN  VERSIONS —  </a:t>
            </a:r>
            <a:r>
              <a:rPr lang="en-US" sz="3600" dirty="0" err="1"/>
              <a:t>Wulfila</a:t>
            </a:r>
            <a:endParaRPr lang="en-US" sz="3600" dirty="0"/>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739637" y="2116522"/>
            <a:ext cx="10712726" cy="4131878"/>
          </a:xfrm>
        </p:spPr>
        <p:txBody>
          <a:bodyPr>
            <a:normAutofit/>
          </a:bodyPr>
          <a:lstStyle/>
          <a:p>
            <a:pPr>
              <a:lnSpc>
                <a:spcPct val="110000"/>
              </a:lnSpc>
              <a:spcAft>
                <a:spcPts val="2400"/>
              </a:spcAft>
            </a:pPr>
            <a:r>
              <a:rPr lang="en-US" sz="3100" dirty="0" err="1">
                <a:cs typeface="Calibri" panose="020F0502020204030204" pitchFamily="34" charset="0"/>
              </a:rPr>
              <a:t>Wulfila</a:t>
            </a:r>
            <a:r>
              <a:rPr lang="en-US" sz="3100" dirty="0">
                <a:cs typeface="Calibri" panose="020F0502020204030204" pitchFamily="34" charset="0"/>
              </a:rPr>
              <a:t> or Gothic, c. </a:t>
            </a:r>
            <a:r>
              <a:rPr lang="en-US" sz="3100" dirty="0">
                <a:latin typeface="Calibri" panose="020F0502020204030204" pitchFamily="34" charset="0"/>
                <a:cs typeface="Calibri" panose="020F0502020204030204" pitchFamily="34" charset="0"/>
              </a:rPr>
              <a:t>350</a:t>
            </a:r>
            <a:r>
              <a:rPr lang="en-US" sz="3100" dirty="0">
                <a:cs typeface="Calibri" panose="020F0502020204030204" pitchFamily="34" charset="0"/>
              </a:rPr>
              <a:t> — “</a:t>
            </a:r>
            <a:r>
              <a:rPr lang="en-US" sz="3100" dirty="0" err="1">
                <a:cs typeface="Calibri" panose="020F0502020204030204" pitchFamily="34" charset="0"/>
              </a:rPr>
              <a:t>unte</a:t>
            </a:r>
            <a:r>
              <a:rPr lang="en-US" sz="3100" dirty="0">
                <a:cs typeface="Calibri" panose="020F0502020204030204" pitchFamily="34" charset="0"/>
              </a:rPr>
              <a:t> </a:t>
            </a:r>
            <a:r>
              <a:rPr lang="en-US" sz="3100" dirty="0" err="1">
                <a:cs typeface="Calibri" panose="020F0502020204030204" pitchFamily="34" charset="0"/>
              </a:rPr>
              <a:t>niba</a:t>
            </a:r>
            <a:r>
              <a:rPr lang="en-US" sz="3100" dirty="0">
                <a:cs typeface="Calibri" panose="020F0502020204030204" pitchFamily="34" charset="0"/>
              </a:rPr>
              <a:t> </a:t>
            </a:r>
            <a:r>
              <a:rPr lang="en-US" sz="3100" dirty="0" err="1">
                <a:cs typeface="Calibri" panose="020F0502020204030204" pitchFamily="34" charset="0"/>
              </a:rPr>
              <a:t>qimiþ</a:t>
            </a:r>
            <a:r>
              <a:rPr lang="en-US" sz="3100" dirty="0">
                <a:cs typeface="Calibri" panose="020F0502020204030204" pitchFamily="34" charset="0"/>
              </a:rPr>
              <a:t> </a:t>
            </a:r>
            <a:r>
              <a:rPr lang="en-US" sz="3100" b="1" dirty="0" err="1">
                <a:solidFill>
                  <a:schemeClr val="accent1"/>
                </a:solidFill>
                <a:cs typeface="Calibri" panose="020F0502020204030204" pitchFamily="34" charset="0"/>
              </a:rPr>
              <a:t>afstass</a:t>
            </a:r>
            <a:r>
              <a:rPr lang="en-US" sz="3100" dirty="0">
                <a:cs typeface="Calibri" panose="020F0502020204030204" pitchFamily="34" charset="0"/>
              </a:rPr>
              <a:t> </a:t>
            </a:r>
            <a:r>
              <a:rPr lang="en-US" sz="3100" dirty="0" err="1">
                <a:cs typeface="Calibri" panose="020F0502020204030204" pitchFamily="34" charset="0"/>
              </a:rPr>
              <a:t>faurþis</a:t>
            </a:r>
            <a:r>
              <a:rPr lang="en-US" sz="3100" dirty="0">
                <a:cs typeface="Calibri" panose="020F0502020204030204" pitchFamily="34" charset="0"/>
              </a:rPr>
              <a:t>” (rough literal = “until except come </a:t>
            </a:r>
            <a:r>
              <a:rPr lang="en-US" sz="3100" b="1" dirty="0">
                <a:solidFill>
                  <a:schemeClr val="accent1"/>
                </a:solidFill>
                <a:cs typeface="Calibri" panose="020F0502020204030204" pitchFamily="34" charset="0"/>
              </a:rPr>
              <a:t>turning away</a:t>
            </a:r>
            <a:r>
              <a:rPr lang="en-US" sz="3100" dirty="0">
                <a:cs typeface="Calibri" panose="020F0502020204030204" pitchFamily="34" charset="0"/>
              </a:rPr>
              <a:t> before”</a:t>
            </a:r>
          </a:p>
          <a:p>
            <a:pPr>
              <a:lnSpc>
                <a:spcPct val="110000"/>
              </a:lnSpc>
              <a:spcAft>
                <a:spcPts val="2400"/>
              </a:spcAft>
            </a:pPr>
            <a:r>
              <a:rPr lang="en-US" sz="3100" i="1" dirty="0">
                <a:latin typeface="Calibri" panose="020F0502020204030204" pitchFamily="34" charset="0"/>
                <a:cs typeface="Calibri" panose="020F0502020204030204" pitchFamily="34" charset="0"/>
              </a:rPr>
              <a:t>A Comparative Glossary of the Gothic Language</a:t>
            </a:r>
            <a:r>
              <a:rPr lang="en-US" sz="3100" dirty="0">
                <a:latin typeface="Calibri" panose="020F0502020204030204" pitchFamily="34" charset="0"/>
                <a:cs typeface="Calibri" panose="020F0502020204030204" pitchFamily="34" charset="0"/>
              </a:rPr>
              <a:t> — “</a:t>
            </a:r>
            <a:r>
              <a:rPr lang="en-US" sz="3100" dirty="0" err="1">
                <a:latin typeface="Calibri" panose="020F0502020204030204" pitchFamily="34" charset="0"/>
                <a:cs typeface="Calibri" panose="020F0502020204030204" pitchFamily="34" charset="0"/>
              </a:rPr>
              <a:t>Afstass</a:t>
            </a:r>
            <a:r>
              <a:rPr lang="en-US" sz="3100" dirty="0">
                <a:latin typeface="Calibri" panose="020F0502020204030204" pitchFamily="34" charset="0"/>
                <a:cs typeface="Calibri" panose="020F0502020204030204" pitchFamily="34" charset="0"/>
              </a:rPr>
              <a:t>: standing off, falling off, falling away”</a:t>
            </a:r>
          </a:p>
          <a:p>
            <a:pPr>
              <a:lnSpc>
                <a:spcPct val="110000"/>
              </a:lnSpc>
              <a:spcAft>
                <a:spcPts val="2400"/>
              </a:spcAft>
            </a:pPr>
            <a:r>
              <a:rPr lang="en-US" sz="3100" dirty="0" err="1">
                <a:latin typeface="Calibri" panose="020F0502020204030204" pitchFamily="34" charset="0"/>
                <a:cs typeface="Calibri" panose="020F0502020204030204" pitchFamily="34" charset="0"/>
              </a:rPr>
              <a:t>Wulfila’s</a:t>
            </a:r>
            <a:r>
              <a:rPr lang="en-US" sz="3100" dirty="0">
                <a:latin typeface="Calibri" panose="020F0502020204030204" pitchFamily="34" charset="0"/>
                <a:cs typeface="Calibri" panose="020F0502020204030204" pitchFamily="34" charset="0"/>
              </a:rPr>
              <a:t> </a:t>
            </a:r>
            <a:r>
              <a:rPr lang="en-US" sz="3100" i="1" dirty="0">
                <a:latin typeface="Calibri" panose="020F0502020204030204" pitchFamily="34" charset="0"/>
                <a:cs typeface="Calibri" panose="020F0502020204030204" pitchFamily="34" charset="0"/>
              </a:rPr>
              <a:t>turning away</a:t>
            </a:r>
            <a:r>
              <a:rPr lang="en-US" sz="3100" dirty="0">
                <a:latin typeface="Calibri" panose="020F0502020204030204" pitchFamily="34" charset="0"/>
                <a:cs typeface="Calibri" panose="020F0502020204030204" pitchFamily="34" charset="0"/>
              </a:rPr>
              <a:t> or </a:t>
            </a:r>
            <a:r>
              <a:rPr lang="en-US" sz="3100" i="1" dirty="0">
                <a:latin typeface="Calibri" panose="020F0502020204030204" pitchFamily="34" charset="0"/>
                <a:cs typeface="Calibri" panose="020F0502020204030204" pitchFamily="34" charset="0"/>
              </a:rPr>
              <a:t>falling away</a:t>
            </a:r>
            <a:r>
              <a:rPr lang="en-US" sz="3100" dirty="0">
                <a:latin typeface="Calibri" panose="020F0502020204030204" pitchFamily="34" charset="0"/>
                <a:cs typeface="Calibri" panose="020F0502020204030204" pitchFamily="34" charset="0"/>
              </a:rPr>
              <a:t> precedes Jerome’s Latin Vulgate by 50 years</a:t>
            </a:r>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150433" y="1260000"/>
            <a:ext cx="685800" cy="685800"/>
          </a:xfrm>
          <a:prstGeom prst="rect">
            <a:avLst/>
          </a:prstGeom>
        </p:spPr>
      </p:pic>
    </p:spTree>
    <p:extLst>
      <p:ext uri="{BB962C8B-B14F-4D97-AF65-F5344CB8AC3E}">
        <p14:creationId xmlns:p14="http://schemas.microsoft.com/office/powerpoint/2010/main" val="36012101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232143" y="183411"/>
            <a:ext cx="11378148" cy="1153675"/>
          </a:xfrm>
        </p:spPr>
        <p:txBody>
          <a:bodyPr>
            <a:noAutofit/>
          </a:bodyPr>
          <a:lstStyle/>
          <a:p>
            <a:pPr algn="ctr"/>
            <a:r>
              <a:rPr lang="en-US" sz="3600" dirty="0"/>
              <a:t>LATIN  LEXICONS  ON  </a:t>
            </a:r>
            <a:r>
              <a:rPr lang="en-US" sz="3600" i="1" dirty="0"/>
              <a:t>DISCESSIO</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355767" y="1467377"/>
            <a:ext cx="11572727" cy="5028557"/>
          </a:xfrm>
        </p:spPr>
        <p:txBody>
          <a:bodyPr>
            <a:normAutofit fontScale="85000" lnSpcReduction="10000"/>
          </a:bodyPr>
          <a:lstStyle/>
          <a:p>
            <a:pPr>
              <a:lnSpc>
                <a:spcPct val="110000"/>
              </a:lnSpc>
              <a:spcAft>
                <a:spcPts val="2400"/>
              </a:spcAft>
            </a:pPr>
            <a:r>
              <a:rPr lang="en-US" sz="3100" i="1" dirty="0">
                <a:cs typeface="Calibri" panose="020F0502020204030204" pitchFamily="34" charset="0"/>
              </a:rPr>
              <a:t>Cassel’s Latin Dictionary</a:t>
            </a:r>
            <a:r>
              <a:rPr lang="en-US" sz="3100" dirty="0">
                <a:cs typeface="Calibri" panose="020F0502020204030204" pitchFamily="34" charset="0"/>
              </a:rPr>
              <a:t> — (</a:t>
            </a:r>
            <a:r>
              <a:rPr lang="en-US" sz="3100" dirty="0">
                <a:latin typeface="Calibri" panose="020F0502020204030204" pitchFamily="34" charset="0"/>
                <a:cs typeface="Calibri" panose="020F0502020204030204" pitchFamily="34" charset="0"/>
              </a:rPr>
              <a:t>1</a:t>
            </a:r>
            <a:r>
              <a:rPr lang="en-US" sz="3100" dirty="0">
                <a:cs typeface="Calibri" panose="020F0502020204030204" pitchFamily="34" charset="0"/>
              </a:rPr>
              <a:t>) going separate ways, separation, division; (</a:t>
            </a:r>
            <a:r>
              <a:rPr lang="en-US" sz="3100" dirty="0">
                <a:latin typeface="Calibri" panose="020F0502020204030204" pitchFamily="34" charset="0"/>
                <a:cs typeface="Calibri" panose="020F0502020204030204" pitchFamily="34" charset="0"/>
              </a:rPr>
              <a:t>2</a:t>
            </a:r>
            <a:r>
              <a:rPr lang="en-US" sz="3100" dirty="0">
                <a:cs typeface="Calibri" panose="020F0502020204030204" pitchFamily="34" charset="0"/>
              </a:rPr>
              <a:t>) going away, departure.</a:t>
            </a:r>
          </a:p>
          <a:p>
            <a:pPr>
              <a:lnSpc>
                <a:spcPct val="110000"/>
              </a:lnSpc>
              <a:spcAft>
                <a:spcPts val="2400"/>
              </a:spcAft>
            </a:pPr>
            <a:r>
              <a:rPr lang="en-US" sz="3100" i="1" dirty="0">
                <a:cs typeface="Calibri" panose="020F0502020204030204" pitchFamily="34" charset="0"/>
              </a:rPr>
              <a:t>Lewis and Short</a:t>
            </a:r>
            <a:r>
              <a:rPr lang="en-US" sz="3100" dirty="0">
                <a:cs typeface="Calibri" panose="020F0502020204030204" pitchFamily="34" charset="0"/>
              </a:rPr>
              <a:t> — (</a:t>
            </a:r>
            <a:r>
              <a:rPr lang="en-US" sz="3100" dirty="0">
                <a:latin typeface="Calibri" panose="020F0502020204030204" pitchFamily="34" charset="0"/>
                <a:cs typeface="Calibri" panose="020F0502020204030204" pitchFamily="34" charset="0"/>
              </a:rPr>
              <a:t>2</a:t>
            </a:r>
            <a:r>
              <a:rPr lang="en-US" sz="3100" dirty="0">
                <a:cs typeface="Calibri" panose="020F0502020204030204" pitchFamily="34" charset="0"/>
              </a:rPr>
              <a:t>) going away, departure: [A] </a:t>
            </a:r>
            <a:r>
              <a:rPr lang="en-US" sz="3100" b="1" dirty="0">
                <a:solidFill>
                  <a:schemeClr val="accent1"/>
                </a:solidFill>
                <a:cs typeface="Calibri" panose="020F0502020204030204" pitchFamily="34" charset="0"/>
              </a:rPr>
              <a:t>very rarely</a:t>
            </a:r>
            <a:r>
              <a:rPr lang="en-US" sz="3100" dirty="0">
                <a:cs typeface="Calibri" panose="020F0502020204030204" pitchFamily="34" charset="0"/>
              </a:rPr>
              <a:t> in general, [B] in particular: </a:t>
            </a:r>
            <a:r>
              <a:rPr lang="en-US" sz="3100" dirty="0">
                <a:latin typeface="Calibri" panose="020F0502020204030204" pitchFamily="34" charset="0"/>
                <a:cs typeface="Calibri" panose="020F0502020204030204" pitchFamily="34" charset="0"/>
              </a:rPr>
              <a:t>1</a:t>
            </a:r>
            <a:r>
              <a:rPr lang="en-US" sz="3100" dirty="0">
                <a:cs typeface="Calibri" panose="020F0502020204030204" pitchFamily="34" charset="0"/>
              </a:rPr>
              <a:t>. political division, </a:t>
            </a:r>
            <a:r>
              <a:rPr lang="en-US" sz="3100" dirty="0">
                <a:latin typeface="Calibri" panose="020F0502020204030204" pitchFamily="34" charset="0"/>
                <a:cs typeface="Calibri" panose="020F0502020204030204" pitchFamily="34" charset="0"/>
              </a:rPr>
              <a:t>2</a:t>
            </a:r>
            <a:r>
              <a:rPr lang="en-US" sz="3100" dirty="0">
                <a:cs typeface="Calibri" panose="020F0502020204030204" pitchFamily="34" charset="0"/>
              </a:rPr>
              <a:t>. separation, schism in the church.  </a:t>
            </a:r>
            <a:r>
              <a:rPr lang="en-US" sz="3100" dirty="0">
                <a:latin typeface="Calibri" panose="020F0502020204030204" pitchFamily="34" charset="0"/>
                <a:cs typeface="Calibri" panose="020F0502020204030204" pitchFamily="34" charset="0"/>
              </a:rPr>
              <a:t>2</a:t>
            </a:r>
            <a:r>
              <a:rPr lang="en-US" sz="3100" dirty="0">
                <a:cs typeface="Calibri" panose="020F0502020204030204" pitchFamily="34" charset="0"/>
              </a:rPr>
              <a:t> Thess. </a:t>
            </a:r>
            <a:r>
              <a:rPr lang="en-US" sz="3100" dirty="0">
                <a:latin typeface="Calibri" panose="020F0502020204030204" pitchFamily="34" charset="0"/>
                <a:cs typeface="Calibri" panose="020F0502020204030204" pitchFamily="34" charset="0"/>
              </a:rPr>
              <a:t>2:3</a:t>
            </a:r>
            <a:r>
              <a:rPr lang="en-US" sz="3100" dirty="0">
                <a:cs typeface="Calibri" panose="020F0502020204030204" pitchFamily="34" charset="0"/>
              </a:rPr>
              <a:t> listed as example of the latter.</a:t>
            </a:r>
          </a:p>
          <a:p>
            <a:pPr>
              <a:lnSpc>
                <a:spcPct val="110000"/>
              </a:lnSpc>
              <a:spcAft>
                <a:spcPts val="2400"/>
              </a:spcAft>
            </a:pPr>
            <a:r>
              <a:rPr lang="en-US" sz="3100" i="1" dirty="0">
                <a:cs typeface="Calibri" panose="020F0502020204030204" pitchFamily="34" charset="0"/>
              </a:rPr>
              <a:t>Oxford Latin Dict.</a:t>
            </a:r>
            <a:r>
              <a:rPr lang="en-US" sz="3100" dirty="0">
                <a:cs typeface="Calibri" panose="020F0502020204030204" pitchFamily="34" charset="0"/>
              </a:rPr>
              <a:t> --- </a:t>
            </a:r>
            <a:r>
              <a:rPr lang="en-US" sz="3100" dirty="0">
                <a:latin typeface="Calibri" panose="020F0502020204030204" pitchFamily="34" charset="0"/>
                <a:cs typeface="Calibri" panose="020F0502020204030204" pitchFamily="34" charset="0"/>
              </a:rPr>
              <a:t>1</a:t>
            </a:r>
            <a:r>
              <a:rPr lang="en-US" sz="3100" dirty="0">
                <a:cs typeface="Calibri" panose="020F0502020204030204" pitchFamily="34" charset="0"/>
              </a:rPr>
              <a:t>) going away, withdrawal. </a:t>
            </a:r>
            <a:r>
              <a:rPr lang="en-US" sz="3100" dirty="0">
                <a:latin typeface="Calibri" panose="020F0502020204030204" pitchFamily="34" charset="0"/>
                <a:cs typeface="Calibri" panose="020F0502020204030204" pitchFamily="34" charset="0"/>
              </a:rPr>
              <a:t>2</a:t>
            </a:r>
            <a:r>
              <a:rPr lang="en-US" sz="3100" dirty="0">
                <a:cs typeface="Calibri" panose="020F0502020204030204" pitchFamily="34" charset="0"/>
              </a:rPr>
              <a:t>) division. </a:t>
            </a:r>
            <a:r>
              <a:rPr lang="en-US" sz="3100" dirty="0">
                <a:latin typeface="Calibri" panose="020F0502020204030204" pitchFamily="34" charset="0"/>
                <a:cs typeface="Calibri" panose="020F0502020204030204" pitchFamily="34" charset="0"/>
              </a:rPr>
              <a:t>3</a:t>
            </a:r>
            <a:r>
              <a:rPr lang="en-US" sz="3100" dirty="0">
                <a:cs typeface="Calibri" panose="020F0502020204030204" pitchFamily="34" charset="0"/>
              </a:rPr>
              <a:t>) schism, separation.</a:t>
            </a:r>
          </a:p>
          <a:p>
            <a:pPr>
              <a:lnSpc>
                <a:spcPct val="110000"/>
              </a:lnSpc>
              <a:spcAft>
                <a:spcPts val="600"/>
              </a:spcAft>
            </a:pPr>
            <a:r>
              <a:rPr lang="en-US" sz="3100" dirty="0">
                <a:cs typeface="Calibri" panose="020F0502020204030204" pitchFamily="34" charset="0"/>
              </a:rPr>
              <a:t>CONCLUSION</a:t>
            </a:r>
          </a:p>
          <a:p>
            <a:pPr marL="0" indent="0">
              <a:lnSpc>
                <a:spcPct val="110000"/>
              </a:lnSpc>
              <a:spcAft>
                <a:spcPts val="600"/>
              </a:spcAft>
              <a:buNone/>
            </a:pPr>
            <a:r>
              <a:rPr lang="en-US" sz="3100" dirty="0">
                <a:cs typeface="Calibri" panose="020F0502020204030204" pitchFamily="34" charset="0"/>
              </a:rPr>
              <a:t>	— Sense of physical departure was rare.</a:t>
            </a:r>
          </a:p>
          <a:p>
            <a:pPr marL="457200" lvl="1" indent="0">
              <a:lnSpc>
                <a:spcPct val="110000"/>
              </a:lnSpc>
              <a:spcAft>
                <a:spcPts val="600"/>
              </a:spcAft>
              <a:buNone/>
            </a:pPr>
            <a:r>
              <a:rPr lang="en-US" sz="2900" dirty="0">
                <a:cs typeface="Calibri" panose="020F0502020204030204" pitchFamily="34" charset="0"/>
              </a:rPr>
              <a:t>— Sense of political or religious departure was common. </a:t>
            </a:r>
          </a:p>
          <a:p>
            <a:pPr>
              <a:lnSpc>
                <a:spcPct val="110000"/>
              </a:lnSpc>
              <a:spcAft>
                <a:spcPts val="2400"/>
              </a:spcAft>
            </a:pPr>
            <a:endParaRPr lang="en-US" sz="3100" dirty="0">
              <a:cs typeface="Calibri" panose="020F0502020204030204" pitchFamily="34" charset="0"/>
            </a:endParaRPr>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088446" y="313702"/>
            <a:ext cx="685800" cy="685800"/>
          </a:xfrm>
          <a:prstGeom prst="rect">
            <a:avLst/>
          </a:prstGeom>
        </p:spPr>
      </p:pic>
    </p:spTree>
    <p:extLst>
      <p:ext uri="{BB962C8B-B14F-4D97-AF65-F5344CB8AC3E}">
        <p14:creationId xmlns:p14="http://schemas.microsoft.com/office/powerpoint/2010/main" val="534053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675543" y="320915"/>
            <a:ext cx="10840914" cy="1582334"/>
          </a:xfrm>
        </p:spPr>
        <p:txBody>
          <a:bodyPr>
            <a:noAutofit/>
          </a:bodyPr>
          <a:lstStyle/>
          <a:p>
            <a:pPr>
              <a:spcAft>
                <a:spcPts val="1200"/>
              </a:spcAft>
            </a:pPr>
            <a:r>
              <a:rPr lang="en-US" sz="3200" dirty="0">
                <a:cs typeface="Times New Roman" panose="02020603050405020304" pitchFamily="18" charset="0"/>
              </a:rPr>
              <a:t>IRENAEUS’  POST-TRIB  RAPTURE  CONUNDRUM</a:t>
            </a:r>
            <a:br>
              <a:rPr lang="en-US" sz="3200" dirty="0">
                <a:cs typeface="Times New Roman" panose="02020603050405020304" pitchFamily="18" charset="0"/>
              </a:rPr>
            </a:br>
            <a:r>
              <a:rPr lang="en-US" sz="3200" i="1" dirty="0">
                <a:cs typeface="Times New Roman" panose="02020603050405020304" pitchFamily="18" charset="0"/>
              </a:rPr>
              <a:t>AGAINST HERESIES</a:t>
            </a:r>
            <a:r>
              <a:rPr lang="en-US" sz="3200" dirty="0">
                <a:cs typeface="Times New Roman" panose="02020603050405020304" pitchFamily="18" charset="0"/>
              </a:rPr>
              <a:t>, </a:t>
            </a:r>
            <a:r>
              <a:rPr lang="en-US" sz="3200" dirty="0">
                <a:latin typeface="Calibri" panose="020F0502020204030204" pitchFamily="34" charset="0"/>
                <a:cs typeface="Calibri" panose="020F0502020204030204" pitchFamily="34" charset="0"/>
              </a:rPr>
              <a:t>5.26.1</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293983" y="1903249"/>
            <a:ext cx="11519065" cy="5251841"/>
          </a:xfrm>
        </p:spPr>
        <p:txBody>
          <a:bodyPr>
            <a:normAutofit/>
          </a:bodyPr>
          <a:lstStyle/>
          <a:p>
            <a:pPr>
              <a:lnSpc>
                <a:spcPct val="120000"/>
              </a:lnSpc>
              <a:spcAft>
                <a:spcPts val="3600"/>
              </a:spcAft>
            </a:pPr>
            <a:r>
              <a:rPr lang="en-US" sz="3200" b="0" i="0" dirty="0">
                <a:effectLst/>
                <a:ea typeface="Open Sans" panose="020B0606030504020204" pitchFamily="34" charset="0"/>
                <a:cs typeface="Open Sans" panose="020B0606030504020204" pitchFamily="34" charset="0"/>
              </a:rPr>
              <a:t>“The ten horns … are ten kings, who have not yet received a kingdom, but shall receive power as kings one hour with the beast. These have a united purpose, and give their strength and power to the beast. ... </a:t>
            </a:r>
            <a:r>
              <a:rPr lang="en-US" sz="3200" dirty="0">
                <a:ea typeface="Open Sans" panose="020B0606030504020204" pitchFamily="34" charset="0"/>
                <a:cs typeface="Open Sans" panose="020B0606030504020204" pitchFamily="34" charset="0"/>
              </a:rPr>
              <a:t>And they shall destroy Babylon, and burn her with fire, and give their kingdom to the beast, and </a:t>
            </a:r>
            <a:r>
              <a:rPr lang="en-US" sz="3200" b="1" dirty="0">
                <a:solidFill>
                  <a:schemeClr val="accent1"/>
                </a:solidFill>
                <a:ea typeface="Open Sans" panose="020B0606030504020204" pitchFamily="34" charset="0"/>
                <a:cs typeface="Open Sans" panose="020B0606030504020204" pitchFamily="34" charset="0"/>
              </a:rPr>
              <a:t>persecute the Church</a:t>
            </a:r>
            <a:r>
              <a:rPr lang="en-US" sz="3200" dirty="0">
                <a:ea typeface="Open Sans" panose="020B0606030504020204" pitchFamily="34" charset="0"/>
                <a:cs typeface="Open Sans" panose="020B0606030504020204" pitchFamily="34" charset="0"/>
              </a:rPr>
              <a:t>.”</a:t>
            </a:r>
          </a:p>
          <a:p>
            <a:pPr>
              <a:lnSpc>
                <a:spcPct val="120000"/>
              </a:lnSpc>
              <a:spcAft>
                <a:spcPts val="3600"/>
              </a:spcAft>
            </a:pPr>
            <a:r>
              <a:rPr lang="en-US" sz="3200" dirty="0">
                <a:ea typeface="Open Sans" panose="020B0606030504020204" pitchFamily="34" charset="0"/>
                <a:cs typeface="Open Sans" panose="020B0606030504020204" pitchFamily="34" charset="0"/>
              </a:rPr>
              <a:t>Looks like the church suffering under the antichrist</a:t>
            </a:r>
            <a:r>
              <a:rPr lang="en-US" sz="2800" dirty="0">
                <a:ea typeface="Open Sans" panose="020B0606030504020204" pitchFamily="34" charset="0"/>
                <a:cs typeface="Open Sans" panose="020B0606030504020204" pitchFamily="34" charset="0"/>
              </a:rPr>
              <a:t>. </a:t>
            </a:r>
          </a:p>
        </p:txBody>
      </p:sp>
      <p:sp>
        <p:nvSpPr>
          <p:cNvPr id="4" name="Slide Number Placeholder 3">
            <a:extLst>
              <a:ext uri="{FF2B5EF4-FFF2-40B4-BE49-F238E27FC236}">
                <a16:creationId xmlns:a16="http://schemas.microsoft.com/office/drawing/2014/main" id="{82DF6C57-9A77-4B15-8959-F59480F54B7B}"/>
              </a:ext>
            </a:extLst>
          </p:cNvPr>
          <p:cNvSpPr>
            <a:spLocks noGrp="1"/>
          </p:cNvSpPr>
          <p:nvPr>
            <p:ph type="sldNum" sz="quarter" idx="12"/>
          </p:nvPr>
        </p:nvSpPr>
        <p:spPr>
          <a:xfrm>
            <a:off x="11273909" y="6159259"/>
            <a:ext cx="648917"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408852" y="608016"/>
            <a:ext cx="685800" cy="685800"/>
          </a:xfrm>
          <a:prstGeom prst="rect">
            <a:avLst/>
          </a:prstGeom>
        </p:spPr>
      </p:pic>
    </p:spTree>
    <p:extLst>
      <p:ext uri="{BB962C8B-B14F-4D97-AF65-F5344CB8AC3E}">
        <p14:creationId xmlns:p14="http://schemas.microsoft.com/office/powerpoint/2010/main" val="2780051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263506" y="106325"/>
            <a:ext cx="11378148" cy="1153675"/>
          </a:xfrm>
        </p:spPr>
        <p:txBody>
          <a:bodyPr>
            <a:noAutofit/>
          </a:bodyPr>
          <a:lstStyle/>
          <a:p>
            <a:pPr algn="ctr"/>
            <a:r>
              <a:rPr lang="en-US" sz="3600" dirty="0"/>
              <a:t>JEROME  ON  </a:t>
            </a:r>
            <a:r>
              <a:rPr lang="en-US" sz="3600" i="1" dirty="0"/>
              <a:t>DISCESSIO</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263506" y="1307889"/>
            <a:ext cx="10712726" cy="5619265"/>
          </a:xfrm>
        </p:spPr>
        <p:txBody>
          <a:bodyPr>
            <a:normAutofit fontScale="85000" lnSpcReduction="10000"/>
          </a:bodyPr>
          <a:lstStyle/>
          <a:p>
            <a:pPr>
              <a:lnSpc>
                <a:spcPct val="110000"/>
              </a:lnSpc>
              <a:spcAft>
                <a:spcPts val="2400"/>
              </a:spcAft>
            </a:pPr>
            <a:r>
              <a:rPr lang="en-US" sz="3100" dirty="0">
                <a:cs typeface="Calibri" panose="020F0502020204030204" pitchFamily="34" charset="0"/>
              </a:rPr>
              <a:t>In his </a:t>
            </a:r>
            <a:r>
              <a:rPr lang="en-US" sz="3100" i="1" dirty="0">
                <a:cs typeface="Calibri" panose="020F0502020204030204" pitchFamily="34" charset="0"/>
              </a:rPr>
              <a:t>Collected Letters</a:t>
            </a:r>
            <a:r>
              <a:rPr lang="en-US" sz="3100" dirty="0">
                <a:cs typeface="Calibri" panose="020F0502020204030204" pitchFamily="34" charset="0"/>
              </a:rPr>
              <a:t>, #</a:t>
            </a:r>
            <a:r>
              <a:rPr lang="en-US" sz="3100" dirty="0">
                <a:latin typeface="Calibri" panose="020F0502020204030204" pitchFamily="34" charset="0"/>
                <a:cs typeface="Calibri" panose="020F0502020204030204" pitchFamily="34" charset="0"/>
              </a:rPr>
              <a:t>121</a:t>
            </a:r>
            <a:r>
              <a:rPr lang="en-US" sz="3100" dirty="0">
                <a:cs typeface="Calibri" panose="020F0502020204030204" pitchFamily="34" charset="0"/>
              </a:rPr>
              <a:t> (Letter to </a:t>
            </a:r>
            <a:r>
              <a:rPr lang="en-US" sz="3100" dirty="0" err="1">
                <a:cs typeface="Calibri" panose="020F0502020204030204" pitchFamily="34" charset="0"/>
              </a:rPr>
              <a:t>Algasium</a:t>
            </a:r>
            <a:r>
              <a:rPr lang="en-US" sz="3100" dirty="0">
                <a:cs typeface="Calibri" panose="020F0502020204030204" pitchFamily="34" charset="0"/>
              </a:rPr>
              <a:t>), Jerome says, answering a question on </a:t>
            </a:r>
            <a:r>
              <a:rPr lang="en-US" sz="3100" dirty="0">
                <a:latin typeface="Calibri" panose="020F0502020204030204" pitchFamily="34" charset="0"/>
                <a:cs typeface="Calibri" panose="020F0502020204030204" pitchFamily="34" charset="0"/>
              </a:rPr>
              <a:t>2</a:t>
            </a:r>
            <a:r>
              <a:rPr lang="en-US" sz="3100" dirty="0">
                <a:cs typeface="Calibri" panose="020F0502020204030204" pitchFamily="34" charset="0"/>
              </a:rPr>
              <a:t> </a:t>
            </a:r>
            <a:r>
              <a:rPr lang="en-US" sz="3100" dirty="0" err="1">
                <a:cs typeface="Calibri" panose="020F0502020204030204" pitchFamily="34" charset="0"/>
              </a:rPr>
              <a:t>Thess</a:t>
            </a:r>
            <a:r>
              <a:rPr lang="en-US" sz="3100" dirty="0">
                <a:cs typeface="Calibri" panose="020F0502020204030204" pitchFamily="34" charset="0"/>
              </a:rPr>
              <a:t> </a:t>
            </a:r>
            <a:r>
              <a:rPr lang="en-US" sz="3100" dirty="0">
                <a:latin typeface="Calibri" panose="020F0502020204030204" pitchFamily="34" charset="0"/>
                <a:cs typeface="Calibri" panose="020F0502020204030204" pitchFamily="34" charset="0"/>
              </a:rPr>
              <a:t>2:3</a:t>
            </a:r>
            <a:r>
              <a:rPr lang="en-US" sz="3100" dirty="0">
                <a:cs typeface="Calibri" panose="020F0502020204030204" pitchFamily="34" charset="0"/>
              </a:rPr>
              <a:t>, “For he [Paul] says that unless the </a:t>
            </a:r>
            <a:r>
              <a:rPr lang="en-US" sz="3100" b="1" dirty="0">
                <a:solidFill>
                  <a:schemeClr val="accent1"/>
                </a:solidFill>
                <a:cs typeface="Calibri" panose="020F0502020204030204" pitchFamily="34" charset="0"/>
              </a:rPr>
              <a:t>dissension [</a:t>
            </a:r>
            <a:r>
              <a:rPr lang="en-US" sz="3100" b="1" dirty="0" err="1">
                <a:solidFill>
                  <a:schemeClr val="accent1"/>
                </a:solidFill>
                <a:cs typeface="Calibri" panose="020F0502020204030204" pitchFamily="34" charset="0"/>
              </a:rPr>
              <a:t>discessio</a:t>
            </a:r>
            <a:r>
              <a:rPr lang="en-US" sz="3100" b="1" dirty="0">
                <a:solidFill>
                  <a:schemeClr val="accent1"/>
                </a:solidFill>
                <a:cs typeface="Calibri" panose="020F0502020204030204" pitchFamily="34" charset="0"/>
              </a:rPr>
              <a:t>]</a:t>
            </a:r>
            <a:r>
              <a:rPr lang="en-US" sz="3100" dirty="0">
                <a:cs typeface="Calibri" panose="020F0502020204030204" pitchFamily="34" charset="0"/>
              </a:rPr>
              <a:t>, which is called ἀπ</a:t>
            </a:r>
            <a:r>
              <a:rPr lang="en-US" sz="3100" dirty="0" err="1">
                <a:cs typeface="Calibri" panose="020F0502020204030204" pitchFamily="34" charset="0"/>
              </a:rPr>
              <a:t>οστ</a:t>
            </a:r>
            <a:r>
              <a:rPr lang="en-US" sz="3100" dirty="0">
                <a:cs typeface="Calibri" panose="020F0502020204030204" pitchFamily="34" charset="0"/>
              </a:rPr>
              <a:t>ασία, comes first, so that all the nations who are subject to the Roman authority </a:t>
            </a:r>
            <a:r>
              <a:rPr lang="en-US" sz="3100" b="1" dirty="0">
                <a:solidFill>
                  <a:schemeClr val="accent1"/>
                </a:solidFill>
                <a:cs typeface="Calibri" panose="020F0502020204030204" pitchFamily="34" charset="0"/>
              </a:rPr>
              <a:t>withdraw</a:t>
            </a:r>
            <a:r>
              <a:rPr lang="en-US" sz="3100" dirty="0">
                <a:cs typeface="Calibri" panose="020F0502020204030204" pitchFamily="34" charset="0"/>
              </a:rPr>
              <a:t> from them; and he will be revealed, that is, manifested, whom all the words of the prophets announced beforehand, the man of sin.”</a:t>
            </a:r>
          </a:p>
          <a:p>
            <a:pPr>
              <a:lnSpc>
                <a:spcPct val="110000"/>
              </a:lnSpc>
              <a:spcAft>
                <a:spcPts val="2400"/>
              </a:spcAft>
            </a:pPr>
            <a:r>
              <a:rPr lang="en-US" sz="3100" dirty="0">
                <a:cs typeface="Calibri" panose="020F0502020204030204" pitchFamily="34" charset="0"/>
              </a:rPr>
              <a:t>In Jerome’s mind </a:t>
            </a:r>
            <a:r>
              <a:rPr lang="en-US" sz="3100" b="1" dirty="0">
                <a:solidFill>
                  <a:schemeClr val="accent1"/>
                </a:solidFill>
                <a:cs typeface="Calibri" panose="020F0502020204030204" pitchFamily="34" charset="0"/>
              </a:rPr>
              <a:t>apostasia and </a:t>
            </a:r>
            <a:r>
              <a:rPr lang="en-US" sz="3100" b="1" dirty="0" err="1">
                <a:solidFill>
                  <a:schemeClr val="accent1"/>
                </a:solidFill>
                <a:cs typeface="Calibri" panose="020F0502020204030204" pitchFamily="34" charset="0"/>
              </a:rPr>
              <a:t>discessio</a:t>
            </a:r>
            <a:r>
              <a:rPr lang="en-US" sz="3100" dirty="0">
                <a:cs typeface="Calibri" panose="020F0502020204030204" pitchFamily="34" charset="0"/>
              </a:rPr>
              <a:t> signified a </a:t>
            </a:r>
            <a:r>
              <a:rPr lang="en-US" sz="3100" b="1" dirty="0">
                <a:solidFill>
                  <a:schemeClr val="accent1"/>
                </a:solidFill>
                <a:cs typeface="Calibri" panose="020F0502020204030204" pitchFamily="34" charset="0"/>
              </a:rPr>
              <a:t>dissension</a:t>
            </a:r>
            <a:r>
              <a:rPr lang="en-US" sz="3100" dirty="0">
                <a:cs typeface="Calibri" panose="020F0502020204030204" pitchFamily="34" charset="0"/>
              </a:rPr>
              <a:t> in the Roman empire which would see the subject nations </a:t>
            </a:r>
            <a:r>
              <a:rPr lang="en-US" sz="3100" b="1" dirty="0">
                <a:solidFill>
                  <a:schemeClr val="accent1"/>
                </a:solidFill>
                <a:cs typeface="Calibri" panose="020F0502020204030204" pitchFamily="34" charset="0"/>
              </a:rPr>
              <a:t>withdraw</a:t>
            </a:r>
            <a:r>
              <a:rPr lang="en-US" sz="3100" dirty="0">
                <a:cs typeface="Calibri" panose="020F0502020204030204" pitchFamily="34" charset="0"/>
              </a:rPr>
              <a:t> from Rome.</a:t>
            </a:r>
          </a:p>
          <a:p>
            <a:pPr>
              <a:lnSpc>
                <a:spcPct val="110000"/>
              </a:lnSpc>
              <a:spcAft>
                <a:spcPts val="2400"/>
              </a:spcAft>
            </a:pPr>
            <a:r>
              <a:rPr lang="en-US" sz="3100" dirty="0">
                <a:cs typeface="Calibri" panose="020F0502020204030204" pitchFamily="34" charset="0"/>
              </a:rPr>
              <a:t>Jerome. like many early fathers, held that Rome was the restrainer. Rome fracturing was the removal of the restrainer. After the removal, the antichrist would be revealed. </a:t>
            </a:r>
          </a:p>
          <a:p>
            <a:pPr>
              <a:lnSpc>
                <a:spcPct val="110000"/>
              </a:lnSpc>
              <a:spcAft>
                <a:spcPts val="2400"/>
              </a:spcAft>
            </a:pPr>
            <a:endParaRPr lang="en-US" sz="3100" dirty="0">
              <a:cs typeface="Calibri" panose="020F0502020204030204" pitchFamily="34" charset="0"/>
            </a:endParaRPr>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150433" y="1260000"/>
            <a:ext cx="685800" cy="685800"/>
          </a:xfrm>
          <a:prstGeom prst="rect">
            <a:avLst/>
          </a:prstGeom>
        </p:spPr>
      </p:pic>
    </p:spTree>
    <p:extLst>
      <p:ext uri="{BB962C8B-B14F-4D97-AF65-F5344CB8AC3E}">
        <p14:creationId xmlns:p14="http://schemas.microsoft.com/office/powerpoint/2010/main" val="23541481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242776" y="0"/>
            <a:ext cx="11378148" cy="1153675"/>
          </a:xfrm>
        </p:spPr>
        <p:txBody>
          <a:bodyPr>
            <a:noAutofit/>
          </a:bodyPr>
          <a:lstStyle/>
          <a:p>
            <a:pPr algn="ctr"/>
            <a:r>
              <a:rPr lang="en-US" sz="3200" dirty="0"/>
              <a:t>KJV  NOT  FIRST  PROTESTANT  NON-DEPARTURE  READING</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242776" y="1186215"/>
            <a:ext cx="11685718" cy="5533562"/>
          </a:xfrm>
        </p:spPr>
        <p:txBody>
          <a:bodyPr>
            <a:normAutofit fontScale="92500" lnSpcReduction="20000"/>
          </a:bodyPr>
          <a:lstStyle/>
          <a:p>
            <a:pPr>
              <a:lnSpc>
                <a:spcPct val="110000"/>
              </a:lnSpc>
              <a:spcAft>
                <a:spcPts val="2400"/>
              </a:spcAft>
            </a:pPr>
            <a:r>
              <a:rPr lang="en-US" sz="3300" dirty="0">
                <a:cs typeface="Calibri" panose="020F0502020204030204" pitchFamily="34" charset="0"/>
              </a:rPr>
              <a:t>Bishop’s Bible (</a:t>
            </a:r>
            <a:r>
              <a:rPr lang="en-US" sz="3300" dirty="0">
                <a:latin typeface="Calibri" panose="020F0502020204030204" pitchFamily="34" charset="0"/>
                <a:cs typeface="Calibri" panose="020F0502020204030204" pitchFamily="34" charset="0"/>
              </a:rPr>
              <a:t>1568</a:t>
            </a:r>
            <a:r>
              <a:rPr lang="en-US" sz="3300" dirty="0">
                <a:cs typeface="Calibri" panose="020F0502020204030204" pitchFamily="34" charset="0"/>
              </a:rPr>
              <a:t>) — “</a:t>
            </a:r>
            <a:r>
              <a:rPr lang="en-US" sz="3300" dirty="0" err="1">
                <a:cs typeface="Calibri" panose="020F0502020204030204" pitchFamily="34" charset="0"/>
              </a:rPr>
              <a:t>excepte</a:t>
            </a:r>
            <a:r>
              <a:rPr lang="en-US" sz="3300" dirty="0">
                <a:cs typeface="Calibri" panose="020F0502020204030204" pitchFamily="34" charset="0"/>
              </a:rPr>
              <a:t> </a:t>
            </a:r>
            <a:r>
              <a:rPr lang="en-US" sz="3300" dirty="0" err="1">
                <a:cs typeface="Calibri" panose="020F0502020204030204" pitchFamily="34" charset="0"/>
              </a:rPr>
              <a:t>ther</a:t>
            </a:r>
            <a:r>
              <a:rPr lang="en-US" sz="3300" dirty="0">
                <a:cs typeface="Calibri" panose="020F0502020204030204" pitchFamily="34" charset="0"/>
              </a:rPr>
              <a:t> come a </a:t>
            </a:r>
            <a:r>
              <a:rPr lang="en-US" sz="3300" b="1" dirty="0" err="1">
                <a:solidFill>
                  <a:schemeClr val="accent1"/>
                </a:solidFill>
                <a:cs typeface="Calibri" panose="020F0502020204030204" pitchFamily="34" charset="0"/>
              </a:rPr>
              <a:t>fallying</a:t>
            </a:r>
            <a:r>
              <a:rPr lang="en-US" sz="3300" b="1" dirty="0">
                <a:solidFill>
                  <a:schemeClr val="accent1"/>
                </a:solidFill>
                <a:cs typeface="Calibri" panose="020F0502020204030204" pitchFamily="34" charset="0"/>
              </a:rPr>
              <a:t> away</a:t>
            </a:r>
            <a:r>
              <a:rPr lang="en-US" sz="3300" dirty="0">
                <a:cs typeface="Calibri" panose="020F0502020204030204" pitchFamily="34" charset="0"/>
              </a:rPr>
              <a:t> first”</a:t>
            </a:r>
          </a:p>
          <a:p>
            <a:pPr>
              <a:lnSpc>
                <a:spcPct val="110000"/>
              </a:lnSpc>
              <a:spcAft>
                <a:spcPts val="2400"/>
              </a:spcAft>
            </a:pPr>
            <a:r>
              <a:rPr lang="en-US" sz="3300" dirty="0">
                <a:cs typeface="Calibri" panose="020F0502020204030204" pitchFamily="34" charset="0"/>
              </a:rPr>
              <a:t>Geneva Bible (</a:t>
            </a:r>
            <a:r>
              <a:rPr lang="en-US" sz="3300" dirty="0">
                <a:latin typeface="Calibri" panose="020F0502020204030204" pitchFamily="34" charset="0"/>
                <a:cs typeface="Calibri" panose="020F0502020204030204" pitchFamily="34" charset="0"/>
              </a:rPr>
              <a:t>1560</a:t>
            </a:r>
            <a:r>
              <a:rPr lang="en-US" sz="3300" dirty="0">
                <a:cs typeface="Calibri" panose="020F0502020204030204" pitchFamily="34" charset="0"/>
              </a:rPr>
              <a:t>, </a:t>
            </a:r>
            <a:r>
              <a:rPr lang="en-US" sz="3300" dirty="0">
                <a:latin typeface="Calibri" panose="020F0502020204030204" pitchFamily="34" charset="0"/>
                <a:cs typeface="Calibri" panose="020F0502020204030204" pitchFamily="34" charset="0"/>
              </a:rPr>
              <a:t>1569</a:t>
            </a:r>
            <a:r>
              <a:rPr lang="en-US" sz="3300" dirty="0">
                <a:cs typeface="Calibri" panose="020F0502020204030204" pitchFamily="34" charset="0"/>
              </a:rPr>
              <a:t>) — explained </a:t>
            </a:r>
            <a:r>
              <a:rPr lang="en-US" sz="3300" i="1" dirty="0">
                <a:cs typeface="Calibri" panose="020F0502020204030204" pitchFamily="34" charset="0"/>
              </a:rPr>
              <a:t>apostasia</a:t>
            </a:r>
            <a:r>
              <a:rPr lang="en-US" sz="3300" dirty="0">
                <a:cs typeface="Calibri" panose="020F0502020204030204" pitchFamily="34" charset="0"/>
              </a:rPr>
              <a:t> as a “</a:t>
            </a:r>
            <a:r>
              <a:rPr lang="en-US" sz="3300" b="1" dirty="0">
                <a:solidFill>
                  <a:schemeClr val="accent1"/>
                </a:solidFill>
                <a:cs typeface="Calibri" panose="020F0502020204030204" pitchFamily="34" charset="0"/>
              </a:rPr>
              <a:t>falling away</a:t>
            </a:r>
            <a:r>
              <a:rPr lang="en-US" sz="3300" dirty="0">
                <a:cs typeface="Calibri" panose="020F0502020204030204" pitchFamily="34" charset="0"/>
              </a:rPr>
              <a:t> from true religion” in the Introduction to </a:t>
            </a:r>
            <a:r>
              <a:rPr lang="en-US" sz="3300" dirty="0">
                <a:latin typeface="Calibri" panose="020F0502020204030204" pitchFamily="34" charset="0"/>
                <a:cs typeface="Calibri" panose="020F0502020204030204" pitchFamily="34" charset="0"/>
              </a:rPr>
              <a:t>2</a:t>
            </a:r>
            <a:r>
              <a:rPr lang="en-US" sz="3300" dirty="0">
                <a:cs typeface="Calibri" panose="020F0502020204030204" pitchFamily="34" charset="0"/>
              </a:rPr>
              <a:t> Thessalonians</a:t>
            </a:r>
          </a:p>
          <a:p>
            <a:pPr>
              <a:lnSpc>
                <a:spcPct val="110000"/>
              </a:lnSpc>
              <a:spcAft>
                <a:spcPts val="2400"/>
              </a:spcAft>
            </a:pPr>
            <a:r>
              <a:rPr lang="en-US" sz="3300" dirty="0">
                <a:cs typeface="Calibri" panose="020F0502020204030204" pitchFamily="34" charset="0"/>
              </a:rPr>
              <a:t>Geneva/Thomson Bible (</a:t>
            </a:r>
            <a:r>
              <a:rPr lang="en-US" sz="3300" dirty="0">
                <a:latin typeface="Calibri" panose="020F0502020204030204" pitchFamily="34" charset="0"/>
                <a:cs typeface="Calibri" panose="020F0502020204030204" pitchFamily="34" charset="0"/>
              </a:rPr>
              <a:t>1595</a:t>
            </a:r>
            <a:r>
              <a:rPr lang="en-US" sz="3300" dirty="0">
                <a:cs typeface="Calibri" panose="020F0502020204030204" pitchFamily="34" charset="0"/>
              </a:rPr>
              <a:t>) — explained </a:t>
            </a:r>
            <a:r>
              <a:rPr lang="en-US" sz="3300" i="1" dirty="0">
                <a:cs typeface="Calibri" panose="020F0502020204030204" pitchFamily="34" charset="0"/>
              </a:rPr>
              <a:t>apostasia</a:t>
            </a:r>
            <a:r>
              <a:rPr lang="en-US" sz="3300" dirty="0">
                <a:cs typeface="Calibri" panose="020F0502020204030204" pitchFamily="34" charset="0"/>
              </a:rPr>
              <a:t> as “many shall </a:t>
            </a:r>
            <a:r>
              <a:rPr lang="en-US" sz="3300" b="1" dirty="0">
                <a:solidFill>
                  <a:schemeClr val="accent1"/>
                </a:solidFill>
                <a:cs typeface="Calibri" panose="020F0502020204030204" pitchFamily="34" charset="0"/>
              </a:rPr>
              <a:t>fall away</a:t>
            </a:r>
            <a:r>
              <a:rPr lang="en-US" sz="3300" dirty="0">
                <a:cs typeface="Calibri" panose="020F0502020204030204" pitchFamily="34" charset="0"/>
              </a:rPr>
              <a:t> from God to [the antichrist]” in a footnote on </a:t>
            </a:r>
            <a:r>
              <a:rPr lang="en-US" sz="3300" dirty="0">
                <a:latin typeface="Calibri" panose="020F0502020204030204" pitchFamily="34" charset="0"/>
                <a:cs typeface="Calibri" panose="020F0502020204030204" pitchFamily="34" charset="0"/>
              </a:rPr>
              <a:t>2</a:t>
            </a:r>
            <a:r>
              <a:rPr lang="en-US" sz="3300" dirty="0">
                <a:cs typeface="Calibri" panose="020F0502020204030204" pitchFamily="34" charset="0"/>
              </a:rPr>
              <a:t> </a:t>
            </a:r>
            <a:r>
              <a:rPr lang="en-US" sz="3300" dirty="0" err="1">
                <a:cs typeface="Calibri" panose="020F0502020204030204" pitchFamily="34" charset="0"/>
              </a:rPr>
              <a:t>Thess</a:t>
            </a:r>
            <a:r>
              <a:rPr lang="en-US" sz="3300" dirty="0">
                <a:cs typeface="Calibri" panose="020F0502020204030204" pitchFamily="34" charset="0"/>
              </a:rPr>
              <a:t> </a:t>
            </a:r>
            <a:r>
              <a:rPr lang="en-US" sz="3300" dirty="0">
                <a:latin typeface="Calibri" panose="020F0502020204030204" pitchFamily="34" charset="0"/>
                <a:cs typeface="Calibri" panose="020F0502020204030204" pitchFamily="34" charset="0"/>
              </a:rPr>
              <a:t>2:3.</a:t>
            </a:r>
          </a:p>
          <a:p>
            <a:pPr>
              <a:lnSpc>
                <a:spcPct val="110000"/>
              </a:lnSpc>
              <a:spcAft>
                <a:spcPts val="2400"/>
              </a:spcAft>
            </a:pPr>
            <a:r>
              <a:rPr lang="en-US" sz="3300" dirty="0">
                <a:cs typeface="Calibri" panose="020F0502020204030204" pitchFamily="34" charset="0"/>
              </a:rPr>
              <a:t>Calvin, </a:t>
            </a:r>
            <a:r>
              <a:rPr lang="en-US" sz="3300" i="1" dirty="0">
                <a:cs typeface="Calibri" panose="020F0502020204030204" pitchFamily="34" charset="0"/>
              </a:rPr>
              <a:t>Commentary on Thessalonians</a:t>
            </a:r>
            <a:r>
              <a:rPr lang="en-US" sz="3300" dirty="0">
                <a:cs typeface="Calibri" panose="020F0502020204030204" pitchFamily="34" charset="0"/>
              </a:rPr>
              <a:t> (</a:t>
            </a:r>
            <a:r>
              <a:rPr lang="en-US" sz="3300" dirty="0">
                <a:latin typeface="Calibri" panose="020F0502020204030204" pitchFamily="34" charset="0"/>
                <a:cs typeface="Calibri" panose="020F0502020204030204" pitchFamily="34" charset="0"/>
              </a:rPr>
              <a:t>1550</a:t>
            </a:r>
            <a:r>
              <a:rPr lang="en-US" sz="3300" dirty="0">
                <a:cs typeface="Calibri" panose="020F0502020204030204" pitchFamily="34" charset="0"/>
              </a:rPr>
              <a:t>) — “The day of Christ will not come, until the world has </a:t>
            </a:r>
            <a:r>
              <a:rPr lang="en-US" sz="3300" b="1" dirty="0">
                <a:solidFill>
                  <a:schemeClr val="accent1"/>
                </a:solidFill>
                <a:cs typeface="Calibri" panose="020F0502020204030204" pitchFamily="34" charset="0"/>
              </a:rPr>
              <a:t>fallen into</a:t>
            </a:r>
            <a:r>
              <a:rPr lang="en-US" sz="3300" dirty="0">
                <a:cs typeface="Calibri" panose="020F0502020204030204" pitchFamily="34" charset="0"/>
              </a:rPr>
              <a:t> apostasy.”</a:t>
            </a:r>
          </a:p>
          <a:p>
            <a:pPr>
              <a:lnSpc>
                <a:spcPct val="110000"/>
              </a:lnSpc>
              <a:spcAft>
                <a:spcPts val="2400"/>
              </a:spcAft>
            </a:pPr>
            <a:r>
              <a:rPr lang="en-US" sz="3300" dirty="0">
                <a:cs typeface="Calibri" panose="020F0502020204030204" pitchFamily="34" charset="0"/>
              </a:rPr>
              <a:t>Luther Bible (</a:t>
            </a:r>
            <a:r>
              <a:rPr lang="en-US" sz="3300" dirty="0">
                <a:latin typeface="Calibri" panose="020F0502020204030204" pitchFamily="34" charset="0"/>
                <a:cs typeface="Calibri" panose="020F0502020204030204" pitchFamily="34" charset="0"/>
              </a:rPr>
              <a:t>1529</a:t>
            </a:r>
            <a:r>
              <a:rPr lang="en-US" sz="3300" dirty="0">
                <a:cs typeface="Calibri" panose="020F0502020204030204" pitchFamily="34" charset="0"/>
              </a:rPr>
              <a:t>) — “Es sei den, das </a:t>
            </a:r>
            <a:r>
              <a:rPr lang="en-US" sz="3300" dirty="0" err="1">
                <a:cs typeface="Calibri" panose="020F0502020204030204" pitchFamily="34" charset="0"/>
              </a:rPr>
              <a:t>zuvor</a:t>
            </a:r>
            <a:r>
              <a:rPr lang="en-US" sz="3300" dirty="0">
                <a:cs typeface="Calibri" panose="020F0502020204030204" pitchFamily="34" charset="0"/>
              </a:rPr>
              <a:t> der </a:t>
            </a:r>
            <a:r>
              <a:rPr lang="en-US" sz="3300" b="1" dirty="0" err="1">
                <a:solidFill>
                  <a:schemeClr val="accent1"/>
                </a:solidFill>
                <a:cs typeface="Calibri" panose="020F0502020204030204" pitchFamily="34" charset="0"/>
              </a:rPr>
              <a:t>Abfalle</a:t>
            </a:r>
            <a:r>
              <a:rPr lang="en-US" sz="3300" dirty="0">
                <a:cs typeface="Calibri" panose="020F0502020204030204" pitchFamily="34" charset="0"/>
              </a:rPr>
              <a:t> </a:t>
            </a:r>
            <a:r>
              <a:rPr lang="en-US" sz="3300" dirty="0" err="1">
                <a:cs typeface="Calibri" panose="020F0502020204030204" pitchFamily="34" charset="0"/>
              </a:rPr>
              <a:t>kome</a:t>
            </a:r>
            <a:r>
              <a:rPr lang="en-US" sz="3300" dirty="0">
                <a:cs typeface="Calibri" panose="020F0502020204030204" pitchFamily="34" charset="0"/>
              </a:rPr>
              <a:t>,” that is, ”unless the </a:t>
            </a:r>
            <a:r>
              <a:rPr lang="en-US" sz="3300" b="1" dirty="0">
                <a:solidFill>
                  <a:schemeClr val="accent1"/>
                </a:solidFill>
                <a:cs typeface="Calibri" panose="020F0502020204030204" pitchFamily="34" charset="0"/>
              </a:rPr>
              <a:t>falling away</a:t>
            </a:r>
            <a:r>
              <a:rPr lang="en-US" sz="3300" dirty="0">
                <a:cs typeface="Calibri" panose="020F0502020204030204" pitchFamily="34" charset="0"/>
              </a:rPr>
              <a:t> come before.”</a:t>
            </a:r>
          </a:p>
          <a:p>
            <a:pPr>
              <a:lnSpc>
                <a:spcPct val="110000"/>
              </a:lnSpc>
              <a:spcAft>
                <a:spcPts val="2400"/>
              </a:spcAft>
            </a:pPr>
            <a:endParaRPr lang="en-US" sz="3100" dirty="0">
              <a:cs typeface="Calibri" panose="020F0502020204030204" pitchFamily="34" charset="0"/>
            </a:endParaRPr>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278024" y="1186215"/>
            <a:ext cx="685800" cy="685800"/>
          </a:xfrm>
          <a:prstGeom prst="rect">
            <a:avLst/>
          </a:prstGeom>
        </p:spPr>
      </p:pic>
    </p:spTree>
    <p:extLst>
      <p:ext uri="{BB962C8B-B14F-4D97-AF65-F5344CB8AC3E}">
        <p14:creationId xmlns:p14="http://schemas.microsoft.com/office/powerpoint/2010/main" val="35605063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532625" y="231775"/>
            <a:ext cx="11378148" cy="1153675"/>
          </a:xfrm>
        </p:spPr>
        <p:txBody>
          <a:bodyPr>
            <a:noAutofit/>
          </a:bodyPr>
          <a:lstStyle/>
          <a:p>
            <a:pPr algn="ctr"/>
            <a:r>
              <a:rPr lang="en-US" sz="3600" dirty="0"/>
              <a:t>BEZA  DIDN’T  COIN  THE  WORD  “APOSTASY”</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138224" y="1330438"/>
            <a:ext cx="11950995" cy="5533562"/>
          </a:xfrm>
        </p:spPr>
        <p:txBody>
          <a:bodyPr>
            <a:normAutofit fontScale="77500" lnSpcReduction="20000"/>
          </a:bodyPr>
          <a:lstStyle/>
          <a:p>
            <a:pPr>
              <a:lnSpc>
                <a:spcPct val="120000"/>
              </a:lnSpc>
              <a:spcAft>
                <a:spcPts val="600"/>
              </a:spcAft>
            </a:pPr>
            <a:r>
              <a:rPr lang="en-US" sz="3300" dirty="0" err="1">
                <a:cs typeface="Calibri" panose="020F0502020204030204" pitchFamily="34" charset="0"/>
              </a:rPr>
              <a:t>Beza’s</a:t>
            </a:r>
            <a:r>
              <a:rPr lang="en-US" sz="3300" dirty="0">
                <a:cs typeface="Calibri" panose="020F0502020204030204" pitchFamily="34" charset="0"/>
              </a:rPr>
              <a:t> translation work</a:t>
            </a:r>
          </a:p>
          <a:p>
            <a:pPr marL="0" indent="0">
              <a:lnSpc>
                <a:spcPct val="120000"/>
              </a:lnSpc>
              <a:spcAft>
                <a:spcPts val="600"/>
              </a:spcAft>
              <a:buNone/>
            </a:pPr>
            <a:r>
              <a:rPr lang="en-US" sz="3300" dirty="0">
                <a:cs typeface="Calibri" panose="020F0502020204030204" pitchFamily="34" charset="0"/>
              </a:rPr>
              <a:t>	— He didn’t do an </a:t>
            </a:r>
            <a:r>
              <a:rPr lang="en-US" sz="3300" b="1" dirty="0">
                <a:solidFill>
                  <a:schemeClr val="accent1"/>
                </a:solidFill>
                <a:cs typeface="Calibri" panose="020F0502020204030204" pitchFamily="34" charset="0"/>
              </a:rPr>
              <a:t>English translation</a:t>
            </a:r>
            <a:r>
              <a:rPr lang="en-US" sz="3300" dirty="0">
                <a:cs typeface="Calibri" panose="020F0502020204030204" pitchFamily="34" charset="0"/>
              </a:rPr>
              <a:t>; Beza Bible is Geneva with his notes. </a:t>
            </a:r>
          </a:p>
          <a:p>
            <a:pPr marL="0" indent="0">
              <a:lnSpc>
                <a:spcPct val="120000"/>
              </a:lnSpc>
              <a:spcAft>
                <a:spcPts val="600"/>
              </a:spcAft>
              <a:buNone/>
            </a:pPr>
            <a:r>
              <a:rPr lang="en-US" sz="3300" dirty="0">
                <a:latin typeface="Calibri" panose="020F0502020204030204" pitchFamily="34" charset="0"/>
                <a:cs typeface="Calibri" panose="020F0502020204030204" pitchFamily="34" charset="0"/>
              </a:rPr>
              <a:t>	— His </a:t>
            </a:r>
            <a:r>
              <a:rPr lang="en-US" sz="3300" b="1" dirty="0">
                <a:solidFill>
                  <a:schemeClr val="accent1"/>
                </a:solidFill>
                <a:latin typeface="Calibri" panose="020F0502020204030204" pitchFamily="34" charset="0"/>
                <a:cs typeface="Calibri" panose="020F0502020204030204" pitchFamily="34" charset="0"/>
              </a:rPr>
              <a:t>Latin translation</a:t>
            </a:r>
            <a:r>
              <a:rPr lang="en-US" sz="3300" dirty="0">
                <a:latin typeface="Calibri" panose="020F0502020204030204" pitchFamily="34" charset="0"/>
                <a:cs typeface="Calibri" panose="020F0502020204030204" pitchFamily="34" charset="0"/>
              </a:rPr>
              <a:t> (5 major eds.1556-1598) features </a:t>
            </a:r>
            <a:r>
              <a:rPr lang="en-US" sz="3300" i="1" dirty="0" err="1">
                <a:latin typeface="Calibri" panose="020F0502020204030204" pitchFamily="34" charset="0"/>
                <a:cs typeface="Calibri" panose="020F0502020204030204" pitchFamily="34" charset="0"/>
              </a:rPr>
              <a:t>defectio</a:t>
            </a:r>
            <a:r>
              <a:rPr lang="en-US" sz="3300" dirty="0">
                <a:latin typeface="Calibri" panose="020F0502020204030204" pitchFamily="34" charset="0"/>
                <a:cs typeface="Calibri" panose="020F0502020204030204" pitchFamily="34" charset="0"/>
              </a:rPr>
              <a:t>. </a:t>
            </a:r>
          </a:p>
          <a:p>
            <a:pPr marL="0" indent="0">
              <a:lnSpc>
                <a:spcPct val="120000"/>
              </a:lnSpc>
              <a:spcAft>
                <a:spcPts val="600"/>
              </a:spcAft>
              <a:buNone/>
            </a:pPr>
            <a:r>
              <a:rPr lang="en-US" sz="3300" dirty="0">
                <a:latin typeface="Calibri" panose="020F0502020204030204" pitchFamily="34" charset="0"/>
                <a:cs typeface="Calibri" panose="020F0502020204030204" pitchFamily="34" charset="0"/>
              </a:rPr>
              <a:t>	— His </a:t>
            </a:r>
            <a:r>
              <a:rPr lang="en-US" sz="3300" b="1" dirty="0">
                <a:solidFill>
                  <a:schemeClr val="accent1"/>
                </a:solidFill>
                <a:latin typeface="Calibri" panose="020F0502020204030204" pitchFamily="34" charset="0"/>
                <a:cs typeface="Calibri" panose="020F0502020204030204" pitchFamily="34" charset="0"/>
              </a:rPr>
              <a:t>Latin notes</a:t>
            </a:r>
            <a:r>
              <a:rPr lang="en-US" sz="3300" dirty="0">
                <a:latin typeface="Calibri" panose="020F0502020204030204" pitchFamily="34" charset="0"/>
                <a:cs typeface="Calibri" panose="020F0502020204030204" pitchFamily="34" charset="0"/>
              </a:rPr>
              <a:t> don’t offer </a:t>
            </a:r>
            <a:r>
              <a:rPr lang="en-US" sz="3300" i="1" dirty="0">
                <a:latin typeface="Calibri" panose="020F0502020204030204" pitchFamily="34" charset="0"/>
                <a:cs typeface="Calibri" panose="020F0502020204030204" pitchFamily="34" charset="0"/>
              </a:rPr>
              <a:t>apostasia</a:t>
            </a:r>
            <a:r>
              <a:rPr lang="en-US" sz="3300" dirty="0">
                <a:latin typeface="Calibri" panose="020F0502020204030204" pitchFamily="34" charset="0"/>
                <a:cs typeface="Calibri" panose="020F0502020204030204" pitchFamily="34" charset="0"/>
              </a:rPr>
              <a:t> as transliteration or translation.</a:t>
            </a:r>
            <a:endParaRPr lang="en-US" sz="3300" i="1" dirty="0">
              <a:latin typeface="Calibri" panose="020F0502020204030204" pitchFamily="34" charset="0"/>
              <a:cs typeface="Calibri" panose="020F0502020204030204" pitchFamily="34" charset="0"/>
            </a:endParaRPr>
          </a:p>
          <a:p>
            <a:pPr marL="0" indent="0">
              <a:lnSpc>
                <a:spcPct val="120000"/>
              </a:lnSpc>
              <a:spcAft>
                <a:spcPts val="2400"/>
              </a:spcAft>
              <a:buNone/>
            </a:pPr>
            <a:r>
              <a:rPr lang="en-US" sz="3300" dirty="0">
                <a:latin typeface="Calibri" panose="020F0502020204030204" pitchFamily="34" charset="0"/>
                <a:cs typeface="Calibri" panose="020F0502020204030204" pitchFamily="34" charset="0"/>
              </a:rPr>
              <a:t>	— The revision of Olivetan’s </a:t>
            </a:r>
            <a:r>
              <a:rPr lang="en-US" sz="3300" b="1" dirty="0">
                <a:solidFill>
                  <a:schemeClr val="accent1"/>
                </a:solidFill>
                <a:latin typeface="Calibri" panose="020F0502020204030204" pitchFamily="34" charset="0"/>
                <a:cs typeface="Calibri" panose="020F0502020204030204" pitchFamily="34" charset="0"/>
              </a:rPr>
              <a:t>French version</a:t>
            </a:r>
            <a:r>
              <a:rPr lang="en-US" sz="3300" dirty="0">
                <a:latin typeface="Calibri" panose="020F0502020204030204" pitchFamily="34" charset="0"/>
                <a:cs typeface="Calibri" panose="020F0502020204030204" pitchFamily="34" charset="0"/>
              </a:rPr>
              <a:t> changed </a:t>
            </a:r>
            <a:r>
              <a:rPr lang="en-US" sz="3300" i="1" dirty="0" err="1">
                <a:latin typeface="Calibri" panose="020F0502020204030204" pitchFamily="34" charset="0"/>
                <a:cs typeface="Calibri" panose="020F0502020204030204" pitchFamily="34" charset="0"/>
              </a:rPr>
              <a:t>departement</a:t>
            </a:r>
            <a:r>
              <a:rPr lang="en-US" sz="3300" dirty="0">
                <a:latin typeface="Calibri" panose="020F0502020204030204" pitchFamily="34" charset="0"/>
                <a:cs typeface="Calibri" panose="020F0502020204030204" pitchFamily="34" charset="0"/>
              </a:rPr>
              <a:t> to </a:t>
            </a:r>
            <a:r>
              <a:rPr lang="en-US" sz="3300" i="1" dirty="0" err="1">
                <a:latin typeface="Calibri" panose="020F0502020204030204" pitchFamily="34" charset="0"/>
                <a:cs typeface="Calibri" panose="020F0502020204030204" pitchFamily="34" charset="0"/>
              </a:rPr>
              <a:t>revolte</a:t>
            </a:r>
            <a:r>
              <a:rPr lang="en-US" sz="3300" dirty="0">
                <a:latin typeface="Calibri" panose="020F0502020204030204" pitchFamily="34" charset="0"/>
                <a:cs typeface="Calibri" panose="020F0502020204030204" pitchFamily="34" charset="0"/>
              </a:rPr>
              <a:t>.</a:t>
            </a:r>
          </a:p>
          <a:p>
            <a:pPr>
              <a:lnSpc>
                <a:spcPct val="110000"/>
              </a:lnSpc>
              <a:spcAft>
                <a:spcPts val="600"/>
              </a:spcAft>
            </a:pPr>
            <a:r>
              <a:rPr lang="en-US" sz="3300" dirty="0">
                <a:cs typeface="Calibri" panose="020F0502020204030204" pitchFamily="34" charset="0"/>
              </a:rPr>
              <a:t>Impossible that </a:t>
            </a:r>
            <a:r>
              <a:rPr lang="en-US" sz="3300" dirty="0" err="1">
                <a:cs typeface="Calibri" panose="020F0502020204030204" pitchFamily="34" charset="0"/>
              </a:rPr>
              <a:t>Beza</a:t>
            </a:r>
            <a:r>
              <a:rPr lang="en-US" sz="3300" dirty="0">
                <a:cs typeface="Calibri" panose="020F0502020204030204" pitchFamily="34" charset="0"/>
              </a:rPr>
              <a:t> is source of transliteration </a:t>
            </a:r>
            <a:r>
              <a:rPr lang="en-US" sz="3300" i="1" dirty="0">
                <a:cs typeface="Calibri" panose="020F0502020204030204" pitchFamily="34" charset="0"/>
              </a:rPr>
              <a:t>apostasia</a:t>
            </a:r>
            <a:r>
              <a:rPr lang="en-US" sz="3300" dirty="0">
                <a:cs typeface="Calibri" panose="020F0502020204030204" pitchFamily="34" charset="0"/>
              </a:rPr>
              <a:t> or English word </a:t>
            </a:r>
            <a:r>
              <a:rPr lang="en-US" sz="3300" i="1" dirty="0">
                <a:cs typeface="Calibri" panose="020F0502020204030204" pitchFamily="34" charset="0"/>
              </a:rPr>
              <a:t>apostasy</a:t>
            </a:r>
          </a:p>
          <a:p>
            <a:pPr marL="0" indent="0">
              <a:lnSpc>
                <a:spcPct val="110000"/>
              </a:lnSpc>
              <a:spcAft>
                <a:spcPts val="2400"/>
              </a:spcAft>
              <a:buNone/>
            </a:pPr>
            <a:r>
              <a:rPr lang="en-US" sz="3300" i="1" dirty="0">
                <a:cs typeface="Calibri" panose="020F0502020204030204" pitchFamily="34" charset="0"/>
              </a:rPr>
              <a:t>	— </a:t>
            </a:r>
            <a:r>
              <a:rPr lang="en-US" sz="3300" i="1" dirty="0" err="1">
                <a:cs typeface="Calibri" panose="020F0502020204030204" pitchFamily="34" charset="0"/>
              </a:rPr>
              <a:t>apostasie</a:t>
            </a:r>
            <a:r>
              <a:rPr lang="en-US" sz="3300" dirty="0">
                <a:cs typeface="Calibri" panose="020F0502020204030204" pitchFamily="34" charset="0"/>
              </a:rPr>
              <a:t> French </a:t>
            </a:r>
            <a:r>
              <a:rPr lang="en-US" sz="3300" dirty="0">
                <a:latin typeface="Calibri" panose="020F0502020204030204" pitchFamily="34" charset="0"/>
                <a:cs typeface="Calibri" panose="020F0502020204030204" pitchFamily="34" charset="0"/>
              </a:rPr>
              <a:t>1305</a:t>
            </a:r>
            <a:r>
              <a:rPr lang="en-US" sz="3300" dirty="0">
                <a:cs typeface="Calibri" panose="020F0502020204030204" pitchFamily="34" charset="0"/>
              </a:rPr>
              <a:t>, </a:t>
            </a:r>
            <a:r>
              <a:rPr lang="en-US" sz="3300" i="1" dirty="0">
                <a:cs typeface="Calibri" panose="020F0502020204030204" pitchFamily="34" charset="0"/>
              </a:rPr>
              <a:t>apostasy</a:t>
            </a:r>
            <a:r>
              <a:rPr lang="en-US" sz="3300" dirty="0">
                <a:cs typeface="Calibri" panose="020F0502020204030204" pitchFamily="34" charset="0"/>
              </a:rPr>
              <a:t> Wycliffe late </a:t>
            </a:r>
            <a:r>
              <a:rPr lang="en-US" sz="3300" dirty="0">
                <a:latin typeface="Calibri" panose="020F0502020204030204" pitchFamily="34" charset="0"/>
                <a:cs typeface="Calibri" panose="020F0502020204030204" pitchFamily="34" charset="0"/>
              </a:rPr>
              <a:t>1300</a:t>
            </a:r>
            <a:r>
              <a:rPr lang="en-US" sz="3300" dirty="0">
                <a:cs typeface="Calibri" panose="020F0502020204030204" pitchFamily="34" charset="0"/>
              </a:rPr>
              <a:t>s, </a:t>
            </a:r>
            <a:r>
              <a:rPr lang="en-US" sz="3300" i="1" dirty="0">
                <a:cs typeface="Calibri" panose="020F0502020204030204" pitchFamily="34" charset="0"/>
              </a:rPr>
              <a:t>apostasia</a:t>
            </a:r>
            <a:r>
              <a:rPr lang="en-US" sz="3300" dirty="0">
                <a:cs typeface="Calibri" panose="020F0502020204030204" pitchFamily="34" charset="0"/>
              </a:rPr>
              <a:t> Latin </a:t>
            </a:r>
            <a:r>
              <a:rPr lang="en-US" sz="3300" dirty="0">
                <a:latin typeface="Calibri" panose="020F0502020204030204" pitchFamily="34" charset="0"/>
                <a:cs typeface="Calibri" panose="020F0502020204030204" pitchFamily="34" charset="0"/>
              </a:rPr>
              <a:t>4</a:t>
            </a:r>
            <a:r>
              <a:rPr lang="en-US" sz="3300" baseline="30000" dirty="0">
                <a:latin typeface="Calibri" panose="020F0502020204030204" pitchFamily="34" charset="0"/>
                <a:cs typeface="Calibri" panose="020F0502020204030204" pitchFamily="34" charset="0"/>
              </a:rPr>
              <a:t>th</a:t>
            </a:r>
            <a:r>
              <a:rPr lang="en-US" sz="3300" dirty="0">
                <a:latin typeface="Calibri" panose="020F0502020204030204" pitchFamily="34" charset="0"/>
                <a:cs typeface="Calibri" panose="020F0502020204030204" pitchFamily="34" charset="0"/>
              </a:rPr>
              <a:t> cent</a:t>
            </a:r>
            <a:endParaRPr lang="en-US" sz="3300" dirty="0">
              <a:cs typeface="Calibri" panose="020F0502020204030204" pitchFamily="34" charset="0"/>
            </a:endParaRPr>
          </a:p>
          <a:p>
            <a:pPr>
              <a:lnSpc>
                <a:spcPct val="110000"/>
              </a:lnSpc>
              <a:spcAft>
                <a:spcPts val="600"/>
              </a:spcAft>
            </a:pPr>
            <a:r>
              <a:rPr lang="en-US" sz="3300" dirty="0" err="1">
                <a:cs typeface="Calibri" panose="020F0502020204030204" pitchFamily="34" charset="0"/>
              </a:rPr>
              <a:t>Beza’s</a:t>
            </a:r>
            <a:r>
              <a:rPr lang="en-US" sz="3300" dirty="0">
                <a:cs typeface="Calibri" panose="020F0502020204030204" pitchFamily="34" charset="0"/>
              </a:rPr>
              <a:t> role</a:t>
            </a:r>
          </a:p>
          <a:p>
            <a:pPr marL="0" indent="0">
              <a:lnSpc>
                <a:spcPct val="110000"/>
              </a:lnSpc>
              <a:spcAft>
                <a:spcPts val="600"/>
              </a:spcAft>
              <a:buNone/>
            </a:pPr>
            <a:r>
              <a:rPr lang="en-US" sz="3300" dirty="0">
                <a:cs typeface="Calibri" panose="020F0502020204030204" pitchFamily="34" charset="0"/>
              </a:rPr>
              <a:t>	— Not the source of </a:t>
            </a:r>
            <a:r>
              <a:rPr lang="en-US" sz="3300" b="1" dirty="0">
                <a:solidFill>
                  <a:schemeClr val="accent1"/>
                </a:solidFill>
                <a:cs typeface="Calibri" panose="020F0502020204030204" pitchFamily="34" charset="0"/>
              </a:rPr>
              <a:t>word</a:t>
            </a:r>
            <a:r>
              <a:rPr lang="en-US" sz="3300" dirty="0">
                <a:cs typeface="Calibri" panose="020F0502020204030204" pitchFamily="34" charset="0"/>
              </a:rPr>
              <a:t> </a:t>
            </a:r>
            <a:r>
              <a:rPr lang="en-US" sz="3300" i="1" dirty="0">
                <a:cs typeface="Calibri" panose="020F0502020204030204" pitchFamily="34" charset="0"/>
              </a:rPr>
              <a:t>apostasy, </a:t>
            </a:r>
            <a:r>
              <a:rPr lang="en-US" sz="3300" b="1" dirty="0">
                <a:solidFill>
                  <a:schemeClr val="accent1"/>
                </a:solidFill>
                <a:cs typeface="Calibri" panose="020F0502020204030204" pitchFamily="34" charset="0"/>
              </a:rPr>
              <a:t>transliteration</a:t>
            </a:r>
            <a:r>
              <a:rPr lang="en-US" sz="3300" dirty="0">
                <a:cs typeface="Calibri" panose="020F0502020204030204" pitchFamily="34" charset="0"/>
              </a:rPr>
              <a:t> </a:t>
            </a:r>
            <a:r>
              <a:rPr lang="en-US" sz="3300" i="1" dirty="0">
                <a:cs typeface="Calibri" panose="020F0502020204030204" pitchFamily="34" charset="0"/>
              </a:rPr>
              <a:t>apostasia</a:t>
            </a:r>
            <a:r>
              <a:rPr lang="en-US" sz="3300" dirty="0">
                <a:cs typeface="Calibri" panose="020F0502020204030204" pitchFamily="34" charset="0"/>
              </a:rPr>
              <a:t>, </a:t>
            </a:r>
            <a:r>
              <a:rPr lang="en-US" sz="3300" b="1" dirty="0">
                <a:solidFill>
                  <a:schemeClr val="accent1"/>
                </a:solidFill>
                <a:cs typeface="Calibri" panose="020F0502020204030204" pitchFamily="34" charset="0"/>
              </a:rPr>
              <a:t>concept</a:t>
            </a:r>
            <a:r>
              <a:rPr lang="en-US" sz="3300" dirty="0">
                <a:cs typeface="Calibri" panose="020F0502020204030204" pitchFamily="34" charset="0"/>
              </a:rPr>
              <a:t> of </a:t>
            </a:r>
            <a:r>
              <a:rPr lang="en-US" sz="3300" i="1" dirty="0">
                <a:cs typeface="Calibri" panose="020F0502020204030204" pitchFamily="34" charset="0"/>
              </a:rPr>
              <a:t>apostasy</a:t>
            </a:r>
            <a:r>
              <a:rPr lang="en-US" sz="3300" dirty="0">
                <a:cs typeface="Calibri" panose="020F0502020204030204" pitchFamily="34" charset="0"/>
              </a:rPr>
              <a:t>.</a:t>
            </a:r>
          </a:p>
          <a:p>
            <a:pPr marL="0" indent="0">
              <a:lnSpc>
                <a:spcPct val="110000"/>
              </a:lnSpc>
              <a:spcAft>
                <a:spcPts val="600"/>
              </a:spcAft>
              <a:buNone/>
            </a:pPr>
            <a:r>
              <a:rPr lang="en-US" sz="3300" dirty="0">
                <a:cs typeface="Calibri" panose="020F0502020204030204" pitchFamily="34" charset="0"/>
              </a:rPr>
              <a:t>	— Leader in non-departure (non dissension) translations in Latin and French </a:t>
            </a:r>
          </a:p>
          <a:p>
            <a:pPr>
              <a:lnSpc>
                <a:spcPct val="110000"/>
              </a:lnSpc>
              <a:spcAft>
                <a:spcPts val="2400"/>
              </a:spcAft>
            </a:pPr>
            <a:endParaRPr lang="en-US" sz="3100" dirty="0">
              <a:cs typeface="Calibri" panose="020F0502020204030204" pitchFamily="34" charset="0"/>
            </a:endParaRPr>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294859" y="500414"/>
            <a:ext cx="685800" cy="685800"/>
          </a:xfrm>
          <a:prstGeom prst="rect">
            <a:avLst/>
          </a:prstGeom>
        </p:spPr>
      </p:pic>
    </p:spTree>
    <p:extLst>
      <p:ext uri="{BB962C8B-B14F-4D97-AF65-F5344CB8AC3E}">
        <p14:creationId xmlns:p14="http://schemas.microsoft.com/office/powerpoint/2010/main" val="28829146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211341" y="231775"/>
            <a:ext cx="11378148" cy="1153675"/>
          </a:xfrm>
        </p:spPr>
        <p:txBody>
          <a:bodyPr>
            <a:noAutofit/>
          </a:bodyPr>
          <a:lstStyle/>
          <a:p>
            <a:pPr algn="ctr"/>
            <a:r>
              <a:rPr lang="en-US" sz="3600" dirty="0"/>
              <a:t>WHY  WAS  “DEPARTURE”  REPLACED?</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914399" y="1686628"/>
            <a:ext cx="10380459" cy="4672325"/>
          </a:xfrm>
        </p:spPr>
        <p:txBody>
          <a:bodyPr>
            <a:normAutofit fontScale="92500" lnSpcReduction="20000"/>
          </a:bodyPr>
          <a:lstStyle/>
          <a:p>
            <a:pPr>
              <a:lnSpc>
                <a:spcPct val="110000"/>
              </a:lnSpc>
              <a:spcAft>
                <a:spcPts val="2400"/>
              </a:spcAft>
            </a:pPr>
            <a:r>
              <a:rPr lang="en-US" sz="3300" dirty="0">
                <a:cs typeface="Calibri" panose="020F0502020204030204" pitchFamily="34" charset="0"/>
              </a:rPr>
              <a:t>One — the meaning of </a:t>
            </a:r>
            <a:r>
              <a:rPr lang="en-US" sz="3300" b="1" i="1" dirty="0">
                <a:solidFill>
                  <a:schemeClr val="accent1"/>
                </a:solidFill>
                <a:cs typeface="Calibri" panose="020F0502020204030204" pitchFamily="34" charset="0"/>
              </a:rPr>
              <a:t>departure</a:t>
            </a:r>
            <a:r>
              <a:rPr lang="en-US" sz="3300" dirty="0">
                <a:cs typeface="Calibri" panose="020F0502020204030204" pitchFamily="34" charset="0"/>
              </a:rPr>
              <a:t> had shifted from “dissension” to “physical departure” making it an ambiguous translation at best</a:t>
            </a:r>
          </a:p>
          <a:p>
            <a:pPr>
              <a:lnSpc>
                <a:spcPct val="110000"/>
              </a:lnSpc>
              <a:spcAft>
                <a:spcPts val="2400"/>
              </a:spcAft>
            </a:pPr>
            <a:r>
              <a:rPr lang="en-US" sz="3300" dirty="0">
                <a:cs typeface="Calibri" panose="020F0502020204030204" pitchFamily="34" charset="0"/>
              </a:rPr>
              <a:t>Two — the Reformation attention to the Scriptures had determined that the term </a:t>
            </a:r>
            <a:r>
              <a:rPr lang="en-US" sz="3300" b="1" i="1" dirty="0">
                <a:solidFill>
                  <a:schemeClr val="accent1"/>
                </a:solidFill>
                <a:cs typeface="Calibri" panose="020F0502020204030204" pitchFamily="34" charset="0"/>
              </a:rPr>
              <a:t>departure</a:t>
            </a:r>
            <a:r>
              <a:rPr lang="en-US" sz="3300" b="1" dirty="0">
                <a:solidFill>
                  <a:schemeClr val="accent1"/>
                </a:solidFill>
                <a:cs typeface="Calibri" panose="020F0502020204030204" pitchFamily="34" charset="0"/>
              </a:rPr>
              <a:t> (dissension)</a:t>
            </a:r>
            <a:r>
              <a:rPr lang="en-US" sz="3300" dirty="0">
                <a:cs typeface="Calibri" panose="020F0502020204030204" pitchFamily="34" charset="0"/>
              </a:rPr>
              <a:t> was not strong enough to convey the truth of </a:t>
            </a:r>
            <a:r>
              <a:rPr lang="en-US" sz="3300" dirty="0">
                <a:latin typeface="Calibri" panose="020F0502020204030204" pitchFamily="34" charset="0"/>
                <a:cs typeface="Calibri" panose="020F0502020204030204" pitchFamily="34" charset="0"/>
              </a:rPr>
              <a:t>2</a:t>
            </a:r>
            <a:r>
              <a:rPr lang="en-US" sz="3300" dirty="0">
                <a:cs typeface="Calibri" panose="020F0502020204030204" pitchFamily="34" charset="0"/>
              </a:rPr>
              <a:t> </a:t>
            </a:r>
            <a:r>
              <a:rPr lang="en-US" sz="3300" dirty="0" err="1">
                <a:cs typeface="Calibri" panose="020F0502020204030204" pitchFamily="34" charset="0"/>
              </a:rPr>
              <a:t>Thess</a:t>
            </a:r>
            <a:r>
              <a:rPr lang="en-US" sz="3300" dirty="0">
                <a:cs typeface="Calibri" panose="020F0502020204030204" pitchFamily="34" charset="0"/>
              </a:rPr>
              <a:t> </a:t>
            </a:r>
            <a:r>
              <a:rPr lang="en-US" sz="3300" dirty="0">
                <a:latin typeface="Calibri" panose="020F0502020204030204" pitchFamily="34" charset="0"/>
                <a:cs typeface="Calibri" panose="020F0502020204030204" pitchFamily="34" charset="0"/>
              </a:rPr>
              <a:t>2:3</a:t>
            </a:r>
            <a:r>
              <a:rPr lang="en-US" sz="3300" dirty="0">
                <a:cs typeface="Calibri" panose="020F0502020204030204" pitchFamily="34" charset="0"/>
              </a:rPr>
              <a:t>. </a:t>
            </a:r>
          </a:p>
          <a:p>
            <a:pPr>
              <a:lnSpc>
                <a:spcPct val="110000"/>
              </a:lnSpc>
              <a:spcAft>
                <a:spcPts val="2400"/>
              </a:spcAft>
            </a:pPr>
            <a:r>
              <a:rPr lang="en-US" sz="3300" dirty="0">
                <a:cs typeface="Calibri" panose="020F0502020204030204" pitchFamily="34" charset="0"/>
              </a:rPr>
              <a:t>They turned to terms like </a:t>
            </a:r>
            <a:r>
              <a:rPr lang="en-US" sz="3300" i="1" dirty="0">
                <a:cs typeface="Calibri" panose="020F0502020204030204" pitchFamily="34" charset="0"/>
              </a:rPr>
              <a:t>revolt</a:t>
            </a:r>
            <a:r>
              <a:rPr lang="en-US" sz="3300" dirty="0">
                <a:cs typeface="Calibri" panose="020F0502020204030204" pitchFamily="34" charset="0"/>
              </a:rPr>
              <a:t>, </a:t>
            </a:r>
            <a:r>
              <a:rPr lang="en-US" sz="3300" i="1" dirty="0">
                <a:cs typeface="Calibri" panose="020F0502020204030204" pitchFamily="34" charset="0"/>
              </a:rPr>
              <a:t>rebellion</a:t>
            </a:r>
            <a:r>
              <a:rPr lang="en-US" sz="3300" dirty="0">
                <a:cs typeface="Calibri" panose="020F0502020204030204" pitchFamily="34" charset="0"/>
              </a:rPr>
              <a:t>, and </a:t>
            </a:r>
            <a:r>
              <a:rPr lang="en-US" sz="3300" i="1" dirty="0">
                <a:cs typeface="Calibri" panose="020F0502020204030204" pitchFamily="34" charset="0"/>
              </a:rPr>
              <a:t>apostasy</a:t>
            </a:r>
            <a:r>
              <a:rPr lang="en-US" sz="3300" dirty="0">
                <a:cs typeface="Calibri" panose="020F0502020204030204" pitchFamily="34" charset="0"/>
              </a:rPr>
              <a:t> to convey the magnitude and the boldfaced wickedness of the end-times departure from God.</a:t>
            </a:r>
            <a:endParaRPr lang="en-US" sz="3100" dirty="0">
              <a:cs typeface="Calibri" panose="020F0502020204030204" pitchFamily="34" charset="0"/>
            </a:endParaRPr>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294859" y="500414"/>
            <a:ext cx="685800" cy="685800"/>
          </a:xfrm>
          <a:prstGeom prst="rect">
            <a:avLst/>
          </a:prstGeom>
        </p:spPr>
      </p:pic>
    </p:spTree>
    <p:extLst>
      <p:ext uri="{BB962C8B-B14F-4D97-AF65-F5344CB8AC3E}">
        <p14:creationId xmlns:p14="http://schemas.microsoft.com/office/powerpoint/2010/main" val="19002729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84940" y="228872"/>
            <a:ext cx="12001389" cy="1153675"/>
          </a:xfrm>
        </p:spPr>
        <p:txBody>
          <a:bodyPr>
            <a:noAutofit/>
          </a:bodyPr>
          <a:lstStyle/>
          <a:p>
            <a:pPr algn="ctr"/>
            <a:r>
              <a:rPr lang="en-US" sz="3600" dirty="0"/>
              <a:t>THERE  NEVER  WAS  A  PHYSICAL-DEPARTURE  TRADITION</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400611" y="1762513"/>
            <a:ext cx="11685718" cy="4674799"/>
          </a:xfrm>
        </p:spPr>
        <p:txBody>
          <a:bodyPr>
            <a:normAutofit/>
          </a:bodyPr>
          <a:lstStyle/>
          <a:p>
            <a:pPr>
              <a:lnSpc>
                <a:spcPct val="110000"/>
              </a:lnSpc>
              <a:spcAft>
                <a:spcPts val="2400"/>
              </a:spcAft>
            </a:pPr>
            <a:r>
              <a:rPr lang="en-US" sz="3300" dirty="0">
                <a:cs typeface="Calibri" panose="020F0502020204030204" pitchFamily="34" charset="0"/>
              </a:rPr>
              <a:t>Non-</a:t>
            </a:r>
            <a:r>
              <a:rPr lang="en-US" sz="3300" i="1" dirty="0">
                <a:cs typeface="Calibri" panose="020F0502020204030204" pitchFamily="34" charset="0"/>
              </a:rPr>
              <a:t>departure</a:t>
            </a:r>
            <a:r>
              <a:rPr lang="en-US" sz="3300" dirty="0">
                <a:cs typeface="Calibri" panose="020F0502020204030204" pitchFamily="34" charset="0"/>
              </a:rPr>
              <a:t> translations date back to </a:t>
            </a:r>
            <a:r>
              <a:rPr lang="en-US" sz="3300" dirty="0">
                <a:latin typeface="Calibri" panose="020F0502020204030204" pitchFamily="34" charset="0"/>
                <a:cs typeface="Calibri" panose="020F0502020204030204" pitchFamily="34" charset="0"/>
              </a:rPr>
              <a:t>1300</a:t>
            </a:r>
            <a:r>
              <a:rPr lang="en-US" sz="3300" dirty="0">
                <a:cs typeface="Calibri" panose="020F0502020204030204" pitchFamily="34" charset="0"/>
              </a:rPr>
              <a:t> in English</a:t>
            </a:r>
          </a:p>
          <a:p>
            <a:pPr>
              <a:lnSpc>
                <a:spcPct val="110000"/>
              </a:lnSpc>
              <a:spcAft>
                <a:spcPts val="2400"/>
              </a:spcAft>
            </a:pPr>
            <a:r>
              <a:rPr lang="en-US" sz="3300" i="1" dirty="0">
                <a:cs typeface="Calibri" panose="020F0502020204030204" pitchFamily="34" charset="0"/>
              </a:rPr>
              <a:t>Departure</a:t>
            </a:r>
            <a:r>
              <a:rPr lang="en-US" sz="3300" dirty="0">
                <a:cs typeface="Calibri" panose="020F0502020204030204" pitchFamily="34" charset="0"/>
              </a:rPr>
              <a:t> in English versions meant “dissension, falling away”</a:t>
            </a:r>
          </a:p>
          <a:p>
            <a:pPr>
              <a:lnSpc>
                <a:spcPct val="110000"/>
              </a:lnSpc>
              <a:spcAft>
                <a:spcPts val="2400"/>
              </a:spcAft>
            </a:pPr>
            <a:r>
              <a:rPr lang="en-US" sz="3300" dirty="0">
                <a:cs typeface="Calibri" panose="020F0502020204030204" pitchFamily="34" charset="0"/>
              </a:rPr>
              <a:t>Jerome meant “rebellion” with the translation </a:t>
            </a:r>
            <a:r>
              <a:rPr lang="en-US" sz="3300" i="1" dirty="0" err="1">
                <a:cs typeface="Calibri" panose="020F0502020204030204" pitchFamily="34" charset="0"/>
              </a:rPr>
              <a:t>discessio</a:t>
            </a:r>
            <a:endParaRPr lang="en-US" sz="3300" i="1" dirty="0">
              <a:cs typeface="Calibri" panose="020F0502020204030204" pitchFamily="34" charset="0"/>
            </a:endParaRPr>
          </a:p>
          <a:p>
            <a:pPr>
              <a:lnSpc>
                <a:spcPct val="110000"/>
              </a:lnSpc>
              <a:spcAft>
                <a:spcPts val="2400"/>
              </a:spcAft>
            </a:pPr>
            <a:r>
              <a:rPr lang="en-US" sz="3300" dirty="0">
                <a:cs typeface="Calibri" panose="020F0502020204030204" pitchFamily="34" charset="0"/>
              </a:rPr>
              <a:t>German had “falling away, turning away” readings back to </a:t>
            </a:r>
            <a:r>
              <a:rPr lang="en-US" sz="3300" dirty="0">
                <a:latin typeface="Calibri" panose="020F0502020204030204" pitchFamily="34" charset="0"/>
                <a:cs typeface="Calibri" panose="020F0502020204030204" pitchFamily="34" charset="0"/>
              </a:rPr>
              <a:t>350</a:t>
            </a:r>
          </a:p>
          <a:p>
            <a:pPr>
              <a:lnSpc>
                <a:spcPct val="110000"/>
              </a:lnSpc>
              <a:spcAft>
                <a:spcPts val="2400"/>
              </a:spcAft>
            </a:pPr>
            <a:r>
              <a:rPr lang="en-US" sz="3300" i="1" dirty="0">
                <a:cs typeface="Calibri" panose="020F0502020204030204" pitchFamily="34" charset="0"/>
              </a:rPr>
              <a:t>Departure</a:t>
            </a:r>
            <a:r>
              <a:rPr lang="en-US" sz="3300" dirty="0">
                <a:cs typeface="Calibri" panose="020F0502020204030204" pitchFamily="34" charset="0"/>
              </a:rPr>
              <a:t> was a subset of the </a:t>
            </a:r>
            <a:r>
              <a:rPr lang="en-US" sz="3300" i="1" dirty="0">
                <a:cs typeface="Calibri" panose="020F0502020204030204" pitchFamily="34" charset="0"/>
              </a:rPr>
              <a:t>apostasy</a:t>
            </a:r>
            <a:r>
              <a:rPr lang="en-US" sz="3300" dirty="0">
                <a:cs typeface="Calibri" panose="020F0502020204030204" pitchFamily="34" charset="0"/>
              </a:rPr>
              <a:t>/</a:t>
            </a:r>
            <a:r>
              <a:rPr lang="en-US" sz="3300" i="1" dirty="0">
                <a:cs typeface="Calibri" panose="020F0502020204030204" pitchFamily="34" charset="0"/>
              </a:rPr>
              <a:t>rebellion</a:t>
            </a:r>
            <a:r>
              <a:rPr lang="en-US" sz="3300" dirty="0">
                <a:cs typeface="Calibri" panose="020F0502020204030204" pitchFamily="34" charset="0"/>
              </a:rPr>
              <a:t> tradition</a:t>
            </a:r>
            <a:endParaRPr lang="en-US" sz="3100" dirty="0">
              <a:cs typeface="Calibri" panose="020F0502020204030204" pitchFamily="34" charset="0"/>
            </a:endParaRPr>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242694" y="1573601"/>
            <a:ext cx="685800" cy="685800"/>
          </a:xfrm>
          <a:prstGeom prst="rect">
            <a:avLst/>
          </a:prstGeom>
        </p:spPr>
      </p:pic>
    </p:spTree>
    <p:extLst>
      <p:ext uri="{BB962C8B-B14F-4D97-AF65-F5344CB8AC3E}">
        <p14:creationId xmlns:p14="http://schemas.microsoft.com/office/powerpoint/2010/main" val="1486145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219740" y="435935"/>
            <a:ext cx="11972260" cy="1153675"/>
          </a:xfrm>
        </p:spPr>
        <p:txBody>
          <a:bodyPr>
            <a:noAutofit/>
          </a:bodyPr>
          <a:lstStyle/>
          <a:p>
            <a:pPr algn="ctr"/>
            <a:r>
              <a:rPr lang="en-US" sz="3600" dirty="0"/>
              <a:t>NO  FATHER  MENTIONED  PHYSICAL  DEPARTURE</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414133" y="2026186"/>
            <a:ext cx="11685718" cy="4395879"/>
          </a:xfrm>
        </p:spPr>
        <p:txBody>
          <a:bodyPr>
            <a:normAutofit/>
          </a:bodyPr>
          <a:lstStyle/>
          <a:p>
            <a:pPr>
              <a:lnSpc>
                <a:spcPct val="110000"/>
              </a:lnSpc>
              <a:spcAft>
                <a:spcPts val="2400"/>
              </a:spcAft>
            </a:pPr>
            <a:r>
              <a:rPr lang="en-US" sz="3300" dirty="0">
                <a:cs typeface="Calibri" panose="020F0502020204030204" pitchFamily="34" charset="0"/>
              </a:rPr>
              <a:t>No father taught, opposed, or mentioned the sense of physical departure when addressing </a:t>
            </a:r>
            <a:r>
              <a:rPr lang="en-US" sz="3300" i="1" dirty="0">
                <a:cs typeface="Calibri" panose="020F0502020204030204" pitchFamily="34" charset="0"/>
              </a:rPr>
              <a:t>apostasia</a:t>
            </a:r>
            <a:r>
              <a:rPr lang="en-US" sz="3300" dirty="0">
                <a:cs typeface="Calibri" panose="020F0502020204030204" pitchFamily="34" charset="0"/>
              </a:rPr>
              <a:t> in </a:t>
            </a:r>
            <a:r>
              <a:rPr lang="en-US" sz="3300" dirty="0">
                <a:latin typeface="Calibri" panose="020F0502020204030204" pitchFamily="34" charset="0"/>
                <a:cs typeface="Calibri" panose="020F0502020204030204" pitchFamily="34" charset="0"/>
              </a:rPr>
              <a:t>2</a:t>
            </a:r>
            <a:r>
              <a:rPr lang="en-US" sz="3300" dirty="0">
                <a:cs typeface="Calibri" panose="020F0502020204030204" pitchFamily="34" charset="0"/>
              </a:rPr>
              <a:t> Thessalonians </a:t>
            </a:r>
            <a:r>
              <a:rPr lang="en-US" sz="3300" dirty="0">
                <a:latin typeface="Calibri" panose="020F0502020204030204" pitchFamily="34" charset="0"/>
                <a:cs typeface="Calibri" panose="020F0502020204030204" pitchFamily="34" charset="0"/>
              </a:rPr>
              <a:t>2:3.</a:t>
            </a:r>
          </a:p>
          <a:p>
            <a:pPr>
              <a:lnSpc>
                <a:spcPct val="110000"/>
              </a:lnSpc>
              <a:spcAft>
                <a:spcPts val="2400"/>
              </a:spcAft>
            </a:pPr>
            <a:r>
              <a:rPr lang="en-US" sz="3300" dirty="0">
                <a:cs typeface="Calibri" panose="020F0502020204030204" pitchFamily="34" charset="0"/>
              </a:rPr>
              <a:t>The fathers universally understood and taught either </a:t>
            </a:r>
            <a:r>
              <a:rPr lang="en-US" sz="3300" b="1" dirty="0">
                <a:solidFill>
                  <a:schemeClr val="accent1"/>
                </a:solidFill>
                <a:cs typeface="Calibri" panose="020F0502020204030204" pitchFamily="34" charset="0"/>
              </a:rPr>
              <a:t>political rebellion</a:t>
            </a:r>
            <a:r>
              <a:rPr lang="en-US" sz="3300" dirty="0">
                <a:cs typeface="Calibri" panose="020F0502020204030204" pitchFamily="34" charset="0"/>
              </a:rPr>
              <a:t> or </a:t>
            </a:r>
            <a:r>
              <a:rPr lang="en-US" sz="3300" b="1" dirty="0">
                <a:solidFill>
                  <a:schemeClr val="accent1"/>
                </a:solidFill>
                <a:cs typeface="Calibri" panose="020F0502020204030204" pitchFamily="34" charset="0"/>
              </a:rPr>
              <a:t>religious apostasy.</a:t>
            </a:r>
          </a:p>
          <a:p>
            <a:pPr>
              <a:lnSpc>
                <a:spcPct val="110000"/>
              </a:lnSpc>
              <a:spcAft>
                <a:spcPts val="600"/>
              </a:spcAft>
            </a:pPr>
            <a:r>
              <a:rPr lang="en-US" sz="3300" dirty="0">
                <a:cs typeface="Calibri" panose="020F0502020204030204" pitchFamily="34" charset="0"/>
              </a:rPr>
              <a:t>The apostasy was seen in connection with the antichrist. He would lead the world in rebellion against God.</a:t>
            </a:r>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242694" y="1340386"/>
            <a:ext cx="685800" cy="685800"/>
          </a:xfrm>
          <a:prstGeom prst="rect">
            <a:avLst/>
          </a:prstGeom>
        </p:spPr>
      </p:pic>
    </p:spTree>
    <p:extLst>
      <p:ext uri="{BB962C8B-B14F-4D97-AF65-F5344CB8AC3E}">
        <p14:creationId xmlns:p14="http://schemas.microsoft.com/office/powerpoint/2010/main" val="337026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109870" y="186711"/>
            <a:ext cx="11972260" cy="1153675"/>
          </a:xfrm>
        </p:spPr>
        <p:txBody>
          <a:bodyPr>
            <a:noAutofit/>
          </a:bodyPr>
          <a:lstStyle/>
          <a:p>
            <a:pPr algn="ctr"/>
            <a:r>
              <a:rPr lang="en-US" sz="5400" dirty="0"/>
              <a:t>WELL ... THAT’S  A  WRAP!</a:t>
            </a:r>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242694" y="1340386"/>
            <a:ext cx="685800" cy="685800"/>
          </a:xfrm>
          <a:prstGeom prst="rect">
            <a:avLst/>
          </a:prstGeom>
        </p:spPr>
      </p:pic>
      <p:pic>
        <p:nvPicPr>
          <p:cNvPr id="9" name="Picture 8">
            <a:extLst>
              <a:ext uri="{FF2B5EF4-FFF2-40B4-BE49-F238E27FC236}">
                <a16:creationId xmlns:a16="http://schemas.microsoft.com/office/drawing/2014/main" id="{B291E56F-9306-4BEB-F632-DB83CE036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0475" y="2026186"/>
            <a:ext cx="4543647" cy="4273868"/>
          </a:xfrm>
          <a:prstGeom prst="rect">
            <a:avLst/>
          </a:prstGeom>
        </p:spPr>
      </p:pic>
      <p:pic>
        <p:nvPicPr>
          <p:cNvPr id="12" name="Picture 11">
            <a:extLst>
              <a:ext uri="{FF2B5EF4-FFF2-40B4-BE49-F238E27FC236}">
                <a16:creationId xmlns:a16="http://schemas.microsoft.com/office/drawing/2014/main" id="{CDA9C8AF-749F-FEE9-62FF-C9A105B75A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18141" flipH="1">
            <a:off x="1572246" y="3242930"/>
            <a:ext cx="2921782" cy="2830476"/>
          </a:xfrm>
          <a:prstGeom prst="rect">
            <a:avLst/>
          </a:prstGeom>
        </p:spPr>
      </p:pic>
    </p:spTree>
    <p:extLst>
      <p:ext uri="{BB962C8B-B14F-4D97-AF65-F5344CB8AC3E}">
        <p14:creationId xmlns:p14="http://schemas.microsoft.com/office/powerpoint/2010/main" val="25720426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109870" y="98263"/>
            <a:ext cx="11972260" cy="1153675"/>
          </a:xfrm>
        </p:spPr>
        <p:txBody>
          <a:bodyPr>
            <a:noAutofit/>
          </a:bodyPr>
          <a:lstStyle/>
          <a:p>
            <a:pPr algn="ctr"/>
            <a:r>
              <a:rPr lang="en-US" sz="3600" dirty="0"/>
              <a:t>INVESTIGATION  METHODOLOGY</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454892" y="1456099"/>
            <a:ext cx="9667303" cy="3477408"/>
          </a:xfrm>
        </p:spPr>
        <p:txBody>
          <a:bodyPr>
            <a:normAutofit/>
          </a:bodyPr>
          <a:lstStyle/>
          <a:p>
            <a:pPr>
              <a:lnSpc>
                <a:spcPct val="110000"/>
              </a:lnSpc>
              <a:spcAft>
                <a:spcPts val="1800"/>
              </a:spcAft>
            </a:pPr>
            <a:r>
              <a:rPr lang="en-US" sz="2800" i="1" dirty="0">
                <a:cs typeface="Calibri" panose="020F0502020204030204" pitchFamily="34" charset="0"/>
              </a:rPr>
              <a:t>sola scriptura</a:t>
            </a:r>
            <a:r>
              <a:rPr lang="en-US" sz="2800" dirty="0">
                <a:cs typeface="Calibri" panose="020F0502020204030204" pitchFamily="34" charset="0"/>
              </a:rPr>
              <a:t> is the heart cry of the Reformation</a:t>
            </a:r>
            <a:endParaRPr lang="en-US" sz="2800" dirty="0">
              <a:latin typeface="Calibri" panose="020F0502020204030204" pitchFamily="34" charset="0"/>
              <a:cs typeface="Calibri" panose="020F0502020204030204" pitchFamily="34" charset="0"/>
            </a:endParaRPr>
          </a:p>
          <a:p>
            <a:pPr>
              <a:lnSpc>
                <a:spcPct val="110000"/>
              </a:lnSpc>
              <a:spcAft>
                <a:spcPts val="0"/>
              </a:spcAft>
            </a:pPr>
            <a:r>
              <a:rPr lang="en-US" sz="2800" dirty="0">
                <a:cs typeface="Calibri" panose="020F0502020204030204" pitchFamily="34" charset="0"/>
              </a:rPr>
              <a:t>But this vital investigation principle needs a corollary</a:t>
            </a:r>
          </a:p>
          <a:p>
            <a:pPr marL="0" indent="0">
              <a:lnSpc>
                <a:spcPct val="110000"/>
              </a:lnSpc>
              <a:spcAft>
                <a:spcPts val="0"/>
              </a:spcAft>
              <a:buNone/>
            </a:pPr>
            <a:r>
              <a:rPr lang="en-US" sz="2800" i="1" dirty="0">
                <a:cs typeface="Calibri" panose="020F0502020204030204" pitchFamily="34" charset="0"/>
              </a:rPr>
              <a:t>	— sola </a:t>
            </a:r>
            <a:r>
              <a:rPr lang="en-US" sz="2800" i="1" dirty="0" err="1">
                <a:cs typeface="Calibri" panose="020F0502020204030204" pitchFamily="34" charset="0"/>
              </a:rPr>
              <a:t>facta</a:t>
            </a:r>
            <a:r>
              <a:rPr lang="en-US" sz="2800" i="1" dirty="0">
                <a:cs typeface="Calibri" panose="020F0502020204030204" pitchFamily="34" charset="0"/>
              </a:rPr>
              <a:t> et omnia </a:t>
            </a:r>
            <a:r>
              <a:rPr lang="en-US" sz="2800" i="1" dirty="0" err="1">
                <a:cs typeface="Calibri" panose="020F0502020204030204" pitchFamily="34" charset="0"/>
              </a:rPr>
              <a:t>facta</a:t>
            </a:r>
            <a:endParaRPr lang="en-US" sz="2800" i="1" dirty="0">
              <a:cs typeface="Calibri" panose="020F0502020204030204" pitchFamily="34" charset="0"/>
            </a:endParaRPr>
          </a:p>
          <a:p>
            <a:pPr marL="0" indent="0">
              <a:lnSpc>
                <a:spcPct val="110000"/>
              </a:lnSpc>
              <a:spcAft>
                <a:spcPts val="1800"/>
              </a:spcAft>
              <a:buNone/>
            </a:pPr>
            <a:r>
              <a:rPr lang="en-US" sz="2800" dirty="0">
                <a:cs typeface="Calibri" panose="020F0502020204030204" pitchFamily="34" charset="0"/>
              </a:rPr>
              <a:t> 	— only the facts and all the facts</a:t>
            </a:r>
          </a:p>
          <a:p>
            <a:pPr marL="285750" marR="0" lvl="0" indent="-285750" algn="l" defTabSz="457200" rtl="0" eaLnBrk="1" fontAlgn="auto" latinLnBrk="0" hangingPunct="1">
              <a:lnSpc>
                <a:spcPct val="110000"/>
              </a:lnSpc>
              <a:spcBef>
                <a:spcPts val="0"/>
              </a:spcBef>
              <a:spcAft>
                <a:spcPts val="2400"/>
              </a:spcAft>
              <a:buClr>
                <a:prstClr val="white"/>
              </a:buClr>
              <a:buSzPct val="100000"/>
              <a:buFont typeface="Arial"/>
              <a:buChar char="•"/>
              <a:tabLst/>
              <a:defRPr/>
            </a:pPr>
            <a:r>
              <a:rPr kumimoji="0" lang="en-US" sz="2800" b="0" i="0" u="none" strike="noStrike" kern="1200" cap="none" spc="0" normalizeH="0" baseline="0" noProof="0" dirty="0">
                <a:ln>
                  <a:noFill/>
                </a:ln>
                <a:solidFill>
                  <a:prstClr val="white"/>
                </a:solidFill>
                <a:effectLst/>
                <a:uLnTx/>
                <a:uFillTx/>
                <a:latin typeface="Corbel"/>
                <a:ea typeface="+mn-ea"/>
                <a:cs typeface="Calibri" panose="020F0502020204030204" pitchFamily="34" charset="0"/>
              </a:rPr>
              <a:t>partial investigation undermines objective investigation</a:t>
            </a:r>
            <a:endParaRPr lang="en-US" sz="2800" dirty="0">
              <a:cs typeface="Calibri" panose="020F0502020204030204" pitchFamily="34" charset="0"/>
            </a:endParaRPr>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07071" y="325318"/>
            <a:ext cx="685800" cy="685800"/>
          </a:xfrm>
          <a:prstGeom prst="rect">
            <a:avLst/>
          </a:prstGeom>
        </p:spPr>
      </p:pic>
      <p:pic>
        <p:nvPicPr>
          <p:cNvPr id="6" name="Picture 5">
            <a:extLst>
              <a:ext uri="{FF2B5EF4-FFF2-40B4-BE49-F238E27FC236}">
                <a16:creationId xmlns:a16="http://schemas.microsoft.com/office/drawing/2014/main" id="{5951E06E-F5E1-D107-3A4E-59B59FC97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405971" y="2393351"/>
            <a:ext cx="2802199" cy="3967716"/>
          </a:xfrm>
          <a:prstGeom prst="rect">
            <a:avLst/>
          </a:prstGeom>
        </p:spPr>
      </p:pic>
      <p:sp>
        <p:nvSpPr>
          <p:cNvPr id="8" name="TextBox 7">
            <a:extLst>
              <a:ext uri="{FF2B5EF4-FFF2-40B4-BE49-F238E27FC236}">
                <a16:creationId xmlns:a16="http://schemas.microsoft.com/office/drawing/2014/main" id="{8BE48085-6BD0-979C-62A2-A1D2B47927D3}"/>
              </a:ext>
            </a:extLst>
          </p:cNvPr>
          <p:cNvSpPr txBox="1"/>
          <p:nvPr/>
        </p:nvSpPr>
        <p:spPr>
          <a:xfrm>
            <a:off x="574015" y="5267761"/>
            <a:ext cx="9429056" cy="1169551"/>
          </a:xfrm>
          <a:prstGeom prst="rect">
            <a:avLst/>
          </a:prstGeom>
          <a:noFill/>
        </p:spPr>
        <p:txBody>
          <a:bodyPr wrap="none" rtlCol="0">
            <a:spAutoFit/>
          </a:bodyPr>
          <a:lstStyle/>
          <a:p>
            <a:r>
              <a:rPr lang="en-US" sz="2600" dirty="0">
                <a:cs typeface="Calibri" panose="020F0502020204030204" pitchFamily="34" charset="0"/>
              </a:rPr>
              <a:t>“It is a capital mistake to theorize before you have all the evidence.”</a:t>
            </a:r>
          </a:p>
          <a:p>
            <a:r>
              <a:rPr lang="en-US" sz="2600" dirty="0">
                <a:cs typeface="Calibri" panose="020F0502020204030204" pitchFamily="34" charset="0"/>
              </a:rPr>
              <a:t>~ Sherlock Holmes</a:t>
            </a:r>
          </a:p>
          <a:p>
            <a:endParaRPr lang="en-US" dirty="0"/>
          </a:p>
        </p:txBody>
      </p:sp>
    </p:spTree>
    <p:extLst>
      <p:ext uri="{BB962C8B-B14F-4D97-AF65-F5344CB8AC3E}">
        <p14:creationId xmlns:p14="http://schemas.microsoft.com/office/powerpoint/2010/main" val="27592932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127591" y="0"/>
            <a:ext cx="11972260" cy="1153675"/>
          </a:xfrm>
        </p:spPr>
        <p:txBody>
          <a:bodyPr>
            <a:noAutofit/>
          </a:bodyPr>
          <a:lstStyle/>
          <a:p>
            <a:pPr algn="ctr"/>
            <a:r>
              <a:rPr lang="en-US" sz="4000" dirty="0"/>
              <a:t>CONCLUSION</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823673" y="1305663"/>
            <a:ext cx="10251559" cy="5552337"/>
          </a:xfrm>
        </p:spPr>
        <p:txBody>
          <a:bodyPr>
            <a:normAutofit fontScale="85000" lnSpcReduction="20000"/>
          </a:bodyPr>
          <a:lstStyle/>
          <a:p>
            <a:pPr>
              <a:lnSpc>
                <a:spcPct val="110000"/>
              </a:lnSpc>
              <a:spcAft>
                <a:spcPts val="2400"/>
              </a:spcAft>
            </a:pPr>
            <a:r>
              <a:rPr lang="en-US" sz="3300" dirty="0">
                <a:cs typeface="Calibri" panose="020F0502020204030204" pitchFamily="34" charset="0"/>
              </a:rPr>
              <a:t>We covered two of my six arguments that address the meaning of </a:t>
            </a:r>
            <a:r>
              <a:rPr lang="en-US" sz="3300" i="1" dirty="0">
                <a:cs typeface="Calibri" panose="020F0502020204030204" pitchFamily="34" charset="0"/>
              </a:rPr>
              <a:t>apostasia</a:t>
            </a:r>
            <a:r>
              <a:rPr lang="en-US" sz="3300" dirty="0">
                <a:cs typeface="Calibri" panose="020F0502020204030204" pitchFamily="34" charset="0"/>
              </a:rPr>
              <a:t> in </a:t>
            </a:r>
            <a:r>
              <a:rPr lang="en-US" sz="3300" dirty="0">
                <a:latin typeface="Calibri" panose="020F0502020204030204" pitchFamily="34" charset="0"/>
                <a:cs typeface="Calibri" panose="020F0502020204030204" pitchFamily="34" charset="0"/>
              </a:rPr>
              <a:t>2</a:t>
            </a:r>
            <a:r>
              <a:rPr lang="en-US" sz="3300" dirty="0">
                <a:cs typeface="Calibri" panose="020F0502020204030204" pitchFamily="34" charset="0"/>
              </a:rPr>
              <a:t> </a:t>
            </a:r>
            <a:r>
              <a:rPr lang="en-US" sz="3300" dirty="0" err="1">
                <a:cs typeface="Calibri" panose="020F0502020204030204" pitchFamily="34" charset="0"/>
              </a:rPr>
              <a:t>Thess</a:t>
            </a:r>
            <a:r>
              <a:rPr lang="en-US" sz="3300" dirty="0">
                <a:cs typeface="Calibri" panose="020F0502020204030204" pitchFamily="34" charset="0"/>
              </a:rPr>
              <a:t> </a:t>
            </a:r>
            <a:r>
              <a:rPr lang="en-US" sz="3300" dirty="0">
                <a:latin typeface="Calibri" panose="020F0502020204030204" pitchFamily="34" charset="0"/>
                <a:cs typeface="Calibri" panose="020F0502020204030204" pitchFamily="34" charset="0"/>
              </a:rPr>
              <a:t>2:3</a:t>
            </a:r>
          </a:p>
          <a:p>
            <a:pPr>
              <a:lnSpc>
                <a:spcPct val="110000"/>
              </a:lnSpc>
              <a:spcAft>
                <a:spcPts val="0"/>
              </a:spcAft>
            </a:pPr>
            <a:r>
              <a:rPr lang="en-US" sz="3300" dirty="0">
                <a:cs typeface="Calibri" panose="020F0502020204030204" pitchFamily="34" charset="0"/>
              </a:rPr>
              <a:t>We examined the MEANING argument</a:t>
            </a:r>
          </a:p>
          <a:p>
            <a:pPr marL="0" indent="0">
              <a:lnSpc>
                <a:spcPct val="110000"/>
              </a:lnSpc>
              <a:spcAft>
                <a:spcPts val="0"/>
              </a:spcAft>
              <a:buNone/>
            </a:pPr>
            <a:r>
              <a:rPr lang="en-US" sz="3300" dirty="0">
                <a:cs typeface="Calibri" panose="020F0502020204030204" pitchFamily="34" charset="0"/>
              </a:rPr>
              <a:t>	 — </a:t>
            </a:r>
            <a:r>
              <a:rPr lang="en-US" sz="3300" i="1" dirty="0">
                <a:cs typeface="Calibri" panose="020F0502020204030204" pitchFamily="34" charset="0"/>
              </a:rPr>
              <a:t>apostasia</a:t>
            </a:r>
            <a:r>
              <a:rPr lang="en-US" sz="3300" dirty="0">
                <a:cs typeface="Calibri" panose="020F0502020204030204" pitchFamily="34" charset="0"/>
              </a:rPr>
              <a:t> never meant physical departure in </a:t>
            </a:r>
            <a:r>
              <a:rPr lang="en-US" sz="3300" dirty="0" err="1">
                <a:cs typeface="Calibri" panose="020F0502020204030204" pitchFamily="34" charset="0"/>
              </a:rPr>
              <a:t>Koine</a:t>
            </a:r>
            <a:r>
              <a:rPr lang="en-US" sz="3300" dirty="0">
                <a:cs typeface="Calibri" panose="020F0502020204030204" pitchFamily="34" charset="0"/>
              </a:rPr>
              <a:t> Greek</a:t>
            </a:r>
          </a:p>
          <a:p>
            <a:pPr marL="0" indent="0">
              <a:lnSpc>
                <a:spcPct val="110000"/>
              </a:lnSpc>
              <a:spcAft>
                <a:spcPts val="2400"/>
              </a:spcAft>
              <a:buNone/>
            </a:pPr>
            <a:r>
              <a:rPr lang="en-US" sz="3300" dirty="0">
                <a:cs typeface="Calibri" panose="020F0502020204030204" pitchFamily="34" charset="0"/>
              </a:rPr>
              <a:t>	— </a:t>
            </a:r>
            <a:r>
              <a:rPr lang="en-US" sz="3300" i="1" dirty="0">
                <a:cs typeface="Calibri" panose="020F0502020204030204" pitchFamily="34" charset="0"/>
              </a:rPr>
              <a:t>apostasia</a:t>
            </a:r>
            <a:r>
              <a:rPr lang="en-US" sz="3300" dirty="0">
                <a:cs typeface="Calibri" panose="020F0502020204030204" pitchFamily="34" charset="0"/>
              </a:rPr>
              <a:t> meant religious apostasy or political rebellion</a:t>
            </a:r>
          </a:p>
          <a:p>
            <a:pPr>
              <a:lnSpc>
                <a:spcPct val="110000"/>
              </a:lnSpc>
              <a:spcAft>
                <a:spcPts val="0"/>
              </a:spcAft>
            </a:pPr>
            <a:r>
              <a:rPr lang="en-US" sz="3300" dirty="0">
                <a:cs typeface="Calibri" panose="020F0502020204030204" pitchFamily="34" charset="0"/>
              </a:rPr>
              <a:t>We examined the TRANSLATION argument</a:t>
            </a:r>
          </a:p>
          <a:p>
            <a:pPr marL="0" indent="0">
              <a:lnSpc>
                <a:spcPct val="110000"/>
              </a:lnSpc>
              <a:spcAft>
                <a:spcPts val="0"/>
              </a:spcAft>
              <a:buNone/>
            </a:pPr>
            <a:r>
              <a:rPr lang="en-US" sz="3300" dirty="0">
                <a:cs typeface="Calibri" panose="020F0502020204030204" pitchFamily="34" charset="0"/>
              </a:rPr>
              <a:t>	 — there never was a tradition of physical departure</a:t>
            </a:r>
          </a:p>
          <a:p>
            <a:pPr marL="0" indent="0">
              <a:lnSpc>
                <a:spcPct val="110000"/>
              </a:lnSpc>
              <a:spcAft>
                <a:spcPts val="0"/>
              </a:spcAft>
              <a:buNone/>
            </a:pPr>
            <a:r>
              <a:rPr lang="en-US" sz="3300" dirty="0">
                <a:cs typeface="Calibri" panose="020F0502020204030204" pitchFamily="34" charset="0"/>
              </a:rPr>
              <a:t>	— the only tradition was apostasy/rebellion</a:t>
            </a:r>
          </a:p>
          <a:p>
            <a:pPr marL="0" indent="0">
              <a:lnSpc>
                <a:spcPct val="110000"/>
              </a:lnSpc>
              <a:spcAft>
                <a:spcPts val="2400"/>
              </a:spcAft>
              <a:buNone/>
            </a:pPr>
            <a:r>
              <a:rPr lang="en-US" sz="3300" dirty="0">
                <a:cs typeface="Calibri" panose="020F0502020204030204" pitchFamily="34" charset="0"/>
              </a:rPr>
              <a:t>	— </a:t>
            </a:r>
            <a:r>
              <a:rPr lang="en-US" sz="3300" i="1" dirty="0">
                <a:cs typeface="Calibri" panose="020F0502020204030204" pitchFamily="34" charset="0"/>
              </a:rPr>
              <a:t>departure</a:t>
            </a:r>
            <a:r>
              <a:rPr lang="en-US" sz="3300" dirty="0">
                <a:cs typeface="Calibri" panose="020F0502020204030204" pitchFamily="34" charset="0"/>
              </a:rPr>
              <a:t> was a subset of the apostasy/rebellion tradition</a:t>
            </a:r>
          </a:p>
          <a:p>
            <a:pPr>
              <a:lnSpc>
                <a:spcPct val="110000"/>
              </a:lnSpc>
              <a:spcAft>
                <a:spcPts val="2400"/>
              </a:spcAft>
            </a:pPr>
            <a:r>
              <a:rPr lang="en-US" sz="3300" dirty="0">
                <a:cs typeface="Calibri" panose="020F0502020204030204" pitchFamily="34" charset="0"/>
              </a:rPr>
              <a:t>These two arguments alone are fatal to the physical departure (rapture) interpretation of </a:t>
            </a:r>
            <a:r>
              <a:rPr lang="en-US" sz="3300" i="1" dirty="0">
                <a:cs typeface="Calibri" panose="020F0502020204030204" pitchFamily="34" charset="0"/>
              </a:rPr>
              <a:t>apostasia</a:t>
            </a:r>
            <a:r>
              <a:rPr lang="en-US" sz="3300" dirty="0">
                <a:cs typeface="Calibri" panose="020F0502020204030204" pitchFamily="34" charset="0"/>
              </a:rPr>
              <a:t> in </a:t>
            </a:r>
            <a:r>
              <a:rPr lang="en-US" sz="3300" dirty="0">
                <a:latin typeface="Calibri" panose="020F0502020204030204" pitchFamily="34" charset="0"/>
                <a:cs typeface="Calibri" panose="020F0502020204030204" pitchFamily="34" charset="0"/>
              </a:rPr>
              <a:t>2 </a:t>
            </a:r>
            <a:r>
              <a:rPr lang="en-US" sz="3300" dirty="0" err="1">
                <a:cs typeface="Calibri" panose="020F0502020204030204" pitchFamily="34" charset="0"/>
              </a:rPr>
              <a:t>Thess</a:t>
            </a:r>
            <a:r>
              <a:rPr lang="en-US" sz="3300" dirty="0">
                <a:cs typeface="Calibri" panose="020F0502020204030204" pitchFamily="34" charset="0"/>
              </a:rPr>
              <a:t> </a:t>
            </a:r>
            <a:r>
              <a:rPr lang="en-US" sz="3300" dirty="0">
                <a:latin typeface="Calibri" panose="020F0502020204030204" pitchFamily="34" charset="0"/>
                <a:cs typeface="Calibri" panose="020F0502020204030204" pitchFamily="34" charset="0"/>
              </a:rPr>
              <a:t>2:3</a:t>
            </a:r>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732332" y="467875"/>
            <a:ext cx="685800" cy="685800"/>
          </a:xfrm>
          <a:prstGeom prst="rect">
            <a:avLst/>
          </a:prstGeom>
        </p:spPr>
      </p:pic>
    </p:spTree>
    <p:extLst>
      <p:ext uri="{BB962C8B-B14F-4D97-AF65-F5344CB8AC3E}">
        <p14:creationId xmlns:p14="http://schemas.microsoft.com/office/powerpoint/2010/main" val="2044934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675543" y="-21984"/>
            <a:ext cx="10840914" cy="1260000"/>
          </a:xfrm>
        </p:spPr>
        <p:txBody>
          <a:bodyPr/>
          <a:lstStyle/>
          <a:p>
            <a:r>
              <a:rPr lang="en-US" dirty="0">
                <a:cs typeface="Times New Roman" panose="02020603050405020304" pitchFamily="18" charset="0"/>
              </a:rPr>
              <a:t>IRENAEUS’  ECCLESIOLOGY  AND  ESCHATOLOGY</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336467" y="1180222"/>
            <a:ext cx="11519065" cy="5251841"/>
          </a:xfrm>
        </p:spPr>
        <p:txBody>
          <a:bodyPr>
            <a:normAutofit fontScale="85000" lnSpcReduction="20000"/>
          </a:bodyPr>
          <a:lstStyle/>
          <a:p>
            <a:pPr>
              <a:lnSpc>
                <a:spcPct val="120000"/>
              </a:lnSpc>
              <a:spcAft>
                <a:spcPts val="3600"/>
              </a:spcAft>
            </a:pPr>
            <a:r>
              <a:rPr lang="en-US" sz="2800" dirty="0">
                <a:ea typeface="Open Sans" panose="020B0606030504020204" pitchFamily="34" charset="0"/>
                <a:cs typeface="Open Sans" panose="020B0606030504020204" pitchFamily="34" charset="0"/>
              </a:rPr>
              <a:t>USE OF TERM “CHURCH” </a:t>
            </a:r>
            <a:r>
              <a:rPr lang="en-US" sz="3200" dirty="0">
                <a:ea typeface="Open Sans" panose="020B0606030504020204" pitchFamily="34" charset="0"/>
                <a:cs typeface="Open Sans" panose="020B0606030504020204" pitchFamily="34" charset="0"/>
              </a:rPr>
              <a:t>— </a:t>
            </a:r>
            <a:r>
              <a:rPr lang="en-US" sz="2800" b="1" dirty="0">
                <a:solidFill>
                  <a:schemeClr val="accent1"/>
                </a:solidFill>
                <a:ea typeface="Open Sans" panose="020B0606030504020204" pitchFamily="34" charset="0"/>
                <a:cs typeface="Open Sans" panose="020B0606030504020204" pitchFamily="34" charset="0"/>
              </a:rPr>
              <a:t>all the seed of Abraham</a:t>
            </a:r>
            <a:r>
              <a:rPr lang="en-US" sz="2800" dirty="0">
                <a:ea typeface="Open Sans" panose="020B0606030504020204" pitchFamily="34" charset="0"/>
                <a:cs typeface="Open Sans" panose="020B0606030504020204" pitchFamily="34" charset="0"/>
              </a:rPr>
              <a:t>, both physical and spiritual, (</a:t>
            </a:r>
            <a:r>
              <a:rPr lang="en-US" sz="2800" dirty="0">
                <a:latin typeface="Calibri" panose="020F0502020204030204" pitchFamily="34" charset="0"/>
                <a:ea typeface="Open Sans" panose="020B0606030504020204" pitchFamily="34" charset="0"/>
                <a:cs typeface="Calibri" panose="020F0502020204030204" pitchFamily="34" charset="0"/>
              </a:rPr>
              <a:t>5.32.2</a:t>
            </a:r>
            <a:r>
              <a:rPr lang="en-US" sz="2800" dirty="0">
                <a:ea typeface="Open Sans" panose="020B0606030504020204" pitchFamily="34" charset="0"/>
                <a:cs typeface="Open Sans" panose="020B0606030504020204" pitchFamily="34" charset="0"/>
              </a:rPr>
              <a:t>, </a:t>
            </a:r>
            <a:r>
              <a:rPr lang="en-US" sz="2800" dirty="0">
                <a:latin typeface="Calibri" panose="020F0502020204030204" pitchFamily="34" charset="0"/>
                <a:ea typeface="Open Sans" panose="020B0606030504020204" pitchFamily="34" charset="0"/>
                <a:cs typeface="Calibri" panose="020F0502020204030204" pitchFamily="34" charset="0"/>
              </a:rPr>
              <a:t>5.34.1</a:t>
            </a:r>
            <a:r>
              <a:rPr lang="en-US" sz="2800" dirty="0">
                <a:ea typeface="Open Sans" panose="020B0606030504020204" pitchFamily="34" charset="0"/>
                <a:cs typeface="Open Sans" panose="020B0606030504020204" pitchFamily="34" charset="0"/>
              </a:rPr>
              <a:t>). Includes OT saints in the resurrection, NT saints, and tribulation saints. Term is generic like saint </a:t>
            </a:r>
            <a:r>
              <a:rPr lang="en-US" sz="2800">
                <a:ea typeface="Open Sans" panose="020B0606030504020204" pitchFamily="34" charset="0"/>
                <a:cs typeface="Open Sans" panose="020B0606030504020204" pitchFamily="34" charset="0"/>
              </a:rPr>
              <a:t>or believer. </a:t>
            </a:r>
            <a:r>
              <a:rPr lang="en-US" sz="2800" dirty="0">
                <a:ea typeface="Open Sans" panose="020B0606030504020204" pitchFamily="34" charset="0"/>
                <a:cs typeface="Open Sans" panose="020B0606030504020204" pitchFamily="34" charset="0"/>
              </a:rPr>
              <a:t>Not equivalent to dispensational “church.”  </a:t>
            </a:r>
          </a:p>
          <a:p>
            <a:pPr>
              <a:lnSpc>
                <a:spcPct val="120000"/>
              </a:lnSpc>
              <a:spcAft>
                <a:spcPts val="3600"/>
              </a:spcAft>
            </a:pPr>
            <a:r>
              <a:rPr lang="en-US" sz="2800" dirty="0">
                <a:ea typeface="Open Sans" panose="020B0606030504020204" pitchFamily="34" charset="0"/>
                <a:cs typeface="Open Sans" panose="020B0606030504020204" pitchFamily="34" charset="0"/>
              </a:rPr>
              <a:t> PRETRIBULATION RAPTURE — </a:t>
            </a:r>
            <a:r>
              <a:rPr lang="en-US" sz="2800" b="1" dirty="0">
                <a:solidFill>
                  <a:schemeClr val="accent1"/>
                </a:solidFill>
                <a:ea typeface="Open Sans" panose="020B0606030504020204" pitchFamily="34" charset="0"/>
                <a:cs typeface="Open Sans" panose="020B0606030504020204" pitchFamily="34" charset="0"/>
              </a:rPr>
              <a:t>suddenly caught up</a:t>
            </a:r>
            <a:r>
              <a:rPr lang="en-US" sz="2800" dirty="0">
                <a:ea typeface="Open Sans" panose="020B0606030504020204" pitchFamily="34" charset="0"/>
                <a:cs typeface="Open Sans" panose="020B0606030504020204" pitchFamily="34" charset="0"/>
              </a:rPr>
              <a:t>, then tribulation (</a:t>
            </a:r>
            <a:r>
              <a:rPr lang="en-US" sz="2800" dirty="0">
                <a:latin typeface="Calibri" panose="020F0502020204030204" pitchFamily="34" charset="0"/>
                <a:ea typeface="Open Sans" panose="020B0606030504020204" pitchFamily="34" charset="0"/>
                <a:cs typeface="Calibri" panose="020F0502020204030204" pitchFamily="34" charset="0"/>
              </a:rPr>
              <a:t>5.29.1</a:t>
            </a:r>
            <a:r>
              <a:rPr lang="en-US" sz="2800" dirty="0">
                <a:ea typeface="Open Sans" panose="020B0606030504020204" pitchFamily="34" charset="0"/>
                <a:cs typeface="Open Sans" panose="020B0606030504020204" pitchFamily="34" charset="0"/>
              </a:rPr>
              <a:t>); translation to Paradise like Enoch where they stay until the end of the age (</a:t>
            </a:r>
            <a:r>
              <a:rPr lang="en-US" sz="2800" dirty="0">
                <a:latin typeface="Calibri" panose="020F0502020204030204" pitchFamily="34" charset="0"/>
                <a:ea typeface="Open Sans" panose="020B0606030504020204" pitchFamily="34" charset="0"/>
                <a:cs typeface="Calibri" panose="020F0502020204030204" pitchFamily="34" charset="0"/>
              </a:rPr>
              <a:t>5.5.1</a:t>
            </a:r>
            <a:r>
              <a:rPr lang="en-US" sz="2800" dirty="0">
                <a:ea typeface="Open Sans" panose="020B0606030504020204" pitchFamily="34" charset="0"/>
                <a:cs typeface="Open Sans" panose="020B0606030504020204" pitchFamily="34" charset="0"/>
              </a:rPr>
              <a:t>)</a:t>
            </a:r>
          </a:p>
          <a:p>
            <a:pPr>
              <a:lnSpc>
                <a:spcPct val="120000"/>
              </a:lnSpc>
              <a:spcAft>
                <a:spcPts val="3600"/>
              </a:spcAft>
            </a:pPr>
            <a:r>
              <a:rPr lang="en-US" sz="2800" dirty="0">
                <a:ea typeface="Open Sans" panose="020B0606030504020204" pitchFamily="34" charset="0"/>
                <a:cs typeface="Open Sans" panose="020B0606030504020204" pitchFamily="34" charset="0"/>
              </a:rPr>
              <a:t>TWO CLASSES OF CHURCH SAINTS — </a:t>
            </a:r>
            <a:r>
              <a:rPr lang="en-US" sz="2800" b="1" dirty="0">
                <a:solidFill>
                  <a:schemeClr val="accent1"/>
                </a:solidFill>
                <a:ea typeface="Open Sans" panose="020B0606030504020204" pitchFamily="34" charset="0"/>
                <a:cs typeface="Open Sans" panose="020B0606030504020204" pitchFamily="34" charset="0"/>
              </a:rPr>
              <a:t>those caught up</a:t>
            </a:r>
            <a:r>
              <a:rPr lang="en-US" sz="2800" dirty="0">
                <a:ea typeface="Open Sans" panose="020B0606030504020204" pitchFamily="34" charset="0"/>
                <a:cs typeface="Open Sans" panose="020B0606030504020204" pitchFamily="34" charset="0"/>
              </a:rPr>
              <a:t> to paradise prior to the tribulation (</a:t>
            </a:r>
            <a:r>
              <a:rPr lang="en-US" sz="2800" dirty="0">
                <a:latin typeface="Calibri" panose="020F0502020204030204" pitchFamily="34" charset="0"/>
                <a:ea typeface="Open Sans" panose="020B0606030504020204" pitchFamily="34" charset="0"/>
                <a:cs typeface="Calibri" panose="020F0502020204030204" pitchFamily="34" charset="0"/>
              </a:rPr>
              <a:t>5.29.1</a:t>
            </a:r>
            <a:r>
              <a:rPr lang="en-US" sz="2800" dirty="0">
                <a:ea typeface="Open Sans" panose="020B0606030504020204" pitchFamily="34" charset="0"/>
                <a:cs typeface="Open Sans" panose="020B0606030504020204" pitchFamily="34" charset="0"/>
              </a:rPr>
              <a:t>, </a:t>
            </a:r>
            <a:r>
              <a:rPr lang="en-US" sz="2800" dirty="0">
                <a:latin typeface="Calibri" panose="020F0502020204030204" pitchFamily="34" charset="0"/>
                <a:ea typeface="Open Sans" panose="020B0606030504020204" pitchFamily="34" charset="0"/>
                <a:cs typeface="Calibri" panose="020F0502020204030204" pitchFamily="34" charset="0"/>
              </a:rPr>
              <a:t>5.5.1</a:t>
            </a:r>
            <a:r>
              <a:rPr lang="en-US" sz="2800" dirty="0">
                <a:ea typeface="Open Sans" panose="020B0606030504020204" pitchFamily="34" charset="0"/>
                <a:cs typeface="Open Sans" panose="020B0606030504020204" pitchFamily="34" charset="0"/>
              </a:rPr>
              <a:t>) and </a:t>
            </a:r>
            <a:r>
              <a:rPr lang="en-US" sz="2800" b="1" dirty="0">
                <a:solidFill>
                  <a:schemeClr val="accent1"/>
                </a:solidFill>
                <a:ea typeface="Open Sans" panose="020B0606030504020204" pitchFamily="34" charset="0"/>
                <a:cs typeface="Open Sans" panose="020B0606030504020204" pitchFamily="34" charset="0"/>
              </a:rPr>
              <a:t>those in the flesh</a:t>
            </a:r>
            <a:r>
              <a:rPr lang="en-US" sz="2800" dirty="0">
                <a:ea typeface="Open Sans" panose="020B0606030504020204" pitchFamily="34" charset="0"/>
                <a:cs typeface="Open Sans" panose="020B0606030504020204" pitchFamily="34" charset="0"/>
              </a:rPr>
              <a:t> at </a:t>
            </a:r>
            <a:r>
              <a:rPr lang="en-US" sz="2800" dirty="0">
                <a:latin typeface="Calibri" panose="020F0502020204030204" pitchFamily="34" charset="0"/>
                <a:ea typeface="Open Sans" panose="020B0606030504020204" pitchFamily="34" charset="0"/>
                <a:cs typeface="Calibri" panose="020F0502020204030204" pitchFamily="34" charset="0"/>
              </a:rPr>
              <a:t>2</a:t>
            </a:r>
            <a:r>
              <a:rPr lang="en-US" sz="2800" dirty="0">
                <a:ea typeface="Open Sans" panose="020B0606030504020204" pitchFamily="34" charset="0"/>
                <a:cs typeface="Open Sans" panose="020B0606030504020204" pitchFamily="34" charset="0"/>
              </a:rPr>
              <a:t>nd coming who endured the tribulation (</a:t>
            </a:r>
            <a:r>
              <a:rPr lang="en-US" sz="2800" dirty="0">
                <a:latin typeface="Calibri" panose="020F0502020204030204" pitchFamily="34" charset="0"/>
                <a:ea typeface="Open Sans" panose="020B0606030504020204" pitchFamily="34" charset="0"/>
                <a:cs typeface="Calibri" panose="020F0502020204030204" pitchFamily="34" charset="0"/>
              </a:rPr>
              <a:t>5.35.1</a:t>
            </a:r>
            <a:r>
              <a:rPr lang="en-US" sz="2800" dirty="0">
                <a:ea typeface="Open Sans" panose="020B0606030504020204" pitchFamily="34" charset="0"/>
                <a:cs typeface="Open Sans" panose="020B0606030504020204" pitchFamily="34" charset="0"/>
              </a:rPr>
              <a:t>); this = church-age believers and tribulation believers. </a:t>
            </a:r>
          </a:p>
          <a:p>
            <a:pPr>
              <a:lnSpc>
                <a:spcPct val="120000"/>
              </a:lnSpc>
              <a:spcAft>
                <a:spcPts val="3600"/>
              </a:spcAft>
            </a:pPr>
            <a:r>
              <a:rPr lang="en-US" sz="2800" dirty="0">
                <a:ea typeface="Open Sans" panose="020B0606030504020204" pitchFamily="34" charset="0"/>
                <a:cs typeface="Open Sans" panose="020B0606030504020204" pitchFamily="34" charset="0"/>
              </a:rPr>
              <a:t>CONCLUSION — the “church” in the tribulation in </a:t>
            </a:r>
            <a:r>
              <a:rPr lang="en-US" sz="2800" dirty="0">
                <a:latin typeface="Calibri" panose="020F0502020204030204" pitchFamily="34" charset="0"/>
                <a:ea typeface="Open Sans" panose="020B0606030504020204" pitchFamily="34" charset="0"/>
                <a:cs typeface="Calibri" panose="020F0502020204030204" pitchFamily="34" charset="0"/>
              </a:rPr>
              <a:t>5.26.1</a:t>
            </a:r>
            <a:r>
              <a:rPr lang="en-US" sz="2800" dirty="0">
                <a:ea typeface="Open Sans" panose="020B0606030504020204" pitchFamily="34" charset="0"/>
                <a:cs typeface="Open Sans" panose="020B0606030504020204" pitchFamily="34" charset="0"/>
              </a:rPr>
              <a:t> must be the tribulation “church” after the rapture of the church “church”</a:t>
            </a:r>
          </a:p>
        </p:txBody>
      </p:sp>
      <p:sp>
        <p:nvSpPr>
          <p:cNvPr id="4" name="Slide Number Placeholder 3">
            <a:extLst>
              <a:ext uri="{FF2B5EF4-FFF2-40B4-BE49-F238E27FC236}">
                <a16:creationId xmlns:a16="http://schemas.microsoft.com/office/drawing/2014/main" id="{82DF6C57-9A77-4B15-8959-F59480F54B7B}"/>
              </a:ext>
            </a:extLst>
          </p:cNvPr>
          <p:cNvSpPr>
            <a:spLocks noGrp="1"/>
          </p:cNvSpPr>
          <p:nvPr>
            <p:ph type="sldNum" sz="quarter" idx="12"/>
          </p:nvPr>
        </p:nvSpPr>
        <p:spPr>
          <a:xfrm>
            <a:off x="11273909" y="6159259"/>
            <a:ext cx="648917"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323791" y="318960"/>
            <a:ext cx="685800" cy="685800"/>
          </a:xfrm>
          <a:prstGeom prst="rect">
            <a:avLst/>
          </a:prstGeom>
        </p:spPr>
      </p:pic>
    </p:spTree>
    <p:extLst>
      <p:ext uri="{BB962C8B-B14F-4D97-AF65-F5344CB8AC3E}">
        <p14:creationId xmlns:p14="http://schemas.microsoft.com/office/powerpoint/2010/main" val="1654680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675542" y="0"/>
            <a:ext cx="10840914" cy="1260000"/>
          </a:xfrm>
        </p:spPr>
        <p:txBody>
          <a:bodyPr/>
          <a:lstStyle/>
          <a:p>
            <a:r>
              <a:rPr lang="en-US" i="1" dirty="0">
                <a:cs typeface="Times New Roman" panose="02020603050405020304" pitchFamily="18" charset="0"/>
              </a:rPr>
              <a:t>APOCRITICUS</a:t>
            </a:r>
            <a:r>
              <a:rPr lang="en-US" dirty="0">
                <a:cs typeface="Times New Roman" panose="02020603050405020304" pitchFamily="18" charset="0"/>
              </a:rPr>
              <a:t>, </a:t>
            </a:r>
            <a:r>
              <a:rPr lang="en-US" dirty="0">
                <a:latin typeface="Calibri" panose="020F0502020204030204" pitchFamily="34" charset="0"/>
                <a:cs typeface="Calibri" panose="020F0502020204030204" pitchFamily="34" charset="0"/>
              </a:rPr>
              <a:t>4.2.5 &amp; 4.12.5</a:t>
            </a:r>
          </a:p>
        </p:txBody>
      </p:sp>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336466" y="1287203"/>
            <a:ext cx="11519065" cy="5231068"/>
          </a:xfrm>
        </p:spPr>
        <p:txBody>
          <a:bodyPr>
            <a:normAutofit fontScale="62500" lnSpcReduction="20000"/>
          </a:bodyPr>
          <a:lstStyle/>
          <a:p>
            <a:pPr>
              <a:lnSpc>
                <a:spcPct val="140000"/>
              </a:lnSpc>
              <a:spcAft>
                <a:spcPts val="4800"/>
              </a:spcAft>
            </a:pPr>
            <a:r>
              <a:rPr lang="en-US" sz="4000" b="1"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The saying</a:t>
            </a:r>
            <a:r>
              <a:rPr lang="en-US" sz="4000" b="0" i="0" dirty="0">
                <a:effectLst/>
                <a:latin typeface="Open Sans" panose="020B0606030504020204" pitchFamily="34" charset="0"/>
                <a:ea typeface="Open Sans" panose="020B0606030504020204" pitchFamily="34" charset="0"/>
                <a:cs typeface="Open Sans" panose="020B0606030504020204" pitchFamily="34" charset="0"/>
              </a:rPr>
              <a:t> “men shall be </a:t>
            </a:r>
            <a:r>
              <a:rPr lang="en-US" sz="4000" b="1"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raptured to the air</a:t>
            </a:r>
            <a:r>
              <a:rPr lang="en-US" sz="4000" b="0" i="0" dirty="0">
                <a:effectLst/>
                <a:latin typeface="Open Sans" panose="020B0606030504020204" pitchFamily="34" charset="0"/>
                <a:ea typeface="Open Sans" panose="020B0606030504020204" pitchFamily="34" charset="0"/>
                <a:cs typeface="Open Sans" panose="020B0606030504020204" pitchFamily="34" charset="0"/>
              </a:rPr>
              <a:t> at some point” is rightfully regarded as </a:t>
            </a:r>
            <a:r>
              <a:rPr lang="en-US" sz="4000" b="1" i="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utter nonsense</a:t>
            </a:r>
            <a:r>
              <a:rPr lang="en-US" sz="4000" b="0" i="0" dirty="0">
                <a:effectLst/>
                <a:latin typeface="Open Sans" panose="020B0606030504020204" pitchFamily="34" charset="0"/>
                <a:ea typeface="Open Sans" panose="020B0606030504020204" pitchFamily="34" charset="0"/>
                <a:cs typeface="Open Sans" panose="020B0606030504020204" pitchFamily="34" charset="0"/>
              </a:rPr>
              <a:t> … the statement that the apostle made about clouds concerns angels. The explanation is laid down in the Gospel where it says, “when the son of man comes in his glory, he shall send his angels to the four corners of the world and gather his elect from one end of earth to the other end.”   </a:t>
            </a:r>
            <a:r>
              <a:rPr lang="en-US" sz="4000" dirty="0">
                <a:latin typeface="Open Sans" panose="020B0606030504020204" pitchFamily="34" charset="0"/>
                <a:ea typeface="Open Sans" panose="020B0606030504020204" pitchFamily="34" charset="0"/>
                <a:cs typeface="Open Sans" panose="020B0606030504020204" pitchFamily="34" charset="0"/>
              </a:rPr>
              <a:t>                                                                           ~ Macarius </a:t>
            </a:r>
          </a:p>
          <a:p>
            <a:pPr>
              <a:lnSpc>
                <a:spcPts val="2000"/>
              </a:lnSpc>
              <a:spcAft>
                <a:spcPts val="1200"/>
              </a:spcAft>
            </a:pPr>
            <a:r>
              <a:rPr lang="en-US" sz="3800" dirty="0"/>
              <a:t>c. </a:t>
            </a:r>
            <a:r>
              <a:rPr lang="en-US" sz="3800" dirty="0">
                <a:latin typeface="Calibri" panose="020F0502020204030204" pitchFamily="34" charset="0"/>
                <a:cs typeface="Calibri" panose="020F0502020204030204" pitchFamily="34" charset="0"/>
              </a:rPr>
              <a:t>300-391</a:t>
            </a:r>
            <a:r>
              <a:rPr lang="en-US" sz="3800" dirty="0"/>
              <a:t>, Coptic monk in Egypt</a:t>
            </a:r>
          </a:p>
          <a:p>
            <a:pPr>
              <a:lnSpc>
                <a:spcPts val="2000"/>
              </a:lnSpc>
              <a:spcAft>
                <a:spcPts val="600"/>
              </a:spcAft>
            </a:pPr>
            <a:r>
              <a:rPr lang="en-US" sz="3800" dirty="0"/>
              <a:t>“The saying” implies that talk about and teaching on the rapture was common.</a:t>
            </a:r>
          </a:p>
          <a:p>
            <a:pPr>
              <a:lnSpc>
                <a:spcPts val="3000"/>
              </a:lnSpc>
              <a:spcAft>
                <a:spcPts val="600"/>
              </a:spcAft>
            </a:pPr>
            <a:r>
              <a:rPr lang="en-US" sz="3800" dirty="0"/>
              <a:t>Macarius regarded the teaching of the “rapture to the air” to stay there as nonsense. </a:t>
            </a:r>
          </a:p>
          <a:p>
            <a:pPr>
              <a:lnSpc>
                <a:spcPts val="3000"/>
              </a:lnSpc>
              <a:spcAft>
                <a:spcPts val="600"/>
              </a:spcAft>
            </a:pPr>
            <a:r>
              <a:rPr lang="en-US" sz="3800" dirty="0"/>
              <a:t>He taught that the clouds are the angels gathering men at the second coming.  </a:t>
            </a:r>
          </a:p>
        </p:txBody>
      </p:sp>
      <p:sp>
        <p:nvSpPr>
          <p:cNvPr id="4" name="Slide Number Placeholder 3">
            <a:extLst>
              <a:ext uri="{FF2B5EF4-FFF2-40B4-BE49-F238E27FC236}">
                <a16:creationId xmlns:a16="http://schemas.microsoft.com/office/drawing/2014/main" id="{82DF6C57-9A77-4B15-8959-F59480F54B7B}"/>
              </a:ext>
            </a:extLst>
          </p:cNvPr>
          <p:cNvSpPr>
            <a:spLocks noGrp="1"/>
          </p:cNvSpPr>
          <p:nvPr>
            <p:ph type="sldNum" sz="quarter" idx="12"/>
          </p:nvPr>
        </p:nvSpPr>
        <p:spPr>
          <a:xfrm>
            <a:off x="11273909" y="6159259"/>
            <a:ext cx="648917"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270629" y="339729"/>
            <a:ext cx="685800" cy="685800"/>
          </a:xfrm>
          <a:prstGeom prst="rect">
            <a:avLst/>
          </a:prstGeom>
        </p:spPr>
      </p:pic>
    </p:spTree>
    <p:extLst>
      <p:ext uri="{BB962C8B-B14F-4D97-AF65-F5344CB8AC3E}">
        <p14:creationId xmlns:p14="http://schemas.microsoft.com/office/powerpoint/2010/main" val="4207086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B398-1E7F-44AD-8356-8345134C958C}"/>
              </a:ext>
            </a:extLst>
          </p:cNvPr>
          <p:cNvSpPr>
            <a:spLocks noGrp="1"/>
          </p:cNvSpPr>
          <p:nvPr>
            <p:ph type="ctrTitle"/>
          </p:nvPr>
        </p:nvSpPr>
        <p:spPr>
          <a:xfrm>
            <a:off x="2857858" y="1464556"/>
            <a:ext cx="9033642" cy="2795166"/>
          </a:xfrm>
        </p:spPr>
        <p:txBody>
          <a:bodyPr>
            <a:normAutofit/>
          </a:bodyPr>
          <a:lstStyle/>
          <a:p>
            <a:pPr algn="ctr"/>
            <a:r>
              <a:rPr lang="en-US" i="1" dirty="0"/>
              <a:t>APOSTASIA</a:t>
            </a:r>
            <a:r>
              <a:rPr lang="en-US" dirty="0"/>
              <a:t>  IN  </a:t>
            </a:r>
            <a:r>
              <a:rPr lang="en-US" dirty="0">
                <a:latin typeface="Calibri" panose="020F0502020204030204" pitchFamily="34" charset="0"/>
                <a:cs typeface="Calibri" panose="020F0502020204030204" pitchFamily="34" charset="0"/>
              </a:rPr>
              <a:t>2</a:t>
            </a:r>
            <a:r>
              <a:rPr lang="en-US" dirty="0"/>
              <a:t> THESS </a:t>
            </a:r>
            <a:r>
              <a:rPr lang="en-US" dirty="0">
                <a:latin typeface="Calibri" panose="020F0502020204030204" pitchFamily="34" charset="0"/>
                <a:cs typeface="Calibri" panose="020F0502020204030204" pitchFamily="34" charset="0"/>
              </a:rPr>
              <a:t>2:3—</a:t>
            </a:r>
            <a:br>
              <a:rPr lang="en-US" dirty="0"/>
            </a:br>
            <a:r>
              <a:rPr lang="en-US" dirty="0"/>
              <a:t>RAPTURE  OR  APOSTASY?</a:t>
            </a:r>
            <a:br>
              <a:rPr lang="en-US" sz="3600" dirty="0"/>
            </a:br>
            <a:endParaRPr lang="en-US" sz="3600" dirty="0"/>
          </a:p>
        </p:txBody>
      </p:sp>
      <p:sp>
        <p:nvSpPr>
          <p:cNvPr id="3" name="Slide Number Placeholder 2">
            <a:extLst>
              <a:ext uri="{FF2B5EF4-FFF2-40B4-BE49-F238E27FC236}">
                <a16:creationId xmlns:a16="http://schemas.microsoft.com/office/drawing/2014/main" id="{42B8C379-F4E2-462B-B765-30C23408CF5E}"/>
              </a:ext>
            </a:extLst>
          </p:cNvPr>
          <p:cNvSpPr>
            <a:spLocks noGrp="1"/>
          </p:cNvSpPr>
          <p:nvPr>
            <p:ph type="sldNum" sz="quarter" idx="12"/>
          </p:nvPr>
        </p:nvSpPr>
        <p:spPr>
          <a:xfrm>
            <a:off x="11250225" y="6131832"/>
            <a:ext cx="551167"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6" name="Picture 5" descr="magnifying glass icon">
            <a:extLst>
              <a:ext uri="{FF2B5EF4-FFF2-40B4-BE49-F238E27FC236}">
                <a16:creationId xmlns:a16="http://schemas.microsoft.com/office/drawing/2014/main" id="{36F10762-39E8-4333-88E8-06DF97EFB89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90759" y="504701"/>
            <a:ext cx="2467099" cy="2467099"/>
          </a:xfrm>
          <a:prstGeom prst="rect">
            <a:avLst/>
          </a:prstGeom>
        </p:spPr>
      </p:pic>
      <p:sp>
        <p:nvSpPr>
          <p:cNvPr id="5" name="TextBox 4">
            <a:extLst>
              <a:ext uri="{FF2B5EF4-FFF2-40B4-BE49-F238E27FC236}">
                <a16:creationId xmlns:a16="http://schemas.microsoft.com/office/drawing/2014/main" id="{09407F6D-E969-414E-81B2-2BC7EB19519C}"/>
              </a:ext>
            </a:extLst>
          </p:cNvPr>
          <p:cNvSpPr txBox="1"/>
          <p:nvPr/>
        </p:nvSpPr>
        <p:spPr>
          <a:xfrm>
            <a:off x="5068438" y="4503279"/>
            <a:ext cx="4612481" cy="138499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orbel"/>
                <a:ea typeface="+mn-ea"/>
                <a:cs typeface="+mn-cs"/>
              </a:rPr>
              <a:t>Lee W. Brainard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orbel"/>
                <a:ea typeface="+mn-ea"/>
                <a:cs typeface="+mn-cs"/>
              </a:rPr>
              <a:t>Researcher, Prophecy Teacher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orbel"/>
                <a:ea typeface="+mn-ea"/>
                <a:cs typeface="+mn-cs"/>
              </a:rPr>
              <a:t>Harvey, North Dakota</a:t>
            </a:r>
          </a:p>
        </p:txBody>
      </p:sp>
    </p:spTree>
    <p:extLst>
      <p:ext uri="{BB962C8B-B14F-4D97-AF65-F5344CB8AC3E}">
        <p14:creationId xmlns:p14="http://schemas.microsoft.com/office/powerpoint/2010/main" val="635510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a:xfrm>
            <a:off x="698667" y="113867"/>
            <a:ext cx="9829799" cy="1289219"/>
          </a:xfrm>
        </p:spPr>
        <p:txBody>
          <a:bodyPr>
            <a:noAutofit/>
          </a:bodyPr>
          <a:lstStyle/>
          <a:p>
            <a:pPr algn="ctr"/>
            <a:r>
              <a:rPr lang="en-US" sz="3600" dirty="0"/>
              <a:t>MISUNDERSTANDING  OF  THE  CONTROVERSY</a:t>
            </a:r>
          </a:p>
        </p:txBody>
      </p:sp>
      <p:sp>
        <p:nvSpPr>
          <p:cNvPr id="4" name="Slide Number Placeholder 3">
            <a:extLst>
              <a:ext uri="{FF2B5EF4-FFF2-40B4-BE49-F238E27FC236}">
                <a16:creationId xmlns:a16="http://schemas.microsoft.com/office/drawing/2014/main" id="{56194BA1-B392-43B6-8B42-F963BBBDC609}"/>
              </a:ext>
            </a:extLst>
          </p:cNvPr>
          <p:cNvSpPr>
            <a:spLocks noGrp="1"/>
          </p:cNvSpPr>
          <p:nvPr>
            <p:ph type="sldNum" sz="quarter" idx="12"/>
          </p:nvPr>
        </p:nvSpPr>
        <p:spPr>
          <a:xfrm>
            <a:off x="11493333" y="6248400"/>
            <a:ext cx="435161" cy="3778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9DD2A-B520-4620-9B43-64B657BA2D42}" type="slidenum">
              <a:rPr kumimoji="0" lang="en-US" sz="16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07533" y="415577"/>
            <a:ext cx="685800" cy="685800"/>
          </a:xfrm>
          <a:prstGeom prst="rect">
            <a:avLst/>
          </a:prstGeom>
        </p:spPr>
      </p:pic>
      <p:pic>
        <p:nvPicPr>
          <p:cNvPr id="9" name="Picture 8">
            <a:extLst>
              <a:ext uri="{FF2B5EF4-FFF2-40B4-BE49-F238E27FC236}">
                <a16:creationId xmlns:a16="http://schemas.microsoft.com/office/drawing/2014/main" id="{96033465-6372-1549-BFFE-81EA7F234D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5374" y="3944668"/>
            <a:ext cx="1716383" cy="1678837"/>
          </a:xfrm>
          <a:prstGeom prst="rect">
            <a:avLst/>
          </a:prstGeom>
        </p:spPr>
      </p:pic>
      <p:pic>
        <p:nvPicPr>
          <p:cNvPr id="11" name="Picture 10">
            <a:extLst>
              <a:ext uri="{FF2B5EF4-FFF2-40B4-BE49-F238E27FC236}">
                <a16:creationId xmlns:a16="http://schemas.microsoft.com/office/drawing/2014/main" id="{8BD88872-B128-1FAA-74B5-37E919A9DA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581064" y="2348900"/>
            <a:ext cx="2329387" cy="3595196"/>
          </a:xfrm>
          <a:prstGeom prst="rect">
            <a:avLst/>
          </a:prstGeom>
        </p:spPr>
      </p:pic>
      <p:pic>
        <p:nvPicPr>
          <p:cNvPr id="13" name="Picture 12">
            <a:extLst>
              <a:ext uri="{FF2B5EF4-FFF2-40B4-BE49-F238E27FC236}">
                <a16:creationId xmlns:a16="http://schemas.microsoft.com/office/drawing/2014/main" id="{C1BDE4F8-EE6F-1116-4DBE-CBE1CC7FF5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882" y="3023670"/>
            <a:ext cx="1760416" cy="3520832"/>
          </a:xfrm>
          <a:prstGeom prst="rect">
            <a:avLst/>
          </a:prstGeom>
        </p:spPr>
      </p:pic>
      <p:sp>
        <p:nvSpPr>
          <p:cNvPr id="14" name="TextBox 13">
            <a:extLst>
              <a:ext uri="{FF2B5EF4-FFF2-40B4-BE49-F238E27FC236}">
                <a16:creationId xmlns:a16="http://schemas.microsoft.com/office/drawing/2014/main" id="{5275BA63-0350-2D01-A3BF-68B9EC0AD122}"/>
              </a:ext>
            </a:extLst>
          </p:cNvPr>
          <p:cNvSpPr txBox="1"/>
          <p:nvPr/>
        </p:nvSpPr>
        <p:spPr>
          <a:xfrm>
            <a:off x="3969406" y="6039127"/>
            <a:ext cx="2921569" cy="369332"/>
          </a:xfrm>
          <a:prstGeom prst="rect">
            <a:avLst/>
          </a:prstGeom>
          <a:noFill/>
        </p:spPr>
        <p:txBody>
          <a:bodyPr wrap="none" rtlCol="0">
            <a:spAutoFit/>
          </a:bodyPr>
          <a:lstStyle/>
          <a:p>
            <a:r>
              <a:rPr lang="en-US" dirty="0"/>
              <a:t>DIFFERENT CONCLUSIONS</a:t>
            </a:r>
          </a:p>
        </p:txBody>
      </p:sp>
      <p:sp>
        <p:nvSpPr>
          <p:cNvPr id="15" name="Speech Bubble: Oval 14">
            <a:extLst>
              <a:ext uri="{FF2B5EF4-FFF2-40B4-BE49-F238E27FC236}">
                <a16:creationId xmlns:a16="http://schemas.microsoft.com/office/drawing/2014/main" id="{459243CA-35C5-C214-984B-FE7CE8C23C7B}"/>
              </a:ext>
            </a:extLst>
          </p:cNvPr>
          <p:cNvSpPr/>
          <p:nvPr/>
        </p:nvSpPr>
        <p:spPr>
          <a:xfrm>
            <a:off x="698667" y="1391074"/>
            <a:ext cx="2700671" cy="1289219"/>
          </a:xfrm>
          <a:prstGeom prst="wedgeEllipseCallout">
            <a:avLst>
              <a:gd name="adj1" fmla="val -23735"/>
              <a:gd name="adj2" fmla="val 70606"/>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THE EVIDENCE POINTS  TO THE RAPTURE </a:t>
            </a:r>
          </a:p>
        </p:txBody>
      </p:sp>
      <p:sp>
        <p:nvSpPr>
          <p:cNvPr id="16" name="Speech Bubble: Oval 15">
            <a:extLst>
              <a:ext uri="{FF2B5EF4-FFF2-40B4-BE49-F238E27FC236}">
                <a16:creationId xmlns:a16="http://schemas.microsoft.com/office/drawing/2014/main" id="{E6736AA4-0EF2-AF02-1FBE-F6AF2C190AD2}"/>
              </a:ext>
            </a:extLst>
          </p:cNvPr>
          <p:cNvSpPr/>
          <p:nvPr/>
        </p:nvSpPr>
        <p:spPr>
          <a:xfrm>
            <a:off x="7026462" y="1391074"/>
            <a:ext cx="2090057" cy="1400673"/>
          </a:xfrm>
          <a:prstGeom prst="wedgeEllipseCallout">
            <a:avLst>
              <a:gd name="adj1" fmla="val 34717"/>
              <a:gd name="adj2" fmla="val 64763"/>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THE EVIDENCE POINTS  TO APOSTASY</a:t>
            </a:r>
          </a:p>
        </p:txBody>
      </p:sp>
      <p:sp>
        <p:nvSpPr>
          <p:cNvPr id="19" name="TextBox 18">
            <a:extLst>
              <a:ext uri="{FF2B5EF4-FFF2-40B4-BE49-F238E27FC236}">
                <a16:creationId xmlns:a16="http://schemas.microsoft.com/office/drawing/2014/main" id="{87ED6805-EE4B-1128-D76F-5A992B4AA2E2}"/>
              </a:ext>
            </a:extLst>
          </p:cNvPr>
          <p:cNvSpPr txBox="1"/>
          <p:nvPr/>
        </p:nvSpPr>
        <p:spPr>
          <a:xfrm>
            <a:off x="4322995" y="3297617"/>
            <a:ext cx="2650662" cy="369332"/>
          </a:xfrm>
          <a:prstGeom prst="rect">
            <a:avLst/>
          </a:prstGeom>
          <a:noFill/>
        </p:spPr>
        <p:txBody>
          <a:bodyPr wrap="none" rtlCol="0">
            <a:spAutoFit/>
          </a:bodyPr>
          <a:lstStyle/>
          <a:p>
            <a:r>
              <a:rPr lang="en-US" dirty="0"/>
              <a:t>SAME PILE OF EVIDENCE</a:t>
            </a:r>
          </a:p>
        </p:txBody>
      </p:sp>
      <p:sp>
        <p:nvSpPr>
          <p:cNvPr id="20" name="Arrow: Right 19">
            <a:extLst>
              <a:ext uri="{FF2B5EF4-FFF2-40B4-BE49-F238E27FC236}">
                <a16:creationId xmlns:a16="http://schemas.microsoft.com/office/drawing/2014/main" id="{34AE5B99-8F66-A8A5-CB51-86DED414BD6A}"/>
              </a:ext>
            </a:extLst>
          </p:cNvPr>
          <p:cNvSpPr/>
          <p:nvPr/>
        </p:nvSpPr>
        <p:spPr>
          <a:xfrm rot="20423127">
            <a:off x="7226480" y="5773666"/>
            <a:ext cx="978408" cy="48463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Arrow: Left 20">
            <a:extLst>
              <a:ext uri="{FF2B5EF4-FFF2-40B4-BE49-F238E27FC236}">
                <a16:creationId xmlns:a16="http://schemas.microsoft.com/office/drawing/2014/main" id="{487AA59A-8159-D57D-7222-21A68DC7B18B}"/>
              </a:ext>
            </a:extLst>
          </p:cNvPr>
          <p:cNvSpPr/>
          <p:nvPr/>
        </p:nvSpPr>
        <p:spPr>
          <a:xfrm rot="1595809">
            <a:off x="2702901" y="5658209"/>
            <a:ext cx="978408" cy="484632"/>
          </a:xfrm>
          <a:prstGeom prst="lef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2788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efault">
      <a:majorFont>
        <a:latin typeface="Corbel"/>
        <a:ea typeface=""/>
        <a:cs typeface=""/>
      </a:majorFont>
      <a:minorFont>
        <a:latin typeface="Corbel"/>
        <a:ea typeface=""/>
        <a:cs typeface=""/>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spDef>
      <a:spPr>
        <a:ln>
          <a:noFill/>
        </a:ln>
      </a:spPr>
      <a:bodyPr rtlCol="0" anchor="ctr"/>
      <a:lstStyle>
        <a:defPPr algn="ctr">
          <a:defRPr/>
        </a:defPPr>
      </a:lstStyle>
      <a:style>
        <a:lnRef idx="2">
          <a:schemeClr val="accent3">
            <a:shade val="50000"/>
          </a:schemeClr>
        </a:lnRef>
        <a:fillRef idx="1">
          <a:schemeClr val="accent3"/>
        </a:fillRef>
        <a:effectRef idx="0">
          <a:schemeClr val="accent3"/>
        </a:effectRef>
        <a:fontRef idx="minor">
          <a:schemeClr val="lt1"/>
        </a:fontRef>
      </a:style>
    </a:spDef>
  </a:objectDefaults>
  <a:extraClrSchemeLst/>
  <a:extLst>
    <a:ext uri="{05A4C25C-085E-4340-85A3-A5531E510DB2}">
      <thm15:themeFamily xmlns:thm15="http://schemas.microsoft.com/office/thememl/2012/main" name="TF22736411_Famous event in history presentation_AAS_v4" id="{885A6F1E-651B-4F15-A7C5-F8866BEBEDBA}" vid="{A424914B-CB64-4CFE-A131-6ACB64D36AA6}"/>
    </a:ext>
  </a:extLst>
</a:theme>
</file>

<file path=docProps/app.xml><?xml version="1.0" encoding="utf-8"?>
<Properties xmlns="http://schemas.openxmlformats.org/officeDocument/2006/extended-properties" xmlns:vt="http://schemas.openxmlformats.org/officeDocument/2006/docPropsVTypes">
  <TotalTime>6538</TotalTime>
  <Words>4809</Words>
  <Application>Microsoft Office PowerPoint</Application>
  <PresentationFormat>Widescreen</PresentationFormat>
  <Paragraphs>431</Paragraphs>
  <Slides>58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Corbel</vt:lpstr>
      <vt:lpstr>Open Sans</vt:lpstr>
      <vt:lpstr>Celestial</vt:lpstr>
      <vt:lpstr>PATRISTIC PRE-TRIB  RESEARCH  UPDATE </vt:lpstr>
      <vt:lpstr>HIGHLIGHTS</vt:lpstr>
      <vt:lpstr>fragments  in  luke,    Luke 18:1-8</vt:lpstr>
      <vt:lpstr>general  elementary  introduction,  point 31</vt:lpstr>
      <vt:lpstr>IRENAEUS’  POST-TRIB  RAPTURE  CONUNDRUM AGAINST HERESIES, 5.26.1</vt:lpstr>
      <vt:lpstr>IRENAEUS’  ECCLESIOLOGY  AND  ESCHATOLOGY</vt:lpstr>
      <vt:lpstr>APOCRITICUS, 4.2.5 &amp; 4.12.5</vt:lpstr>
      <vt:lpstr>APOSTASIA  IN  2 THESS 2:3— RAPTURE  OR  APOSTASY? </vt:lpstr>
      <vt:lpstr>MISUNDERSTANDING  OF  THE  CONTROVERSY</vt:lpstr>
      <vt:lpstr>CORRECT  UNDERSTANDING  OF  THE  CONTROVERSY</vt:lpstr>
      <vt:lpstr>SIX  MAIN  ARGUMENTS  FOR  THE  RAPTURE  VIEW</vt:lpstr>
      <vt:lpstr>ARGUMENT #1  THE  MEANING  ARGUMENT</vt:lpstr>
      <vt:lpstr>MAIN  POINTS  OF  THE  MEANING  ARGUMENT</vt:lpstr>
      <vt:lpstr>EVIDENCE  FOR  APOSTASIA  MEANING  “DEPARTURE”</vt:lpstr>
      <vt:lpstr>EXAMINATION  OF  LEXICON  EVIDENCE</vt:lpstr>
      <vt:lpstr>LIDDELL &amp; SCOTT  1ST ENTRY</vt:lpstr>
      <vt:lpstr>THE  APHISTEMI  ARGUMENT  FOR  “DEPARTURE”</vt:lpstr>
      <vt:lpstr>APHISTEMI  ARGUMENT  =  COGNATE  FALLACY</vt:lpstr>
      <vt:lpstr>COGNATE  FALLACY  ILLUSTRATED  IN  eNGLISH</vt:lpstr>
      <vt:lpstr>COGNATE  FALLACY  —  APOSTASIS FAMILY</vt:lpstr>
      <vt:lpstr>APOSTASIS  FAMILY  NOUNS</vt:lpstr>
      <vt:lpstr>OTHER  APOSTASIS  FAMILY  WORDS</vt:lpstr>
      <vt:lpstr>RELATIONSHIP  BETWEEN  APOSTASIA  AND  APHISTEMI</vt:lpstr>
      <vt:lpstr>KOINE  USAGE  OF  APOSTASIA</vt:lpstr>
      <vt:lpstr>LHg  Hermeneutic  on  APOSTASIA</vt:lpstr>
      <vt:lpstr>NEGATIVE  CONNOTATIONS  OF  APOSTASIA</vt:lpstr>
      <vt:lpstr>REFLEXIVE  CONNOTATIONS  OF  APOSTASIA</vt:lpstr>
      <vt:lpstr>ROOT  MEANING  OF  APOSTASIA</vt:lpstr>
      <vt:lpstr>DERIVING  THE  MEANING  OF  APOSTASIA</vt:lpstr>
      <vt:lpstr>APOSTASIA  USAGE  PRIOR  TO  2 THESSALONIANS</vt:lpstr>
      <vt:lpstr>KOINE  USAGE  IS  “UNRELATED  CONTEXT”?</vt:lpstr>
      <vt:lpstr>UNRELATED  BULLDOGS</vt:lpstr>
      <vt:lpstr>UNRELATED  APOSTASIAS</vt:lpstr>
      <vt:lpstr>ARGUMENT  #2  THE  TRANSLATION  ARGUMENT</vt:lpstr>
      <vt:lpstr>THE  TRANSLATION  ARGUMENT,  PART 1</vt:lpstr>
      <vt:lpstr>THE  TRANSLATION  ARGUMENT,  PART 2</vt:lpstr>
      <vt:lpstr>THE  TRANSLATION  ARGUMENT  IS  A  MIRAGE</vt:lpstr>
      <vt:lpstr>APOSTASIA  AND  EKPIPTO  IN  KOINE</vt:lpstr>
      <vt:lpstr>MISLEADING  LIST  OF  ENGLISH  VERSIONS</vt:lpstr>
      <vt:lpstr>WYCLIFFE  WRONGLY  CLAIMED</vt:lpstr>
      <vt:lpstr>NON-DEPARTURE  READING  PRIOR  TO  WYCLIFFE</vt:lpstr>
      <vt:lpstr>DEFINITION  OF  “DEPARTURE”  IN  MIDDLE  ENGLISH</vt:lpstr>
      <vt:lpstr>INTRODUCTIONS  TO 2 THESS  IN  EARLY BIBLES</vt:lpstr>
      <vt:lpstr>PREFACES  TO  2 THESS 2  IN  EARLY BIBLES</vt:lpstr>
      <vt:lpstr>MARGINAL  NOTES  IN  EARLY  ENGLISH  BIBLES</vt:lpstr>
      <vt:lpstr>EARLY  GERMAN  VERSIONS —  MENTEL</vt:lpstr>
      <vt:lpstr>EARLY  GERMAN  VERSIONS —  LUTHER</vt:lpstr>
      <vt:lpstr>EARLY  GERMAN  VERSIONS —  Wulfila</vt:lpstr>
      <vt:lpstr>LATIN  LEXICONS  ON  DISCESSIO</vt:lpstr>
      <vt:lpstr>JEROME  ON  DISCESSIO</vt:lpstr>
      <vt:lpstr>KJV  NOT  FIRST  PROTESTANT  NON-DEPARTURE  READING</vt:lpstr>
      <vt:lpstr>BEZA  DIDN’T  COIN  THE  WORD  “APOSTASY”</vt:lpstr>
      <vt:lpstr>WHY  WAS  “DEPARTURE”  REPLACED?</vt:lpstr>
      <vt:lpstr>THERE  NEVER  WAS  A  PHYSICAL-DEPARTURE  TRADITION</vt:lpstr>
      <vt:lpstr>NO  FATHER  MENTIONED  PHYSICAL  DEPARTURE</vt:lpstr>
      <vt:lpstr>WELL ... THAT’S  A  WRAP!</vt:lpstr>
      <vt:lpstr>INVESTIGATION  METHODOLOGY</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PATRISTIC PRE-TRIB  RESEARCH  UPDATE </dc:title>
  <dc:creator>Lee Brainard</dc:creator>
  <cp:lastModifiedBy>Lee Brainard</cp:lastModifiedBy>
  <cp:revision>52</cp:revision>
  <dcterms:created xsi:type="dcterms:W3CDTF">2022-11-18T14:43:09Z</dcterms:created>
  <dcterms:modified xsi:type="dcterms:W3CDTF">2022-11-29T23:04:12Z</dcterms:modified>
</cp:coreProperties>
</file>